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75" r:id="rId22"/>
    <p:sldId id="276" r:id="rId23"/>
    <p:sldId id="277" r:id="rId24"/>
    <p:sldId id="278" r:id="rId25"/>
    <p:sldId id="283" r:id="rId26"/>
    <p:sldId id="279" r:id="rId27"/>
    <p:sldId id="280" r:id="rId28"/>
    <p:sldId id="281" r:id="rId29"/>
    <p:sldId id="282"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8" d="100"/>
          <a:sy n="78" d="100"/>
        </p:scale>
        <p:origin x="-109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2C56A-C882-448C-8E3D-973F36EDBE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2E45AA1-A3D6-474D-8640-D5E0A859D2DC}">
      <dgm:prSet phldrT="[Testo]"/>
      <dgm:spPr/>
      <dgm:t>
        <a:bodyPr/>
        <a:lstStyle/>
        <a:p>
          <a:r>
            <a:rPr lang="it-IT" i="1" dirty="0" smtClean="0"/>
            <a:t>«Dov’è la conoscenza che perdiamo nell’informazione? Dov’è la saggezza che perdiamo nella conoscenza?»</a:t>
          </a:r>
          <a:endParaRPr lang="it-IT" dirty="0"/>
        </a:p>
      </dgm:t>
    </dgm:pt>
    <dgm:pt modelId="{99E36DBA-35BA-4797-9C12-971385E27772}" type="parTrans" cxnId="{B06E06D2-BC12-43F2-96DB-3980F682215B}">
      <dgm:prSet/>
      <dgm:spPr/>
      <dgm:t>
        <a:bodyPr/>
        <a:lstStyle/>
        <a:p>
          <a:endParaRPr lang="it-IT"/>
        </a:p>
      </dgm:t>
    </dgm:pt>
    <dgm:pt modelId="{E53135D9-EF93-4199-8654-1948F31654E6}" type="sibTrans" cxnId="{B06E06D2-BC12-43F2-96DB-3980F682215B}">
      <dgm:prSet/>
      <dgm:spPr/>
      <dgm:t>
        <a:bodyPr/>
        <a:lstStyle/>
        <a:p>
          <a:endParaRPr lang="it-IT"/>
        </a:p>
      </dgm:t>
    </dgm:pt>
    <dgm:pt modelId="{25E89E91-82E8-4D49-BCEB-79485BC9DD52}">
      <dgm:prSet phldrT="[Testo]"/>
      <dgm:spPr/>
      <dgm:t>
        <a:bodyPr/>
        <a:lstStyle/>
        <a:p>
          <a:r>
            <a:rPr lang="it-IT" i="1" dirty="0" smtClean="0"/>
            <a:t>«Dunque, poiché tutte le cose sono causate e causanti, aiutate ed adiuvanti, mediate ed immediate, e tutte sono legate da un vincolo naturale e insensibile che unisce le più lantane e le più disparate, ritengo che sia impossibile conoscere le parti senza conoscere il tutto, così come è impossibile conoscere il tutto senza conoscere il tutto?»</a:t>
          </a:r>
          <a:endParaRPr lang="it-IT" dirty="0"/>
        </a:p>
      </dgm:t>
    </dgm:pt>
    <dgm:pt modelId="{B554EF8D-1286-455C-A68A-ABD1D87915D5}" type="parTrans" cxnId="{8287C42B-A44E-4799-A83A-FB4F60B315BC}">
      <dgm:prSet/>
      <dgm:spPr/>
      <dgm:t>
        <a:bodyPr/>
        <a:lstStyle/>
        <a:p>
          <a:endParaRPr lang="it-IT"/>
        </a:p>
      </dgm:t>
    </dgm:pt>
    <dgm:pt modelId="{0EE46687-FF4D-4AC6-ABD0-105D1C26239A}" type="sibTrans" cxnId="{8287C42B-A44E-4799-A83A-FB4F60B315BC}">
      <dgm:prSet/>
      <dgm:spPr/>
      <dgm:t>
        <a:bodyPr/>
        <a:lstStyle/>
        <a:p>
          <a:endParaRPr lang="it-IT"/>
        </a:p>
      </dgm:t>
    </dgm:pt>
    <dgm:pt modelId="{EDAAB331-A085-4650-A495-218AF2E84483}">
      <dgm:prSet phldrT="[Testo]"/>
      <dgm:spPr/>
      <dgm:t>
        <a:bodyPr/>
        <a:lstStyle/>
        <a:p>
          <a:r>
            <a:rPr lang="it-IT" i="1" dirty="0" smtClean="0"/>
            <a:t>«E’ meglio una testa ben fatta che una testa ben piena»</a:t>
          </a:r>
          <a:endParaRPr lang="it-IT" dirty="0"/>
        </a:p>
      </dgm:t>
    </dgm:pt>
    <dgm:pt modelId="{E28FF870-0A5B-4364-83E1-39D5A9C8F33D}" type="parTrans" cxnId="{6ADC1935-1D1D-43E7-B87F-E0DC8F72D927}">
      <dgm:prSet/>
      <dgm:spPr/>
      <dgm:t>
        <a:bodyPr/>
        <a:lstStyle/>
        <a:p>
          <a:endParaRPr lang="it-IT"/>
        </a:p>
      </dgm:t>
    </dgm:pt>
    <dgm:pt modelId="{B0A27AE2-F2B1-4379-AF01-47110F2DDCC7}" type="sibTrans" cxnId="{6ADC1935-1D1D-43E7-B87F-E0DC8F72D927}">
      <dgm:prSet/>
      <dgm:spPr/>
      <dgm:t>
        <a:bodyPr/>
        <a:lstStyle/>
        <a:p>
          <a:endParaRPr lang="it-IT"/>
        </a:p>
      </dgm:t>
    </dgm:pt>
    <dgm:pt modelId="{D2C39BB0-12A0-4EAB-86C1-BF3C1C8A3EA2}" type="pres">
      <dgm:prSet presAssocID="{F652C56A-C882-448C-8E3D-973F36EDBE7B}" presName="linear" presStyleCnt="0">
        <dgm:presLayoutVars>
          <dgm:animLvl val="lvl"/>
          <dgm:resizeHandles val="exact"/>
        </dgm:presLayoutVars>
      </dgm:prSet>
      <dgm:spPr/>
      <dgm:t>
        <a:bodyPr/>
        <a:lstStyle/>
        <a:p>
          <a:endParaRPr lang="it-IT"/>
        </a:p>
      </dgm:t>
    </dgm:pt>
    <dgm:pt modelId="{F00EF180-6000-48E1-9DB8-9005FD8A1150}" type="pres">
      <dgm:prSet presAssocID="{D2E45AA1-A3D6-474D-8640-D5E0A859D2DC}" presName="parentText" presStyleLbl="node1" presStyleIdx="0" presStyleCnt="3">
        <dgm:presLayoutVars>
          <dgm:chMax val="0"/>
          <dgm:bulletEnabled val="1"/>
        </dgm:presLayoutVars>
      </dgm:prSet>
      <dgm:spPr/>
      <dgm:t>
        <a:bodyPr/>
        <a:lstStyle/>
        <a:p>
          <a:endParaRPr lang="it-IT"/>
        </a:p>
      </dgm:t>
    </dgm:pt>
    <dgm:pt modelId="{E7633E10-C415-4403-9237-085FBCC61FFA}" type="pres">
      <dgm:prSet presAssocID="{E53135D9-EF93-4199-8654-1948F31654E6}" presName="spacer" presStyleCnt="0"/>
      <dgm:spPr/>
    </dgm:pt>
    <dgm:pt modelId="{346F10F5-2C84-4184-9975-64AF13D93658}" type="pres">
      <dgm:prSet presAssocID="{25E89E91-82E8-4D49-BCEB-79485BC9DD52}" presName="parentText" presStyleLbl="node1" presStyleIdx="1" presStyleCnt="3">
        <dgm:presLayoutVars>
          <dgm:chMax val="0"/>
          <dgm:bulletEnabled val="1"/>
        </dgm:presLayoutVars>
      </dgm:prSet>
      <dgm:spPr/>
      <dgm:t>
        <a:bodyPr/>
        <a:lstStyle/>
        <a:p>
          <a:endParaRPr lang="it-IT"/>
        </a:p>
      </dgm:t>
    </dgm:pt>
    <dgm:pt modelId="{65104DA5-FD66-486E-9B55-8771B254A811}" type="pres">
      <dgm:prSet presAssocID="{0EE46687-FF4D-4AC6-ABD0-105D1C26239A}" presName="spacer" presStyleCnt="0"/>
      <dgm:spPr/>
    </dgm:pt>
    <dgm:pt modelId="{56675252-F844-4C69-9A61-C88B0F38AB37}" type="pres">
      <dgm:prSet presAssocID="{EDAAB331-A085-4650-A495-218AF2E84483}" presName="parentText" presStyleLbl="node1" presStyleIdx="2" presStyleCnt="3">
        <dgm:presLayoutVars>
          <dgm:chMax val="0"/>
          <dgm:bulletEnabled val="1"/>
        </dgm:presLayoutVars>
      </dgm:prSet>
      <dgm:spPr/>
      <dgm:t>
        <a:bodyPr/>
        <a:lstStyle/>
        <a:p>
          <a:endParaRPr lang="it-IT"/>
        </a:p>
      </dgm:t>
    </dgm:pt>
  </dgm:ptLst>
  <dgm:cxnLst>
    <dgm:cxn modelId="{B06E06D2-BC12-43F2-96DB-3980F682215B}" srcId="{F652C56A-C882-448C-8E3D-973F36EDBE7B}" destId="{D2E45AA1-A3D6-474D-8640-D5E0A859D2DC}" srcOrd="0" destOrd="0" parTransId="{99E36DBA-35BA-4797-9C12-971385E27772}" sibTransId="{E53135D9-EF93-4199-8654-1948F31654E6}"/>
    <dgm:cxn modelId="{08CA3267-604E-4344-A8B3-81DBA666328C}" type="presOf" srcId="{25E89E91-82E8-4D49-BCEB-79485BC9DD52}" destId="{346F10F5-2C84-4184-9975-64AF13D93658}" srcOrd="0" destOrd="0" presId="urn:microsoft.com/office/officeart/2005/8/layout/vList2"/>
    <dgm:cxn modelId="{8287C42B-A44E-4799-A83A-FB4F60B315BC}" srcId="{F652C56A-C882-448C-8E3D-973F36EDBE7B}" destId="{25E89E91-82E8-4D49-BCEB-79485BC9DD52}" srcOrd="1" destOrd="0" parTransId="{B554EF8D-1286-455C-A68A-ABD1D87915D5}" sibTransId="{0EE46687-FF4D-4AC6-ABD0-105D1C26239A}"/>
    <dgm:cxn modelId="{B7730ED5-4B43-4B7B-B123-73508C2E0F9A}" type="presOf" srcId="{EDAAB331-A085-4650-A495-218AF2E84483}" destId="{56675252-F844-4C69-9A61-C88B0F38AB37}" srcOrd="0" destOrd="0" presId="urn:microsoft.com/office/officeart/2005/8/layout/vList2"/>
    <dgm:cxn modelId="{82434B5A-E2DE-4B11-BDD1-57962F3D7CC3}" type="presOf" srcId="{F652C56A-C882-448C-8E3D-973F36EDBE7B}" destId="{D2C39BB0-12A0-4EAB-86C1-BF3C1C8A3EA2}" srcOrd="0" destOrd="0" presId="urn:microsoft.com/office/officeart/2005/8/layout/vList2"/>
    <dgm:cxn modelId="{ADBD8339-1BED-45B9-9DD0-32C1AA93AFF1}" type="presOf" srcId="{D2E45AA1-A3D6-474D-8640-D5E0A859D2DC}" destId="{F00EF180-6000-48E1-9DB8-9005FD8A1150}" srcOrd="0" destOrd="0" presId="urn:microsoft.com/office/officeart/2005/8/layout/vList2"/>
    <dgm:cxn modelId="{6ADC1935-1D1D-43E7-B87F-E0DC8F72D927}" srcId="{F652C56A-C882-448C-8E3D-973F36EDBE7B}" destId="{EDAAB331-A085-4650-A495-218AF2E84483}" srcOrd="2" destOrd="0" parTransId="{E28FF870-0A5B-4364-83E1-39D5A9C8F33D}" sibTransId="{B0A27AE2-F2B1-4379-AF01-47110F2DDCC7}"/>
    <dgm:cxn modelId="{866CA77F-A587-482A-83FF-0795F563F381}" type="presParOf" srcId="{D2C39BB0-12A0-4EAB-86C1-BF3C1C8A3EA2}" destId="{F00EF180-6000-48E1-9DB8-9005FD8A1150}" srcOrd="0" destOrd="0" presId="urn:microsoft.com/office/officeart/2005/8/layout/vList2"/>
    <dgm:cxn modelId="{509189A7-82AB-4498-AACD-12AD205CF241}" type="presParOf" srcId="{D2C39BB0-12A0-4EAB-86C1-BF3C1C8A3EA2}" destId="{E7633E10-C415-4403-9237-085FBCC61FFA}" srcOrd="1" destOrd="0" presId="urn:microsoft.com/office/officeart/2005/8/layout/vList2"/>
    <dgm:cxn modelId="{2C8D5543-3ABB-48BD-93AF-930D8E80D3B0}" type="presParOf" srcId="{D2C39BB0-12A0-4EAB-86C1-BF3C1C8A3EA2}" destId="{346F10F5-2C84-4184-9975-64AF13D93658}" srcOrd="2" destOrd="0" presId="urn:microsoft.com/office/officeart/2005/8/layout/vList2"/>
    <dgm:cxn modelId="{020645DD-8484-417F-9FE9-8844333F7DB1}" type="presParOf" srcId="{D2C39BB0-12A0-4EAB-86C1-BF3C1C8A3EA2}" destId="{65104DA5-FD66-486E-9B55-8771B254A811}" srcOrd="3" destOrd="0" presId="urn:microsoft.com/office/officeart/2005/8/layout/vList2"/>
    <dgm:cxn modelId="{6A991477-7301-4EFC-AC84-581F2C1D5C3D}" type="presParOf" srcId="{D2C39BB0-12A0-4EAB-86C1-BF3C1C8A3EA2}" destId="{56675252-F844-4C69-9A61-C88B0F38AB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906A7-DA14-4728-BCE2-2E07EE91A45E}" type="doc">
      <dgm:prSet loTypeId="urn:microsoft.com/office/officeart/2005/8/layout/venn1" loCatId="relationship" qsTypeId="urn:microsoft.com/office/officeart/2005/8/quickstyle/simple1" qsCatId="simple" csTypeId="urn:microsoft.com/office/officeart/2005/8/colors/accent1_2" csCatId="accent1" phldr="1"/>
      <dgm:spPr/>
    </dgm:pt>
    <dgm:pt modelId="{5453B5DC-067F-4668-B0F5-C0CDBC2B3EC5}">
      <dgm:prSet phldrT="[Testo]"/>
      <dgm:spPr/>
      <dgm:t>
        <a:bodyPr/>
        <a:lstStyle/>
        <a:p>
          <a:r>
            <a:rPr lang="it-IT" b="1" i="0" dirty="0" smtClean="0"/>
            <a:t>La sfida culturale</a:t>
          </a:r>
          <a:endParaRPr lang="it-IT" dirty="0"/>
        </a:p>
      </dgm:t>
    </dgm:pt>
    <dgm:pt modelId="{AC942F35-D667-4993-8126-405DA41EE5B5}" type="parTrans" cxnId="{90511C8C-38AF-4C1E-9476-65329CAF729D}">
      <dgm:prSet/>
      <dgm:spPr/>
      <dgm:t>
        <a:bodyPr/>
        <a:lstStyle/>
        <a:p>
          <a:endParaRPr lang="it-IT"/>
        </a:p>
      </dgm:t>
    </dgm:pt>
    <dgm:pt modelId="{8703AFFE-5E54-475A-844E-6D1C86E8476A}" type="sibTrans" cxnId="{90511C8C-38AF-4C1E-9476-65329CAF729D}">
      <dgm:prSet/>
      <dgm:spPr/>
      <dgm:t>
        <a:bodyPr/>
        <a:lstStyle/>
        <a:p>
          <a:endParaRPr lang="it-IT"/>
        </a:p>
      </dgm:t>
    </dgm:pt>
    <dgm:pt modelId="{D7F8A35D-9014-43C7-A260-19E7CA4FDB6A}">
      <dgm:prSet phldrT="[Testo]"/>
      <dgm:spPr/>
      <dgm:t>
        <a:bodyPr/>
        <a:lstStyle/>
        <a:p>
          <a:r>
            <a:rPr lang="it-IT" b="1" i="0" dirty="0" smtClean="0"/>
            <a:t>La sfida civica</a:t>
          </a:r>
          <a:endParaRPr lang="it-IT" dirty="0"/>
        </a:p>
      </dgm:t>
    </dgm:pt>
    <dgm:pt modelId="{169EC591-3BD2-415B-B4AE-9B5A24C8E28E}" type="parTrans" cxnId="{0A453C60-F16F-432C-BC2C-45A2D963F44C}">
      <dgm:prSet/>
      <dgm:spPr/>
      <dgm:t>
        <a:bodyPr/>
        <a:lstStyle/>
        <a:p>
          <a:endParaRPr lang="it-IT"/>
        </a:p>
      </dgm:t>
    </dgm:pt>
    <dgm:pt modelId="{9DAF02E7-A611-4340-9A15-4F1D57D474EB}" type="sibTrans" cxnId="{0A453C60-F16F-432C-BC2C-45A2D963F44C}">
      <dgm:prSet/>
      <dgm:spPr/>
      <dgm:t>
        <a:bodyPr/>
        <a:lstStyle/>
        <a:p>
          <a:endParaRPr lang="it-IT"/>
        </a:p>
      </dgm:t>
    </dgm:pt>
    <dgm:pt modelId="{6BC7E401-4008-4557-9E61-8E423FC9EC7C}">
      <dgm:prSet phldrT="[Testo]"/>
      <dgm:spPr/>
      <dgm:t>
        <a:bodyPr/>
        <a:lstStyle/>
        <a:p>
          <a:r>
            <a:rPr lang="it-IT" b="1" i="0" dirty="0" smtClean="0"/>
            <a:t>La sfida sociologica</a:t>
          </a:r>
          <a:endParaRPr lang="it-IT" dirty="0"/>
        </a:p>
      </dgm:t>
    </dgm:pt>
    <dgm:pt modelId="{E18090F3-7708-45C7-BEF6-7629713C314B}" type="parTrans" cxnId="{BD201C85-49FE-46C9-8BE7-181F3488412E}">
      <dgm:prSet/>
      <dgm:spPr/>
      <dgm:t>
        <a:bodyPr/>
        <a:lstStyle/>
        <a:p>
          <a:endParaRPr lang="it-IT"/>
        </a:p>
      </dgm:t>
    </dgm:pt>
    <dgm:pt modelId="{EB85FA12-4F94-42CE-B76A-C834D14A0557}" type="sibTrans" cxnId="{BD201C85-49FE-46C9-8BE7-181F3488412E}">
      <dgm:prSet/>
      <dgm:spPr/>
      <dgm:t>
        <a:bodyPr/>
        <a:lstStyle/>
        <a:p>
          <a:endParaRPr lang="it-IT"/>
        </a:p>
      </dgm:t>
    </dgm:pt>
    <dgm:pt modelId="{0DB4049C-55AC-4E00-998B-B8B048F0DC55}" type="pres">
      <dgm:prSet presAssocID="{8C3906A7-DA14-4728-BCE2-2E07EE91A45E}" presName="compositeShape" presStyleCnt="0">
        <dgm:presLayoutVars>
          <dgm:chMax val="7"/>
          <dgm:dir/>
          <dgm:resizeHandles val="exact"/>
        </dgm:presLayoutVars>
      </dgm:prSet>
      <dgm:spPr/>
    </dgm:pt>
    <dgm:pt modelId="{ADF91A5B-5106-439F-82A9-2B37BA697D73}" type="pres">
      <dgm:prSet presAssocID="{5453B5DC-067F-4668-B0F5-C0CDBC2B3EC5}" presName="circ1" presStyleLbl="vennNode1" presStyleIdx="0" presStyleCnt="3"/>
      <dgm:spPr/>
      <dgm:t>
        <a:bodyPr/>
        <a:lstStyle/>
        <a:p>
          <a:endParaRPr lang="it-IT"/>
        </a:p>
      </dgm:t>
    </dgm:pt>
    <dgm:pt modelId="{DB1CD832-E250-4277-9DC5-621F6582A073}" type="pres">
      <dgm:prSet presAssocID="{5453B5DC-067F-4668-B0F5-C0CDBC2B3EC5}" presName="circ1Tx" presStyleLbl="revTx" presStyleIdx="0" presStyleCnt="0">
        <dgm:presLayoutVars>
          <dgm:chMax val="0"/>
          <dgm:chPref val="0"/>
          <dgm:bulletEnabled val="1"/>
        </dgm:presLayoutVars>
      </dgm:prSet>
      <dgm:spPr/>
      <dgm:t>
        <a:bodyPr/>
        <a:lstStyle/>
        <a:p>
          <a:endParaRPr lang="it-IT"/>
        </a:p>
      </dgm:t>
    </dgm:pt>
    <dgm:pt modelId="{A4FEEC42-023E-4AF1-9D31-5BA02128BEF4}" type="pres">
      <dgm:prSet presAssocID="{D7F8A35D-9014-43C7-A260-19E7CA4FDB6A}" presName="circ2" presStyleLbl="vennNode1" presStyleIdx="1" presStyleCnt="3"/>
      <dgm:spPr/>
      <dgm:t>
        <a:bodyPr/>
        <a:lstStyle/>
        <a:p>
          <a:endParaRPr lang="it-IT"/>
        </a:p>
      </dgm:t>
    </dgm:pt>
    <dgm:pt modelId="{1F5153B9-A861-463A-8C50-E4A34F433A26}" type="pres">
      <dgm:prSet presAssocID="{D7F8A35D-9014-43C7-A260-19E7CA4FDB6A}" presName="circ2Tx" presStyleLbl="revTx" presStyleIdx="0" presStyleCnt="0">
        <dgm:presLayoutVars>
          <dgm:chMax val="0"/>
          <dgm:chPref val="0"/>
          <dgm:bulletEnabled val="1"/>
        </dgm:presLayoutVars>
      </dgm:prSet>
      <dgm:spPr/>
      <dgm:t>
        <a:bodyPr/>
        <a:lstStyle/>
        <a:p>
          <a:endParaRPr lang="it-IT"/>
        </a:p>
      </dgm:t>
    </dgm:pt>
    <dgm:pt modelId="{6E7DE7D9-0135-4AEC-B5A0-A899847BD596}" type="pres">
      <dgm:prSet presAssocID="{6BC7E401-4008-4557-9E61-8E423FC9EC7C}" presName="circ3" presStyleLbl="vennNode1" presStyleIdx="2" presStyleCnt="3"/>
      <dgm:spPr/>
      <dgm:t>
        <a:bodyPr/>
        <a:lstStyle/>
        <a:p>
          <a:endParaRPr lang="it-IT"/>
        </a:p>
      </dgm:t>
    </dgm:pt>
    <dgm:pt modelId="{D05872A2-36C1-4B04-962F-507AB094FC68}" type="pres">
      <dgm:prSet presAssocID="{6BC7E401-4008-4557-9E61-8E423FC9EC7C}" presName="circ3Tx" presStyleLbl="revTx" presStyleIdx="0" presStyleCnt="0">
        <dgm:presLayoutVars>
          <dgm:chMax val="0"/>
          <dgm:chPref val="0"/>
          <dgm:bulletEnabled val="1"/>
        </dgm:presLayoutVars>
      </dgm:prSet>
      <dgm:spPr/>
      <dgm:t>
        <a:bodyPr/>
        <a:lstStyle/>
        <a:p>
          <a:endParaRPr lang="it-IT"/>
        </a:p>
      </dgm:t>
    </dgm:pt>
  </dgm:ptLst>
  <dgm:cxnLst>
    <dgm:cxn modelId="{C0D42F55-C05A-4BCA-A07D-EEED487F407A}" type="presOf" srcId="{6BC7E401-4008-4557-9E61-8E423FC9EC7C}" destId="{D05872A2-36C1-4B04-962F-507AB094FC68}" srcOrd="1" destOrd="0" presId="urn:microsoft.com/office/officeart/2005/8/layout/venn1"/>
    <dgm:cxn modelId="{CE8FF0EB-E760-4C5C-BF7E-D5D5C6061248}" type="presOf" srcId="{6BC7E401-4008-4557-9E61-8E423FC9EC7C}" destId="{6E7DE7D9-0135-4AEC-B5A0-A899847BD596}" srcOrd="0" destOrd="0" presId="urn:microsoft.com/office/officeart/2005/8/layout/venn1"/>
    <dgm:cxn modelId="{90511C8C-38AF-4C1E-9476-65329CAF729D}" srcId="{8C3906A7-DA14-4728-BCE2-2E07EE91A45E}" destId="{5453B5DC-067F-4668-B0F5-C0CDBC2B3EC5}" srcOrd="0" destOrd="0" parTransId="{AC942F35-D667-4993-8126-405DA41EE5B5}" sibTransId="{8703AFFE-5E54-475A-844E-6D1C86E8476A}"/>
    <dgm:cxn modelId="{A9B5B6AE-0C13-4598-B5F6-C4B0ECFA2DC2}" type="presOf" srcId="{D7F8A35D-9014-43C7-A260-19E7CA4FDB6A}" destId="{A4FEEC42-023E-4AF1-9D31-5BA02128BEF4}" srcOrd="0" destOrd="0" presId="urn:microsoft.com/office/officeart/2005/8/layout/venn1"/>
    <dgm:cxn modelId="{8C75195B-C081-4CCD-AEF4-3FF6550DA69B}" type="presOf" srcId="{5453B5DC-067F-4668-B0F5-C0CDBC2B3EC5}" destId="{ADF91A5B-5106-439F-82A9-2B37BA697D73}" srcOrd="0" destOrd="0" presId="urn:microsoft.com/office/officeart/2005/8/layout/venn1"/>
    <dgm:cxn modelId="{0A453C60-F16F-432C-BC2C-45A2D963F44C}" srcId="{8C3906A7-DA14-4728-BCE2-2E07EE91A45E}" destId="{D7F8A35D-9014-43C7-A260-19E7CA4FDB6A}" srcOrd="1" destOrd="0" parTransId="{169EC591-3BD2-415B-B4AE-9B5A24C8E28E}" sibTransId="{9DAF02E7-A611-4340-9A15-4F1D57D474EB}"/>
    <dgm:cxn modelId="{632FAC45-9F91-414D-B6B8-8390228287C9}" type="presOf" srcId="{D7F8A35D-9014-43C7-A260-19E7CA4FDB6A}" destId="{1F5153B9-A861-463A-8C50-E4A34F433A26}" srcOrd="1" destOrd="0" presId="urn:microsoft.com/office/officeart/2005/8/layout/venn1"/>
    <dgm:cxn modelId="{7C59816A-2081-4880-BB2D-C6DD52133831}" type="presOf" srcId="{8C3906A7-DA14-4728-BCE2-2E07EE91A45E}" destId="{0DB4049C-55AC-4E00-998B-B8B048F0DC55}" srcOrd="0" destOrd="0" presId="urn:microsoft.com/office/officeart/2005/8/layout/venn1"/>
    <dgm:cxn modelId="{BD201C85-49FE-46C9-8BE7-181F3488412E}" srcId="{8C3906A7-DA14-4728-BCE2-2E07EE91A45E}" destId="{6BC7E401-4008-4557-9E61-8E423FC9EC7C}" srcOrd="2" destOrd="0" parTransId="{E18090F3-7708-45C7-BEF6-7629713C314B}" sibTransId="{EB85FA12-4F94-42CE-B76A-C834D14A0557}"/>
    <dgm:cxn modelId="{6EF0B2FB-BF6B-4DD6-8296-E25EBDDAD82C}" type="presOf" srcId="{5453B5DC-067F-4668-B0F5-C0CDBC2B3EC5}" destId="{DB1CD832-E250-4277-9DC5-621F6582A073}" srcOrd="1" destOrd="0" presId="urn:microsoft.com/office/officeart/2005/8/layout/venn1"/>
    <dgm:cxn modelId="{E6BCA1AC-CDFA-44B1-877E-EF4B0F37ED62}" type="presParOf" srcId="{0DB4049C-55AC-4E00-998B-B8B048F0DC55}" destId="{ADF91A5B-5106-439F-82A9-2B37BA697D73}" srcOrd="0" destOrd="0" presId="urn:microsoft.com/office/officeart/2005/8/layout/venn1"/>
    <dgm:cxn modelId="{3581D398-18D4-4A42-97F9-C67787646F45}" type="presParOf" srcId="{0DB4049C-55AC-4E00-998B-B8B048F0DC55}" destId="{DB1CD832-E250-4277-9DC5-621F6582A073}" srcOrd="1" destOrd="0" presId="urn:microsoft.com/office/officeart/2005/8/layout/venn1"/>
    <dgm:cxn modelId="{41E9AD77-EB3F-404F-A3C3-61F189ACF0AD}" type="presParOf" srcId="{0DB4049C-55AC-4E00-998B-B8B048F0DC55}" destId="{A4FEEC42-023E-4AF1-9D31-5BA02128BEF4}" srcOrd="2" destOrd="0" presId="urn:microsoft.com/office/officeart/2005/8/layout/venn1"/>
    <dgm:cxn modelId="{A8CB4B83-C622-4401-B812-FBC8F589E06F}" type="presParOf" srcId="{0DB4049C-55AC-4E00-998B-B8B048F0DC55}" destId="{1F5153B9-A861-463A-8C50-E4A34F433A26}" srcOrd="3" destOrd="0" presId="urn:microsoft.com/office/officeart/2005/8/layout/venn1"/>
    <dgm:cxn modelId="{59FF77F7-4ADC-481B-BF14-4EB0504D784A}" type="presParOf" srcId="{0DB4049C-55AC-4E00-998B-B8B048F0DC55}" destId="{6E7DE7D9-0135-4AEC-B5A0-A899847BD596}" srcOrd="4" destOrd="0" presId="urn:microsoft.com/office/officeart/2005/8/layout/venn1"/>
    <dgm:cxn modelId="{DC47D619-BB20-4AD6-ADB4-BDDD799D07A6}" type="presParOf" srcId="{0DB4049C-55AC-4E00-998B-B8B048F0DC55}" destId="{D05872A2-36C1-4B04-962F-507AB094FC6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F4316-7024-4F40-8553-F34F5E46CB7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it-IT"/>
        </a:p>
      </dgm:t>
    </dgm:pt>
    <dgm:pt modelId="{F90CFF08-C628-42E2-91DA-91DC00B6E830}">
      <dgm:prSet phldrT="[Testo]" custT="1"/>
      <dgm:spPr/>
      <dgm:t>
        <a:bodyPr/>
        <a:lstStyle/>
        <a:p>
          <a:r>
            <a:rPr lang="it-IT" sz="1100" dirty="0" smtClean="0"/>
            <a:t>Raccogliere le tre sfide significa procedere ad una "riforma dell’insegnamento che deve condurre alla riforma di pensiero e la riforma di pensiero deve condurre a quella dell’insegnamento</a:t>
          </a:r>
          <a:endParaRPr lang="it-IT" sz="1100" dirty="0"/>
        </a:p>
      </dgm:t>
    </dgm:pt>
    <dgm:pt modelId="{373116C1-033A-4AB9-AC21-2380416C7CEF}" type="parTrans" cxnId="{F977E060-0BB5-4FBD-AECC-FDAC25F7DCFC}">
      <dgm:prSet/>
      <dgm:spPr/>
      <dgm:t>
        <a:bodyPr/>
        <a:lstStyle/>
        <a:p>
          <a:endParaRPr lang="it-IT"/>
        </a:p>
      </dgm:t>
    </dgm:pt>
    <dgm:pt modelId="{C6D3639C-AEB8-4BD0-8CE0-969D178C2E14}" type="sibTrans" cxnId="{F977E060-0BB5-4FBD-AECC-FDAC25F7DCFC}">
      <dgm:prSet/>
      <dgm:spPr/>
      <dgm:t>
        <a:bodyPr/>
        <a:lstStyle/>
        <a:p>
          <a:endParaRPr lang="it-IT"/>
        </a:p>
      </dgm:t>
    </dgm:pt>
    <dgm:pt modelId="{DEE6F7F2-98DD-4C90-835E-5002B8F5803A}" type="pres">
      <dgm:prSet presAssocID="{F93F4316-7024-4F40-8553-F34F5E46CB7B}" presName="Name0" presStyleCnt="0">
        <dgm:presLayoutVars>
          <dgm:chMax val="7"/>
          <dgm:chPref val="7"/>
          <dgm:dir/>
          <dgm:animLvl val="lvl"/>
        </dgm:presLayoutVars>
      </dgm:prSet>
      <dgm:spPr/>
      <dgm:t>
        <a:bodyPr/>
        <a:lstStyle/>
        <a:p>
          <a:endParaRPr lang="it-IT"/>
        </a:p>
      </dgm:t>
    </dgm:pt>
    <dgm:pt modelId="{FCE6804E-3CAC-4F25-933C-EF875728BDFC}" type="pres">
      <dgm:prSet presAssocID="{F90CFF08-C628-42E2-91DA-91DC00B6E830}" presName="Accent1" presStyleCnt="0"/>
      <dgm:spPr/>
    </dgm:pt>
    <dgm:pt modelId="{BC427261-463A-419B-9AB1-1526D63FA5A3}" type="pres">
      <dgm:prSet presAssocID="{F90CFF08-C628-42E2-91DA-91DC00B6E830}" presName="Accent" presStyleLbl="node1" presStyleIdx="0" presStyleCnt="1"/>
      <dgm:spPr/>
    </dgm:pt>
    <dgm:pt modelId="{98EF9631-A941-459C-8C76-18377BEEF7C0}" type="pres">
      <dgm:prSet presAssocID="{F90CFF08-C628-42E2-91DA-91DC00B6E830}" presName="Parent1" presStyleLbl="revTx" presStyleIdx="0" presStyleCnt="1" custScaleY="204607" custLinFactNeighborY="16235">
        <dgm:presLayoutVars>
          <dgm:chMax val="1"/>
          <dgm:chPref val="1"/>
          <dgm:bulletEnabled val="1"/>
        </dgm:presLayoutVars>
      </dgm:prSet>
      <dgm:spPr/>
      <dgm:t>
        <a:bodyPr/>
        <a:lstStyle/>
        <a:p>
          <a:endParaRPr lang="it-IT"/>
        </a:p>
      </dgm:t>
    </dgm:pt>
  </dgm:ptLst>
  <dgm:cxnLst>
    <dgm:cxn modelId="{9362F87A-E915-466C-BB17-484C223209D8}" type="presOf" srcId="{F93F4316-7024-4F40-8553-F34F5E46CB7B}" destId="{DEE6F7F2-98DD-4C90-835E-5002B8F5803A}" srcOrd="0" destOrd="0" presId="urn:microsoft.com/office/officeart/2009/layout/CircleArrowProcess"/>
    <dgm:cxn modelId="{F977E060-0BB5-4FBD-AECC-FDAC25F7DCFC}" srcId="{F93F4316-7024-4F40-8553-F34F5E46CB7B}" destId="{F90CFF08-C628-42E2-91DA-91DC00B6E830}" srcOrd="0" destOrd="0" parTransId="{373116C1-033A-4AB9-AC21-2380416C7CEF}" sibTransId="{C6D3639C-AEB8-4BD0-8CE0-969D178C2E14}"/>
    <dgm:cxn modelId="{B3A438A4-0661-4453-B275-4271D0F9FAAA}" type="presOf" srcId="{F90CFF08-C628-42E2-91DA-91DC00B6E830}" destId="{98EF9631-A941-459C-8C76-18377BEEF7C0}" srcOrd="0" destOrd="0" presId="urn:microsoft.com/office/officeart/2009/layout/CircleArrowProcess"/>
    <dgm:cxn modelId="{693DD198-DBE6-475E-8B73-70231BEF84DF}" type="presParOf" srcId="{DEE6F7F2-98DD-4C90-835E-5002B8F5803A}" destId="{FCE6804E-3CAC-4F25-933C-EF875728BDFC}" srcOrd="0" destOrd="0" presId="urn:microsoft.com/office/officeart/2009/layout/CircleArrowProcess"/>
    <dgm:cxn modelId="{4C2DEDA6-02F1-4D83-8801-8AB3BCB5629F}" type="presParOf" srcId="{FCE6804E-3CAC-4F25-933C-EF875728BDFC}" destId="{BC427261-463A-419B-9AB1-1526D63FA5A3}" srcOrd="0" destOrd="0" presId="urn:microsoft.com/office/officeart/2009/layout/CircleArrowProcess"/>
    <dgm:cxn modelId="{8CF78CF8-2782-430D-A9D2-C5E25F342BDC}" type="presParOf" srcId="{DEE6F7F2-98DD-4C90-835E-5002B8F5803A}" destId="{98EF9631-A941-459C-8C76-18377BEEF7C0}"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92118-6BAD-4EBF-8E6A-88D08844872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50765D16-B933-4938-BE62-68457FB42F4C}">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Insegnare la cittadinanza terrestre come comunità di destino dove tutti gli umani sono posti a confronto con gli stessi problemi vitali e mortali</a:t>
          </a:r>
        </a:p>
      </dgm:t>
    </dgm:pt>
    <dgm:pt modelId="{9DEE3A08-8B80-4599-9204-48B251EDA20C}" type="parTrans" cxnId="{8400296C-E136-4800-85BB-3DB6D8E584F3}">
      <dgm:prSet/>
      <dgm:spPr/>
      <dgm:t>
        <a:bodyPr/>
        <a:lstStyle/>
        <a:p>
          <a:endParaRPr lang="it-IT"/>
        </a:p>
      </dgm:t>
    </dgm:pt>
    <dgm:pt modelId="{E580B1DB-D7DD-4E30-8F07-035571237498}" type="sibTrans" cxnId="{8400296C-E136-4800-85BB-3DB6D8E584F3}">
      <dgm:prSet/>
      <dgm:spPr/>
      <dgm:t>
        <a:bodyPr/>
        <a:lstStyle/>
        <a:p>
          <a:endParaRPr lang="it-IT"/>
        </a:p>
      </dgm:t>
    </dgm:pt>
    <dgm:pt modelId="{A1D4F21C-2917-4704-AB31-A731F7E7814A}">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Preparare le menti a rispondere alle sfide che la crescente complessità dei problemi pone alla conoscenza umana</a:t>
          </a:r>
        </a:p>
      </dgm:t>
    </dgm:pt>
    <dgm:pt modelId="{EBB5CC6C-ADB2-44B5-91D7-ACE6D9B46B13}" type="parTrans" cxnId="{BAA8E3F3-13D4-42B5-B905-D4DAA25DC42C}">
      <dgm:prSet/>
      <dgm:spPr/>
      <dgm:t>
        <a:bodyPr/>
        <a:lstStyle/>
        <a:p>
          <a:endParaRPr lang="it-IT"/>
        </a:p>
      </dgm:t>
    </dgm:pt>
    <dgm:pt modelId="{38F44F9C-38F7-4219-8850-10F244BF5180}" type="sibTrans" cxnId="{BAA8E3F3-13D4-42B5-B905-D4DAA25DC42C}">
      <dgm:prSet/>
      <dgm:spPr/>
      <dgm:t>
        <a:bodyPr/>
        <a:lstStyle/>
        <a:p>
          <a:endParaRPr lang="it-IT"/>
        </a:p>
      </dgm:t>
    </dgm:pt>
    <dgm:pt modelId="{A97A219A-9D35-4E8E-B93E-12826D02783A}">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Preparare le menti ad affrontare l’incertezza favorendo l’intelligenza strategica e la scommessa per un mondo migliore</a:t>
          </a:r>
        </a:p>
      </dgm:t>
    </dgm:pt>
    <dgm:pt modelId="{39E2BF95-D4DB-4CE8-977A-B9683A2BD369}" type="parTrans" cxnId="{CF708E05-9EC5-4D2B-9BB2-27C46C059CF6}">
      <dgm:prSet/>
      <dgm:spPr/>
      <dgm:t>
        <a:bodyPr/>
        <a:lstStyle/>
        <a:p>
          <a:endParaRPr lang="it-IT"/>
        </a:p>
      </dgm:t>
    </dgm:pt>
    <dgm:pt modelId="{00ADFB21-07D8-42BD-84FF-09D836A0923D}" type="sibTrans" cxnId="{CF708E05-9EC5-4D2B-9BB2-27C46C059CF6}">
      <dgm:prSet/>
      <dgm:spPr/>
      <dgm:t>
        <a:bodyPr/>
        <a:lstStyle/>
        <a:p>
          <a:endParaRPr lang="it-IT"/>
        </a:p>
      </dgm:t>
    </dgm:pt>
    <dgm:pt modelId="{DC5BB4BA-B774-4AF4-8DE2-C87D922E7907}">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Educare alla comprensione umana fra vicini e lontani</a:t>
          </a:r>
        </a:p>
      </dgm:t>
    </dgm:pt>
    <dgm:pt modelId="{5F8D0A4A-3D26-45BB-9BA2-2B34B3D4B85D}" type="parTrans" cxnId="{880C0872-39F0-4932-94F0-FFE946E08765}">
      <dgm:prSet/>
      <dgm:spPr/>
      <dgm:t>
        <a:bodyPr/>
        <a:lstStyle/>
        <a:p>
          <a:endParaRPr lang="it-IT"/>
        </a:p>
      </dgm:t>
    </dgm:pt>
    <dgm:pt modelId="{13EFD672-E352-441B-8289-FDBE1E379312}" type="sibTrans" cxnId="{880C0872-39F0-4932-94F0-FFE946E08765}">
      <dgm:prSet/>
      <dgm:spPr/>
      <dgm:t>
        <a:bodyPr/>
        <a:lstStyle/>
        <a:p>
          <a:endParaRPr lang="it-IT"/>
        </a:p>
      </dgm:t>
    </dgm:pt>
    <dgm:pt modelId="{4DE15FB8-04B9-4FEA-B844-7CE4B6E5B5ED}">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Insegnare l’affiliazione (a partire dal proprio villaggio sino al villaggio globale)</a:t>
          </a:r>
        </a:p>
      </dgm:t>
    </dgm:pt>
    <dgm:pt modelId="{DB15F7D2-1A29-42CA-B5B0-CD7FB1625FD1}" type="parTrans" cxnId="{5A1B24E6-F0C9-4A9A-B3A2-E00F5F9D4331}">
      <dgm:prSet/>
      <dgm:spPr/>
      <dgm:t>
        <a:bodyPr/>
        <a:lstStyle/>
        <a:p>
          <a:endParaRPr lang="it-IT"/>
        </a:p>
      </dgm:t>
    </dgm:pt>
    <dgm:pt modelId="{49E790A9-8FEB-4505-9A07-FF70CED92D53}" type="sibTrans" cxnId="{5A1B24E6-F0C9-4A9A-B3A2-E00F5F9D4331}">
      <dgm:prSet/>
      <dgm:spPr/>
      <dgm:t>
        <a:bodyPr/>
        <a:lstStyle/>
        <a:p>
          <a:endParaRPr lang="it-IT"/>
        </a:p>
      </dgm:t>
    </dgm:pt>
    <dgm:pt modelId="{A2323CD9-05B6-478E-B6A6-B249853BFCE8}">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Fornire una cultura che permetta di distinguere, contestualizzare, globalizzare, affrontare i problemi multidimensionali, globali e fondamentali</a:t>
          </a:r>
        </a:p>
      </dgm:t>
    </dgm:pt>
    <dgm:pt modelId="{6B738FE2-8386-4DFE-9AA3-7E1256F3037C}" type="parTrans" cxnId="{2F6B268B-3396-4AAD-A9E9-CD40EFA08D5C}">
      <dgm:prSet/>
      <dgm:spPr/>
      <dgm:t>
        <a:bodyPr/>
        <a:lstStyle/>
        <a:p>
          <a:endParaRPr lang="it-IT"/>
        </a:p>
      </dgm:t>
    </dgm:pt>
    <dgm:pt modelId="{9B706B76-8CED-4C6B-AC29-DB57DD44055F}" type="sibTrans" cxnId="{2F6B268B-3396-4AAD-A9E9-CD40EFA08D5C}">
      <dgm:prSet/>
      <dgm:spPr/>
      <dgm:t>
        <a:bodyPr/>
        <a:lstStyle/>
        <a:p>
          <a:endParaRPr lang="it-IT"/>
        </a:p>
      </dgm:t>
    </dgm:pt>
    <dgm:pt modelId="{CE878D08-7FBD-4945-92FD-45F5E32DBABE}" type="pres">
      <dgm:prSet presAssocID="{8C692118-6BAD-4EBF-8E6A-88D088448721}" presName="CompostProcess" presStyleCnt="0">
        <dgm:presLayoutVars>
          <dgm:dir/>
          <dgm:resizeHandles val="exact"/>
        </dgm:presLayoutVars>
      </dgm:prSet>
      <dgm:spPr/>
      <dgm:t>
        <a:bodyPr/>
        <a:lstStyle/>
        <a:p>
          <a:endParaRPr lang="it-IT"/>
        </a:p>
      </dgm:t>
    </dgm:pt>
    <dgm:pt modelId="{57D0513B-9BF5-4C19-B2E6-9E3A0FF37120}" type="pres">
      <dgm:prSet presAssocID="{8C692118-6BAD-4EBF-8E6A-88D088448721}" presName="arrow" presStyleLbl="bgShp" presStyleIdx="0" presStyleCnt="1" custLinFactNeighborX="-11277" custLinFactNeighborY="-39938"/>
      <dgm:spPr/>
      <dgm:t>
        <a:bodyPr/>
        <a:lstStyle/>
        <a:p>
          <a:endParaRPr lang="it-IT"/>
        </a:p>
      </dgm:t>
    </dgm:pt>
    <dgm:pt modelId="{9D97E0C2-1285-4CA9-BADE-142A4413905B}" type="pres">
      <dgm:prSet presAssocID="{8C692118-6BAD-4EBF-8E6A-88D088448721}" presName="linearProcess" presStyleCnt="0"/>
      <dgm:spPr/>
    </dgm:pt>
    <dgm:pt modelId="{F8DCAF63-3D15-45BD-81A0-4469A895E00A}" type="pres">
      <dgm:prSet presAssocID="{A2323CD9-05B6-478E-B6A6-B249853BFCE8}" presName="textNode" presStyleLbl="node1" presStyleIdx="0" presStyleCnt="6">
        <dgm:presLayoutVars>
          <dgm:bulletEnabled val="1"/>
        </dgm:presLayoutVars>
      </dgm:prSet>
      <dgm:spPr/>
      <dgm:t>
        <a:bodyPr/>
        <a:lstStyle/>
        <a:p>
          <a:endParaRPr lang="it-IT"/>
        </a:p>
      </dgm:t>
    </dgm:pt>
    <dgm:pt modelId="{B8B8D427-7B1F-4BE2-8E50-7397DB2D1961}" type="pres">
      <dgm:prSet presAssocID="{9B706B76-8CED-4C6B-AC29-DB57DD44055F}" presName="sibTrans" presStyleCnt="0"/>
      <dgm:spPr/>
    </dgm:pt>
    <dgm:pt modelId="{9A98503D-2DD8-4996-9967-D7E41248904B}" type="pres">
      <dgm:prSet presAssocID="{50765D16-B933-4938-BE62-68457FB42F4C}" presName="textNode" presStyleLbl="node1" presStyleIdx="1" presStyleCnt="6">
        <dgm:presLayoutVars>
          <dgm:bulletEnabled val="1"/>
        </dgm:presLayoutVars>
      </dgm:prSet>
      <dgm:spPr/>
      <dgm:t>
        <a:bodyPr/>
        <a:lstStyle/>
        <a:p>
          <a:endParaRPr lang="it-IT"/>
        </a:p>
      </dgm:t>
    </dgm:pt>
    <dgm:pt modelId="{926E43A1-7CA7-4DB3-A971-5A1AABCD5374}" type="pres">
      <dgm:prSet presAssocID="{E580B1DB-D7DD-4E30-8F07-035571237498}" presName="sibTrans" presStyleCnt="0"/>
      <dgm:spPr/>
    </dgm:pt>
    <dgm:pt modelId="{CFFA2CE6-9B8E-4828-A8FC-F79B3AA706FE}" type="pres">
      <dgm:prSet presAssocID="{A1D4F21C-2917-4704-AB31-A731F7E7814A}" presName="textNode" presStyleLbl="node1" presStyleIdx="2" presStyleCnt="6">
        <dgm:presLayoutVars>
          <dgm:bulletEnabled val="1"/>
        </dgm:presLayoutVars>
      </dgm:prSet>
      <dgm:spPr/>
      <dgm:t>
        <a:bodyPr/>
        <a:lstStyle/>
        <a:p>
          <a:endParaRPr lang="it-IT"/>
        </a:p>
      </dgm:t>
    </dgm:pt>
    <dgm:pt modelId="{06539F3C-3CA1-4F0A-9E69-A9C627D3D9CF}" type="pres">
      <dgm:prSet presAssocID="{38F44F9C-38F7-4219-8850-10F244BF5180}" presName="sibTrans" presStyleCnt="0"/>
      <dgm:spPr/>
    </dgm:pt>
    <dgm:pt modelId="{F2C28D16-286B-4C9C-8A71-D6E91ABC7C28}" type="pres">
      <dgm:prSet presAssocID="{A97A219A-9D35-4E8E-B93E-12826D02783A}" presName="textNode" presStyleLbl="node1" presStyleIdx="3" presStyleCnt="6">
        <dgm:presLayoutVars>
          <dgm:bulletEnabled val="1"/>
        </dgm:presLayoutVars>
      </dgm:prSet>
      <dgm:spPr/>
      <dgm:t>
        <a:bodyPr/>
        <a:lstStyle/>
        <a:p>
          <a:endParaRPr lang="it-IT"/>
        </a:p>
      </dgm:t>
    </dgm:pt>
    <dgm:pt modelId="{08CD84C5-539A-4524-9300-53B47FCF58AD}" type="pres">
      <dgm:prSet presAssocID="{00ADFB21-07D8-42BD-84FF-09D836A0923D}" presName="sibTrans" presStyleCnt="0"/>
      <dgm:spPr/>
    </dgm:pt>
    <dgm:pt modelId="{D72D184D-6A46-46D0-B883-4ADE8A9440FD}" type="pres">
      <dgm:prSet presAssocID="{DC5BB4BA-B774-4AF4-8DE2-C87D922E7907}" presName="textNode" presStyleLbl="node1" presStyleIdx="4" presStyleCnt="6">
        <dgm:presLayoutVars>
          <dgm:bulletEnabled val="1"/>
        </dgm:presLayoutVars>
      </dgm:prSet>
      <dgm:spPr/>
      <dgm:t>
        <a:bodyPr/>
        <a:lstStyle/>
        <a:p>
          <a:endParaRPr lang="it-IT"/>
        </a:p>
      </dgm:t>
    </dgm:pt>
    <dgm:pt modelId="{8D0A2CE8-3AD5-45F9-B764-CA33A259B209}" type="pres">
      <dgm:prSet presAssocID="{13EFD672-E352-441B-8289-FDBE1E379312}" presName="sibTrans" presStyleCnt="0"/>
      <dgm:spPr/>
    </dgm:pt>
    <dgm:pt modelId="{93416314-5398-484C-9BEE-1131591B71D6}" type="pres">
      <dgm:prSet presAssocID="{4DE15FB8-04B9-4FEA-B844-7CE4B6E5B5ED}" presName="textNode" presStyleLbl="node1" presStyleIdx="5" presStyleCnt="6">
        <dgm:presLayoutVars>
          <dgm:bulletEnabled val="1"/>
        </dgm:presLayoutVars>
      </dgm:prSet>
      <dgm:spPr/>
      <dgm:t>
        <a:bodyPr/>
        <a:lstStyle/>
        <a:p>
          <a:endParaRPr lang="it-IT"/>
        </a:p>
      </dgm:t>
    </dgm:pt>
  </dgm:ptLst>
  <dgm:cxnLst>
    <dgm:cxn modelId="{2F6B268B-3396-4AAD-A9E9-CD40EFA08D5C}" srcId="{8C692118-6BAD-4EBF-8E6A-88D088448721}" destId="{A2323CD9-05B6-478E-B6A6-B249853BFCE8}" srcOrd="0" destOrd="0" parTransId="{6B738FE2-8386-4DFE-9AA3-7E1256F3037C}" sibTransId="{9B706B76-8CED-4C6B-AC29-DB57DD44055F}"/>
    <dgm:cxn modelId="{2BBD53D6-4F78-4FD9-A570-178BA9E9193D}" type="presOf" srcId="{A2323CD9-05B6-478E-B6A6-B249853BFCE8}" destId="{F8DCAF63-3D15-45BD-81A0-4469A895E00A}" srcOrd="0" destOrd="0" presId="urn:microsoft.com/office/officeart/2005/8/layout/hProcess9"/>
    <dgm:cxn modelId="{BAA8E3F3-13D4-42B5-B905-D4DAA25DC42C}" srcId="{8C692118-6BAD-4EBF-8E6A-88D088448721}" destId="{A1D4F21C-2917-4704-AB31-A731F7E7814A}" srcOrd="2" destOrd="0" parTransId="{EBB5CC6C-ADB2-44B5-91D7-ACE6D9B46B13}" sibTransId="{38F44F9C-38F7-4219-8850-10F244BF5180}"/>
    <dgm:cxn modelId="{8400296C-E136-4800-85BB-3DB6D8E584F3}" srcId="{8C692118-6BAD-4EBF-8E6A-88D088448721}" destId="{50765D16-B933-4938-BE62-68457FB42F4C}" srcOrd="1" destOrd="0" parTransId="{9DEE3A08-8B80-4599-9204-48B251EDA20C}" sibTransId="{E580B1DB-D7DD-4E30-8F07-035571237498}"/>
    <dgm:cxn modelId="{F68D2A94-E0D1-4E82-8C02-22990BE94DE7}" type="presOf" srcId="{DC5BB4BA-B774-4AF4-8DE2-C87D922E7907}" destId="{D72D184D-6A46-46D0-B883-4ADE8A9440FD}" srcOrd="0" destOrd="0" presId="urn:microsoft.com/office/officeart/2005/8/layout/hProcess9"/>
    <dgm:cxn modelId="{880C0872-39F0-4932-94F0-FFE946E08765}" srcId="{8C692118-6BAD-4EBF-8E6A-88D088448721}" destId="{DC5BB4BA-B774-4AF4-8DE2-C87D922E7907}" srcOrd="4" destOrd="0" parTransId="{5F8D0A4A-3D26-45BB-9BA2-2B34B3D4B85D}" sibTransId="{13EFD672-E352-441B-8289-FDBE1E379312}"/>
    <dgm:cxn modelId="{C0137EFE-32CF-4000-9845-7AC70111B90D}" type="presOf" srcId="{50765D16-B933-4938-BE62-68457FB42F4C}" destId="{9A98503D-2DD8-4996-9967-D7E41248904B}" srcOrd="0" destOrd="0" presId="urn:microsoft.com/office/officeart/2005/8/layout/hProcess9"/>
    <dgm:cxn modelId="{5A1B24E6-F0C9-4A9A-B3A2-E00F5F9D4331}" srcId="{8C692118-6BAD-4EBF-8E6A-88D088448721}" destId="{4DE15FB8-04B9-4FEA-B844-7CE4B6E5B5ED}" srcOrd="5" destOrd="0" parTransId="{DB15F7D2-1A29-42CA-B5B0-CD7FB1625FD1}" sibTransId="{49E790A9-8FEB-4505-9A07-FF70CED92D53}"/>
    <dgm:cxn modelId="{80FDAF78-3BCD-4CBB-9324-AF35162F7A1E}" type="presOf" srcId="{A1D4F21C-2917-4704-AB31-A731F7E7814A}" destId="{CFFA2CE6-9B8E-4828-A8FC-F79B3AA706FE}" srcOrd="0" destOrd="0" presId="urn:microsoft.com/office/officeart/2005/8/layout/hProcess9"/>
    <dgm:cxn modelId="{E9DCEEFC-BE54-43B0-93A9-9CC0CD6E0B9A}" type="presOf" srcId="{A97A219A-9D35-4E8E-B93E-12826D02783A}" destId="{F2C28D16-286B-4C9C-8A71-D6E91ABC7C28}" srcOrd="0" destOrd="0" presId="urn:microsoft.com/office/officeart/2005/8/layout/hProcess9"/>
    <dgm:cxn modelId="{C70D4FBC-E292-4055-B33B-8EF23EFFB704}" type="presOf" srcId="{8C692118-6BAD-4EBF-8E6A-88D088448721}" destId="{CE878D08-7FBD-4945-92FD-45F5E32DBABE}" srcOrd="0" destOrd="0" presId="urn:microsoft.com/office/officeart/2005/8/layout/hProcess9"/>
    <dgm:cxn modelId="{CF708E05-9EC5-4D2B-9BB2-27C46C059CF6}" srcId="{8C692118-6BAD-4EBF-8E6A-88D088448721}" destId="{A97A219A-9D35-4E8E-B93E-12826D02783A}" srcOrd="3" destOrd="0" parTransId="{39E2BF95-D4DB-4CE8-977A-B9683A2BD369}" sibTransId="{00ADFB21-07D8-42BD-84FF-09D836A0923D}"/>
    <dgm:cxn modelId="{E725199F-F4F9-4E06-9FE2-6B264B7930E7}" type="presOf" srcId="{4DE15FB8-04B9-4FEA-B844-7CE4B6E5B5ED}" destId="{93416314-5398-484C-9BEE-1131591B71D6}" srcOrd="0" destOrd="0" presId="urn:microsoft.com/office/officeart/2005/8/layout/hProcess9"/>
    <dgm:cxn modelId="{7508CEA0-29C2-4D84-A9E5-919F8D46D0D3}" type="presParOf" srcId="{CE878D08-7FBD-4945-92FD-45F5E32DBABE}" destId="{57D0513B-9BF5-4C19-B2E6-9E3A0FF37120}" srcOrd="0" destOrd="0" presId="urn:microsoft.com/office/officeart/2005/8/layout/hProcess9"/>
    <dgm:cxn modelId="{9F2EB571-3271-41B1-8EEA-39CD6F2E5275}" type="presParOf" srcId="{CE878D08-7FBD-4945-92FD-45F5E32DBABE}" destId="{9D97E0C2-1285-4CA9-BADE-142A4413905B}" srcOrd="1" destOrd="0" presId="urn:microsoft.com/office/officeart/2005/8/layout/hProcess9"/>
    <dgm:cxn modelId="{50495651-5F54-4D66-B5D0-91A4865A112E}" type="presParOf" srcId="{9D97E0C2-1285-4CA9-BADE-142A4413905B}" destId="{F8DCAF63-3D15-45BD-81A0-4469A895E00A}" srcOrd="0" destOrd="0" presId="urn:microsoft.com/office/officeart/2005/8/layout/hProcess9"/>
    <dgm:cxn modelId="{1A4432D8-C26D-478D-BCA6-A82595E5BD6C}" type="presParOf" srcId="{9D97E0C2-1285-4CA9-BADE-142A4413905B}" destId="{B8B8D427-7B1F-4BE2-8E50-7397DB2D1961}" srcOrd="1" destOrd="0" presId="urn:microsoft.com/office/officeart/2005/8/layout/hProcess9"/>
    <dgm:cxn modelId="{5AC558C8-3165-413A-947B-E31B7894DB03}" type="presParOf" srcId="{9D97E0C2-1285-4CA9-BADE-142A4413905B}" destId="{9A98503D-2DD8-4996-9967-D7E41248904B}" srcOrd="2" destOrd="0" presId="urn:microsoft.com/office/officeart/2005/8/layout/hProcess9"/>
    <dgm:cxn modelId="{BBDE3A97-1005-424A-9CDD-CB3A7FFDD4B0}" type="presParOf" srcId="{9D97E0C2-1285-4CA9-BADE-142A4413905B}" destId="{926E43A1-7CA7-4DB3-A971-5A1AABCD5374}" srcOrd="3" destOrd="0" presId="urn:microsoft.com/office/officeart/2005/8/layout/hProcess9"/>
    <dgm:cxn modelId="{B39220C0-08F6-4B8A-BD56-8856DA489C8E}" type="presParOf" srcId="{9D97E0C2-1285-4CA9-BADE-142A4413905B}" destId="{CFFA2CE6-9B8E-4828-A8FC-F79B3AA706FE}" srcOrd="4" destOrd="0" presId="urn:microsoft.com/office/officeart/2005/8/layout/hProcess9"/>
    <dgm:cxn modelId="{D7A05F26-96C8-4E94-85FE-936A793E61FB}" type="presParOf" srcId="{9D97E0C2-1285-4CA9-BADE-142A4413905B}" destId="{06539F3C-3CA1-4F0A-9E69-A9C627D3D9CF}" srcOrd="5" destOrd="0" presId="urn:microsoft.com/office/officeart/2005/8/layout/hProcess9"/>
    <dgm:cxn modelId="{DEE45E77-3307-4948-9ED0-11C48806014E}" type="presParOf" srcId="{9D97E0C2-1285-4CA9-BADE-142A4413905B}" destId="{F2C28D16-286B-4C9C-8A71-D6E91ABC7C28}" srcOrd="6" destOrd="0" presId="urn:microsoft.com/office/officeart/2005/8/layout/hProcess9"/>
    <dgm:cxn modelId="{649A45FF-8290-43FE-93C7-662AC768928C}" type="presParOf" srcId="{9D97E0C2-1285-4CA9-BADE-142A4413905B}" destId="{08CD84C5-539A-4524-9300-53B47FCF58AD}" srcOrd="7" destOrd="0" presId="urn:microsoft.com/office/officeart/2005/8/layout/hProcess9"/>
    <dgm:cxn modelId="{F8BED40A-5723-4A2B-81E3-2F907C16ACC6}" type="presParOf" srcId="{9D97E0C2-1285-4CA9-BADE-142A4413905B}" destId="{D72D184D-6A46-46D0-B883-4ADE8A9440FD}" srcOrd="8" destOrd="0" presId="urn:microsoft.com/office/officeart/2005/8/layout/hProcess9"/>
    <dgm:cxn modelId="{B120E85E-4ED2-494D-BDF6-4E7B1595A340}" type="presParOf" srcId="{9D97E0C2-1285-4CA9-BADE-142A4413905B}" destId="{8D0A2CE8-3AD5-45F9-B764-CA33A259B209}" srcOrd="9" destOrd="0" presId="urn:microsoft.com/office/officeart/2005/8/layout/hProcess9"/>
    <dgm:cxn modelId="{9982A9A8-3ABC-47CF-953B-7EB7FFBEF8E5}" type="presParOf" srcId="{9D97E0C2-1285-4CA9-BADE-142A4413905B}" destId="{93416314-5398-484C-9BEE-1131591B71D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903BA-5010-4CA0-8981-AE8DAE031D0D}" type="doc">
      <dgm:prSet loTypeId="urn:microsoft.com/office/officeart/2005/8/layout/gear1" loCatId="cycle" qsTypeId="urn:microsoft.com/office/officeart/2005/8/quickstyle/simple1" qsCatId="simple" csTypeId="urn:microsoft.com/office/officeart/2005/8/colors/accent1_2" csCatId="accent1" phldr="1"/>
      <dgm:spPr/>
    </dgm:pt>
    <dgm:pt modelId="{1151202C-9091-4BF5-A62B-FCD1157BC635}">
      <dgm:prSet phldrT="[Testo]"/>
      <dgm:spPr/>
      <dgm:t>
        <a:bodyPr/>
        <a:lstStyle/>
        <a:p>
          <a:r>
            <a:rPr lang="it-IT" smtClean="0"/>
            <a:t>Riforma dell’insegnamento</a:t>
          </a:r>
          <a:endParaRPr lang="it-IT"/>
        </a:p>
      </dgm:t>
    </dgm:pt>
    <dgm:pt modelId="{70130BC0-5B66-4D81-8243-32F5B5EAFDFC}" type="parTrans" cxnId="{2B27C2DF-35CC-4D94-A735-C57C7DE1007E}">
      <dgm:prSet/>
      <dgm:spPr/>
      <dgm:t>
        <a:bodyPr/>
        <a:lstStyle/>
        <a:p>
          <a:endParaRPr lang="it-IT"/>
        </a:p>
      </dgm:t>
    </dgm:pt>
    <dgm:pt modelId="{77883275-7B3F-42C1-9A1A-2209800E5A89}" type="sibTrans" cxnId="{2B27C2DF-35CC-4D94-A735-C57C7DE1007E}">
      <dgm:prSet/>
      <dgm:spPr/>
      <dgm:t>
        <a:bodyPr/>
        <a:lstStyle/>
        <a:p>
          <a:endParaRPr lang="it-IT"/>
        </a:p>
      </dgm:t>
    </dgm:pt>
    <dgm:pt modelId="{11C289E7-4B4D-4A03-8CE3-E9BEEE81D631}">
      <dgm:prSet phldrT="[Testo]"/>
      <dgm:spPr/>
      <dgm:t>
        <a:bodyPr/>
        <a:lstStyle/>
        <a:p>
          <a:r>
            <a:rPr lang="it-IT" smtClean="0"/>
            <a:t>Riforma del pensiero</a:t>
          </a:r>
          <a:endParaRPr lang="it-IT"/>
        </a:p>
      </dgm:t>
    </dgm:pt>
    <dgm:pt modelId="{A704B315-63F3-4E82-81E9-B1C0334FF250}" type="parTrans" cxnId="{EFC2D772-0303-48F9-9B1B-76E21252AB97}">
      <dgm:prSet/>
      <dgm:spPr/>
      <dgm:t>
        <a:bodyPr/>
        <a:lstStyle/>
        <a:p>
          <a:endParaRPr lang="it-IT"/>
        </a:p>
      </dgm:t>
    </dgm:pt>
    <dgm:pt modelId="{6AA7D3CB-FC5B-4BCE-8A9E-26B4AB1C4B5D}" type="sibTrans" cxnId="{EFC2D772-0303-48F9-9B1B-76E21252AB97}">
      <dgm:prSet/>
      <dgm:spPr/>
      <dgm:t>
        <a:bodyPr/>
        <a:lstStyle/>
        <a:p>
          <a:endParaRPr lang="it-IT"/>
        </a:p>
      </dgm:t>
    </dgm:pt>
    <dgm:pt modelId="{901B07C5-3429-4715-988F-502B5A83F61D}">
      <dgm:prSet phldrT="[Testo]"/>
      <dgm:spPr/>
      <dgm:t>
        <a:bodyPr/>
        <a:lstStyle/>
        <a:p>
          <a:r>
            <a:rPr lang="it-IT" dirty="0" smtClean="0"/>
            <a:t>Docenti</a:t>
          </a:r>
          <a:endParaRPr lang="it-IT" dirty="0"/>
        </a:p>
      </dgm:t>
    </dgm:pt>
    <dgm:pt modelId="{86344C74-90BF-45D2-86F7-F286AE61DE41}" type="parTrans" cxnId="{E5459255-BE74-4F86-ACF4-51B62877152B}">
      <dgm:prSet/>
      <dgm:spPr/>
      <dgm:t>
        <a:bodyPr/>
        <a:lstStyle/>
        <a:p>
          <a:endParaRPr lang="it-IT"/>
        </a:p>
      </dgm:t>
    </dgm:pt>
    <dgm:pt modelId="{3ACA8A1E-B44D-495B-B687-76BBD5EE70EF}" type="sibTrans" cxnId="{E5459255-BE74-4F86-ACF4-51B62877152B}">
      <dgm:prSet/>
      <dgm:spPr/>
      <dgm:t>
        <a:bodyPr/>
        <a:lstStyle/>
        <a:p>
          <a:endParaRPr lang="it-IT"/>
        </a:p>
      </dgm:t>
    </dgm:pt>
    <dgm:pt modelId="{A07056C7-47C3-40DA-930A-0984F4EDB540}" type="pres">
      <dgm:prSet presAssocID="{E7D903BA-5010-4CA0-8981-AE8DAE031D0D}" presName="composite" presStyleCnt="0">
        <dgm:presLayoutVars>
          <dgm:chMax val="3"/>
          <dgm:animLvl val="lvl"/>
          <dgm:resizeHandles val="exact"/>
        </dgm:presLayoutVars>
      </dgm:prSet>
      <dgm:spPr/>
    </dgm:pt>
    <dgm:pt modelId="{FA50375C-F485-4526-BBCA-012B968A711C}" type="pres">
      <dgm:prSet presAssocID="{1151202C-9091-4BF5-A62B-FCD1157BC635}" presName="gear1" presStyleLbl="node1" presStyleIdx="0" presStyleCnt="3">
        <dgm:presLayoutVars>
          <dgm:chMax val="1"/>
          <dgm:bulletEnabled val="1"/>
        </dgm:presLayoutVars>
      </dgm:prSet>
      <dgm:spPr/>
      <dgm:t>
        <a:bodyPr/>
        <a:lstStyle/>
        <a:p>
          <a:endParaRPr lang="it-IT"/>
        </a:p>
      </dgm:t>
    </dgm:pt>
    <dgm:pt modelId="{40B7668A-67B4-4C0A-A2A1-0D0FEE49CF9D}" type="pres">
      <dgm:prSet presAssocID="{1151202C-9091-4BF5-A62B-FCD1157BC635}" presName="gear1srcNode" presStyleLbl="node1" presStyleIdx="0" presStyleCnt="3"/>
      <dgm:spPr/>
      <dgm:t>
        <a:bodyPr/>
        <a:lstStyle/>
        <a:p>
          <a:endParaRPr lang="it-IT"/>
        </a:p>
      </dgm:t>
    </dgm:pt>
    <dgm:pt modelId="{0A351240-F607-47F5-86D1-81BF9E09BC80}" type="pres">
      <dgm:prSet presAssocID="{1151202C-9091-4BF5-A62B-FCD1157BC635}" presName="gear1dstNode" presStyleLbl="node1" presStyleIdx="0" presStyleCnt="3"/>
      <dgm:spPr/>
      <dgm:t>
        <a:bodyPr/>
        <a:lstStyle/>
        <a:p>
          <a:endParaRPr lang="it-IT"/>
        </a:p>
      </dgm:t>
    </dgm:pt>
    <dgm:pt modelId="{F3F811BF-A3A2-487A-963F-DF9023D72736}" type="pres">
      <dgm:prSet presAssocID="{11C289E7-4B4D-4A03-8CE3-E9BEEE81D631}" presName="gear2" presStyleLbl="node1" presStyleIdx="1" presStyleCnt="3">
        <dgm:presLayoutVars>
          <dgm:chMax val="1"/>
          <dgm:bulletEnabled val="1"/>
        </dgm:presLayoutVars>
      </dgm:prSet>
      <dgm:spPr/>
      <dgm:t>
        <a:bodyPr/>
        <a:lstStyle/>
        <a:p>
          <a:endParaRPr lang="it-IT"/>
        </a:p>
      </dgm:t>
    </dgm:pt>
    <dgm:pt modelId="{0CBE14A9-96C3-4B39-81E7-161E142097C0}" type="pres">
      <dgm:prSet presAssocID="{11C289E7-4B4D-4A03-8CE3-E9BEEE81D631}" presName="gear2srcNode" presStyleLbl="node1" presStyleIdx="1" presStyleCnt="3"/>
      <dgm:spPr/>
      <dgm:t>
        <a:bodyPr/>
        <a:lstStyle/>
        <a:p>
          <a:endParaRPr lang="it-IT"/>
        </a:p>
      </dgm:t>
    </dgm:pt>
    <dgm:pt modelId="{1DD82AF5-FB5D-42BD-BCB7-E40394A5FF7F}" type="pres">
      <dgm:prSet presAssocID="{11C289E7-4B4D-4A03-8CE3-E9BEEE81D631}" presName="gear2dstNode" presStyleLbl="node1" presStyleIdx="1" presStyleCnt="3"/>
      <dgm:spPr/>
      <dgm:t>
        <a:bodyPr/>
        <a:lstStyle/>
        <a:p>
          <a:endParaRPr lang="it-IT"/>
        </a:p>
      </dgm:t>
    </dgm:pt>
    <dgm:pt modelId="{F0DAAC82-EDF2-4E10-8793-FCB297454313}" type="pres">
      <dgm:prSet presAssocID="{901B07C5-3429-4715-988F-502B5A83F61D}" presName="gear3" presStyleLbl="node1" presStyleIdx="2" presStyleCnt="3"/>
      <dgm:spPr/>
      <dgm:t>
        <a:bodyPr/>
        <a:lstStyle/>
        <a:p>
          <a:endParaRPr lang="it-IT"/>
        </a:p>
      </dgm:t>
    </dgm:pt>
    <dgm:pt modelId="{841D3243-9BC8-4D34-A6D9-FB75A5CF93F1}" type="pres">
      <dgm:prSet presAssocID="{901B07C5-3429-4715-988F-502B5A83F61D}" presName="gear3tx" presStyleLbl="node1" presStyleIdx="2" presStyleCnt="3">
        <dgm:presLayoutVars>
          <dgm:chMax val="1"/>
          <dgm:bulletEnabled val="1"/>
        </dgm:presLayoutVars>
      </dgm:prSet>
      <dgm:spPr/>
      <dgm:t>
        <a:bodyPr/>
        <a:lstStyle/>
        <a:p>
          <a:endParaRPr lang="it-IT"/>
        </a:p>
      </dgm:t>
    </dgm:pt>
    <dgm:pt modelId="{12926FC7-54CA-478A-ACB3-8FF1B9F1AFC8}" type="pres">
      <dgm:prSet presAssocID="{901B07C5-3429-4715-988F-502B5A83F61D}" presName="gear3srcNode" presStyleLbl="node1" presStyleIdx="2" presStyleCnt="3"/>
      <dgm:spPr/>
      <dgm:t>
        <a:bodyPr/>
        <a:lstStyle/>
        <a:p>
          <a:endParaRPr lang="it-IT"/>
        </a:p>
      </dgm:t>
    </dgm:pt>
    <dgm:pt modelId="{2D2DB21C-50B1-498C-BC93-2932AE8E43EC}" type="pres">
      <dgm:prSet presAssocID="{901B07C5-3429-4715-988F-502B5A83F61D}" presName="gear3dstNode" presStyleLbl="node1" presStyleIdx="2" presStyleCnt="3"/>
      <dgm:spPr/>
      <dgm:t>
        <a:bodyPr/>
        <a:lstStyle/>
        <a:p>
          <a:endParaRPr lang="it-IT"/>
        </a:p>
      </dgm:t>
    </dgm:pt>
    <dgm:pt modelId="{3FE98314-BF05-4D1F-B2F8-47440E13DA0F}" type="pres">
      <dgm:prSet presAssocID="{77883275-7B3F-42C1-9A1A-2209800E5A89}" presName="connector1" presStyleLbl="sibTrans2D1" presStyleIdx="0" presStyleCnt="3"/>
      <dgm:spPr/>
      <dgm:t>
        <a:bodyPr/>
        <a:lstStyle/>
        <a:p>
          <a:endParaRPr lang="it-IT"/>
        </a:p>
      </dgm:t>
    </dgm:pt>
    <dgm:pt modelId="{4620C386-F0E6-49CF-BBD5-D49E4E88F23F}" type="pres">
      <dgm:prSet presAssocID="{6AA7D3CB-FC5B-4BCE-8A9E-26B4AB1C4B5D}" presName="connector2" presStyleLbl="sibTrans2D1" presStyleIdx="1" presStyleCnt="3"/>
      <dgm:spPr/>
      <dgm:t>
        <a:bodyPr/>
        <a:lstStyle/>
        <a:p>
          <a:endParaRPr lang="it-IT"/>
        </a:p>
      </dgm:t>
    </dgm:pt>
    <dgm:pt modelId="{F5A22387-D85E-4444-8B1B-BE1978CE10F9}" type="pres">
      <dgm:prSet presAssocID="{3ACA8A1E-B44D-495B-B687-76BBD5EE70EF}" presName="connector3" presStyleLbl="sibTrans2D1" presStyleIdx="2" presStyleCnt="3"/>
      <dgm:spPr/>
      <dgm:t>
        <a:bodyPr/>
        <a:lstStyle/>
        <a:p>
          <a:endParaRPr lang="it-IT"/>
        </a:p>
      </dgm:t>
    </dgm:pt>
  </dgm:ptLst>
  <dgm:cxnLst>
    <dgm:cxn modelId="{E5459255-BE74-4F86-ACF4-51B62877152B}" srcId="{E7D903BA-5010-4CA0-8981-AE8DAE031D0D}" destId="{901B07C5-3429-4715-988F-502B5A83F61D}" srcOrd="2" destOrd="0" parTransId="{86344C74-90BF-45D2-86F7-F286AE61DE41}" sibTransId="{3ACA8A1E-B44D-495B-B687-76BBD5EE70EF}"/>
    <dgm:cxn modelId="{EE8E552D-B471-4FE5-ABD5-E834C3ED3412}" type="presOf" srcId="{901B07C5-3429-4715-988F-502B5A83F61D}" destId="{F0DAAC82-EDF2-4E10-8793-FCB297454313}" srcOrd="0" destOrd="0" presId="urn:microsoft.com/office/officeart/2005/8/layout/gear1"/>
    <dgm:cxn modelId="{D69CC872-D422-47ED-90CE-23165060624D}" type="presOf" srcId="{11C289E7-4B4D-4A03-8CE3-E9BEEE81D631}" destId="{F3F811BF-A3A2-487A-963F-DF9023D72736}" srcOrd="0" destOrd="0" presId="urn:microsoft.com/office/officeart/2005/8/layout/gear1"/>
    <dgm:cxn modelId="{B8846A28-0548-456A-8F91-00F1E6A2B5A6}" type="presOf" srcId="{901B07C5-3429-4715-988F-502B5A83F61D}" destId="{2D2DB21C-50B1-498C-BC93-2932AE8E43EC}" srcOrd="3" destOrd="0" presId="urn:microsoft.com/office/officeart/2005/8/layout/gear1"/>
    <dgm:cxn modelId="{9EB730CB-09A5-4F96-97B9-209C05A24B1F}" type="presOf" srcId="{E7D903BA-5010-4CA0-8981-AE8DAE031D0D}" destId="{A07056C7-47C3-40DA-930A-0984F4EDB540}" srcOrd="0" destOrd="0" presId="urn:microsoft.com/office/officeart/2005/8/layout/gear1"/>
    <dgm:cxn modelId="{D07E4DCB-9F64-4CE2-A65D-38A0837932A4}" type="presOf" srcId="{901B07C5-3429-4715-988F-502B5A83F61D}" destId="{12926FC7-54CA-478A-ACB3-8FF1B9F1AFC8}" srcOrd="2" destOrd="0" presId="urn:microsoft.com/office/officeart/2005/8/layout/gear1"/>
    <dgm:cxn modelId="{1A609732-5239-4D85-8F84-7506F7184BDE}" type="presOf" srcId="{1151202C-9091-4BF5-A62B-FCD1157BC635}" destId="{0A351240-F607-47F5-86D1-81BF9E09BC80}" srcOrd="2" destOrd="0" presId="urn:microsoft.com/office/officeart/2005/8/layout/gear1"/>
    <dgm:cxn modelId="{EFC2D772-0303-48F9-9B1B-76E21252AB97}" srcId="{E7D903BA-5010-4CA0-8981-AE8DAE031D0D}" destId="{11C289E7-4B4D-4A03-8CE3-E9BEEE81D631}" srcOrd="1" destOrd="0" parTransId="{A704B315-63F3-4E82-81E9-B1C0334FF250}" sibTransId="{6AA7D3CB-FC5B-4BCE-8A9E-26B4AB1C4B5D}"/>
    <dgm:cxn modelId="{26E6FCCA-EE75-447D-91CD-0A253478AF48}" type="presOf" srcId="{6AA7D3CB-FC5B-4BCE-8A9E-26B4AB1C4B5D}" destId="{4620C386-F0E6-49CF-BBD5-D49E4E88F23F}" srcOrd="0" destOrd="0" presId="urn:microsoft.com/office/officeart/2005/8/layout/gear1"/>
    <dgm:cxn modelId="{5B44880C-8C62-4D85-8ACB-00DF0A545F68}" type="presOf" srcId="{901B07C5-3429-4715-988F-502B5A83F61D}" destId="{841D3243-9BC8-4D34-A6D9-FB75A5CF93F1}" srcOrd="1" destOrd="0" presId="urn:microsoft.com/office/officeart/2005/8/layout/gear1"/>
    <dgm:cxn modelId="{BBABFB81-8FBC-4183-8344-2294FF3EB0A2}" type="presOf" srcId="{3ACA8A1E-B44D-495B-B687-76BBD5EE70EF}" destId="{F5A22387-D85E-4444-8B1B-BE1978CE10F9}" srcOrd="0" destOrd="0" presId="urn:microsoft.com/office/officeart/2005/8/layout/gear1"/>
    <dgm:cxn modelId="{D6AB32A4-5FEC-4610-9824-66C068EE8BB4}" type="presOf" srcId="{1151202C-9091-4BF5-A62B-FCD1157BC635}" destId="{FA50375C-F485-4526-BBCA-012B968A711C}" srcOrd="0" destOrd="0" presId="urn:microsoft.com/office/officeart/2005/8/layout/gear1"/>
    <dgm:cxn modelId="{08FAB93D-66CC-4B1D-AC72-B91FE8D90076}" type="presOf" srcId="{11C289E7-4B4D-4A03-8CE3-E9BEEE81D631}" destId="{0CBE14A9-96C3-4B39-81E7-161E142097C0}" srcOrd="1" destOrd="0" presId="urn:microsoft.com/office/officeart/2005/8/layout/gear1"/>
    <dgm:cxn modelId="{7F3373D5-AD3C-4C19-B4BF-E5BE39C06613}" type="presOf" srcId="{11C289E7-4B4D-4A03-8CE3-E9BEEE81D631}" destId="{1DD82AF5-FB5D-42BD-BCB7-E40394A5FF7F}" srcOrd="2" destOrd="0" presId="urn:microsoft.com/office/officeart/2005/8/layout/gear1"/>
    <dgm:cxn modelId="{2B27C2DF-35CC-4D94-A735-C57C7DE1007E}" srcId="{E7D903BA-5010-4CA0-8981-AE8DAE031D0D}" destId="{1151202C-9091-4BF5-A62B-FCD1157BC635}" srcOrd="0" destOrd="0" parTransId="{70130BC0-5B66-4D81-8243-32F5B5EAFDFC}" sibTransId="{77883275-7B3F-42C1-9A1A-2209800E5A89}"/>
    <dgm:cxn modelId="{298B1FD5-895B-4CF5-A92B-E3166DCF54A0}" type="presOf" srcId="{1151202C-9091-4BF5-A62B-FCD1157BC635}" destId="{40B7668A-67B4-4C0A-A2A1-0D0FEE49CF9D}" srcOrd="1" destOrd="0" presId="urn:microsoft.com/office/officeart/2005/8/layout/gear1"/>
    <dgm:cxn modelId="{4D39EF2D-37BF-4AD6-B692-FE8A09A44A76}" type="presOf" srcId="{77883275-7B3F-42C1-9A1A-2209800E5A89}" destId="{3FE98314-BF05-4D1F-B2F8-47440E13DA0F}" srcOrd="0" destOrd="0" presId="urn:microsoft.com/office/officeart/2005/8/layout/gear1"/>
    <dgm:cxn modelId="{45E73B65-9774-4090-8C45-316F2830F763}" type="presParOf" srcId="{A07056C7-47C3-40DA-930A-0984F4EDB540}" destId="{FA50375C-F485-4526-BBCA-012B968A711C}" srcOrd="0" destOrd="0" presId="urn:microsoft.com/office/officeart/2005/8/layout/gear1"/>
    <dgm:cxn modelId="{7955EC8D-8327-48FE-806E-B554BAC5C354}" type="presParOf" srcId="{A07056C7-47C3-40DA-930A-0984F4EDB540}" destId="{40B7668A-67B4-4C0A-A2A1-0D0FEE49CF9D}" srcOrd="1" destOrd="0" presId="urn:microsoft.com/office/officeart/2005/8/layout/gear1"/>
    <dgm:cxn modelId="{1FC0B100-CDE1-4739-B40A-2E747945B50D}" type="presParOf" srcId="{A07056C7-47C3-40DA-930A-0984F4EDB540}" destId="{0A351240-F607-47F5-86D1-81BF9E09BC80}" srcOrd="2" destOrd="0" presId="urn:microsoft.com/office/officeart/2005/8/layout/gear1"/>
    <dgm:cxn modelId="{9D2AB396-D568-4C93-B069-0A9D8709DB8A}" type="presParOf" srcId="{A07056C7-47C3-40DA-930A-0984F4EDB540}" destId="{F3F811BF-A3A2-487A-963F-DF9023D72736}" srcOrd="3" destOrd="0" presId="urn:microsoft.com/office/officeart/2005/8/layout/gear1"/>
    <dgm:cxn modelId="{30C285F6-C60C-47FE-9911-DB18D480619C}" type="presParOf" srcId="{A07056C7-47C3-40DA-930A-0984F4EDB540}" destId="{0CBE14A9-96C3-4B39-81E7-161E142097C0}" srcOrd="4" destOrd="0" presId="urn:microsoft.com/office/officeart/2005/8/layout/gear1"/>
    <dgm:cxn modelId="{A09A2909-1F90-46A0-B6BD-9E100DC318B8}" type="presParOf" srcId="{A07056C7-47C3-40DA-930A-0984F4EDB540}" destId="{1DD82AF5-FB5D-42BD-BCB7-E40394A5FF7F}" srcOrd="5" destOrd="0" presId="urn:microsoft.com/office/officeart/2005/8/layout/gear1"/>
    <dgm:cxn modelId="{D1B1704D-71F9-41A9-B4A8-136E5C571A6A}" type="presParOf" srcId="{A07056C7-47C3-40DA-930A-0984F4EDB540}" destId="{F0DAAC82-EDF2-4E10-8793-FCB297454313}" srcOrd="6" destOrd="0" presId="urn:microsoft.com/office/officeart/2005/8/layout/gear1"/>
    <dgm:cxn modelId="{ECF4CB36-453B-41B1-B6CE-60FBBA7C08D0}" type="presParOf" srcId="{A07056C7-47C3-40DA-930A-0984F4EDB540}" destId="{841D3243-9BC8-4D34-A6D9-FB75A5CF93F1}" srcOrd="7" destOrd="0" presId="urn:microsoft.com/office/officeart/2005/8/layout/gear1"/>
    <dgm:cxn modelId="{0EB1AA9E-D778-4C15-9CAE-B9353CA1A13E}" type="presParOf" srcId="{A07056C7-47C3-40DA-930A-0984F4EDB540}" destId="{12926FC7-54CA-478A-ACB3-8FF1B9F1AFC8}" srcOrd="8" destOrd="0" presId="urn:microsoft.com/office/officeart/2005/8/layout/gear1"/>
    <dgm:cxn modelId="{5FE3DD4A-1B02-4743-A41F-CD0BB240706A}" type="presParOf" srcId="{A07056C7-47C3-40DA-930A-0984F4EDB540}" destId="{2D2DB21C-50B1-498C-BC93-2932AE8E43EC}" srcOrd="9" destOrd="0" presId="urn:microsoft.com/office/officeart/2005/8/layout/gear1"/>
    <dgm:cxn modelId="{D32973C4-EC5D-45EB-B9EB-D035FBEA901A}" type="presParOf" srcId="{A07056C7-47C3-40DA-930A-0984F4EDB540}" destId="{3FE98314-BF05-4D1F-B2F8-47440E13DA0F}" srcOrd="10" destOrd="0" presId="urn:microsoft.com/office/officeart/2005/8/layout/gear1"/>
    <dgm:cxn modelId="{40A9E194-8546-4ABC-978E-A9363FD06E55}" type="presParOf" srcId="{A07056C7-47C3-40DA-930A-0984F4EDB540}" destId="{4620C386-F0E6-49CF-BBD5-D49E4E88F23F}" srcOrd="11" destOrd="0" presId="urn:microsoft.com/office/officeart/2005/8/layout/gear1"/>
    <dgm:cxn modelId="{2E152DCD-3513-4E2F-8096-6860248B90A9}" type="presParOf" srcId="{A07056C7-47C3-40DA-930A-0984F4EDB540}" destId="{F5A22387-D85E-4444-8B1B-BE1978CE10F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EF180-6000-48E1-9DB8-9005FD8A1150}">
      <dsp:nvSpPr>
        <dsp:cNvPr id="0" name=""/>
        <dsp:cNvSpPr/>
      </dsp:nvSpPr>
      <dsp:spPr>
        <a:xfrm>
          <a:off x="0" y="22940"/>
          <a:ext cx="8281553" cy="13947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t-IT" sz="1700" i="1" kern="1200" dirty="0" smtClean="0"/>
            <a:t>«Dov’è la conoscenza che perdiamo nell’informazione? Dov’è la saggezza che perdiamo nella conoscenza?»</a:t>
          </a:r>
          <a:endParaRPr lang="it-IT" sz="1700" kern="1200" dirty="0"/>
        </a:p>
      </dsp:txBody>
      <dsp:txXfrm>
        <a:off x="68088" y="91028"/>
        <a:ext cx="8145377" cy="1258610"/>
      </dsp:txXfrm>
    </dsp:sp>
    <dsp:sp modelId="{346F10F5-2C84-4184-9975-64AF13D93658}">
      <dsp:nvSpPr>
        <dsp:cNvPr id="0" name=""/>
        <dsp:cNvSpPr/>
      </dsp:nvSpPr>
      <dsp:spPr>
        <a:xfrm>
          <a:off x="0" y="1466686"/>
          <a:ext cx="8281553" cy="13947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t-IT" sz="1700" i="1" kern="1200" dirty="0" smtClean="0"/>
            <a:t>«Dunque, poiché tutte le cose sono causate e causanti, aiutate ed adiuvanti, mediate ed immediate, e tutte sono legate da un vincolo naturale e insensibile che unisce le più lantane e le più disparate, ritengo che sia impossibile conoscere le parti senza conoscere il tutto, così come è impossibile conoscere il tutto senza conoscere il tutto?»</a:t>
          </a:r>
          <a:endParaRPr lang="it-IT" sz="1700" kern="1200" dirty="0"/>
        </a:p>
      </dsp:txBody>
      <dsp:txXfrm>
        <a:off x="68088" y="1534774"/>
        <a:ext cx="8145377" cy="1258610"/>
      </dsp:txXfrm>
    </dsp:sp>
    <dsp:sp modelId="{56675252-F844-4C69-9A61-C88B0F38AB37}">
      <dsp:nvSpPr>
        <dsp:cNvPr id="0" name=""/>
        <dsp:cNvSpPr/>
      </dsp:nvSpPr>
      <dsp:spPr>
        <a:xfrm>
          <a:off x="0" y="2910432"/>
          <a:ext cx="8281553" cy="13947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it-IT" sz="1700" i="1" kern="1200" dirty="0" smtClean="0"/>
            <a:t>«E’ meglio una testa ben fatta che una testa ben piena»</a:t>
          </a:r>
          <a:endParaRPr lang="it-IT" sz="1700" kern="1200" dirty="0"/>
        </a:p>
      </dsp:txBody>
      <dsp:txXfrm>
        <a:off x="68088" y="2978520"/>
        <a:ext cx="8145377" cy="125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1A5B-5106-439F-82A9-2B37BA697D73}">
      <dsp:nvSpPr>
        <dsp:cNvPr id="0" name=""/>
        <dsp:cNvSpPr/>
      </dsp:nvSpPr>
      <dsp:spPr>
        <a:xfrm>
          <a:off x="1147736" y="37473"/>
          <a:ext cx="1798731" cy="179873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i="0" kern="1200" dirty="0" smtClean="0"/>
            <a:t>La sfida culturale</a:t>
          </a:r>
          <a:endParaRPr lang="it-IT" sz="1600" kern="1200" dirty="0"/>
        </a:p>
      </dsp:txBody>
      <dsp:txXfrm>
        <a:off x="1387567" y="352251"/>
        <a:ext cx="1319069" cy="809429"/>
      </dsp:txXfrm>
    </dsp:sp>
    <dsp:sp modelId="{A4FEEC42-023E-4AF1-9D31-5BA02128BEF4}">
      <dsp:nvSpPr>
        <dsp:cNvPr id="0" name=""/>
        <dsp:cNvSpPr/>
      </dsp:nvSpPr>
      <dsp:spPr>
        <a:xfrm>
          <a:off x="1796779" y="1161680"/>
          <a:ext cx="1798731" cy="179873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i="0" kern="1200" dirty="0" smtClean="0"/>
            <a:t>La sfida civica</a:t>
          </a:r>
          <a:endParaRPr lang="it-IT" sz="1600" kern="1200" dirty="0"/>
        </a:p>
      </dsp:txBody>
      <dsp:txXfrm>
        <a:off x="2346891" y="1626353"/>
        <a:ext cx="1079238" cy="989302"/>
      </dsp:txXfrm>
    </dsp:sp>
    <dsp:sp modelId="{6E7DE7D9-0135-4AEC-B5A0-A899847BD596}">
      <dsp:nvSpPr>
        <dsp:cNvPr id="0" name=""/>
        <dsp:cNvSpPr/>
      </dsp:nvSpPr>
      <dsp:spPr>
        <a:xfrm>
          <a:off x="498694" y="1161680"/>
          <a:ext cx="1798731" cy="179873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i="0" kern="1200" dirty="0" smtClean="0"/>
            <a:t>La sfida sociologica</a:t>
          </a:r>
          <a:endParaRPr lang="it-IT" sz="1600" kern="1200" dirty="0"/>
        </a:p>
      </dsp:txBody>
      <dsp:txXfrm>
        <a:off x="668074" y="1626353"/>
        <a:ext cx="1079238" cy="989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030E7-FA99-46FF-A177-5E24D93168FD}" type="datetimeFigureOut">
              <a:rPr lang="it-IT" smtClean="0"/>
              <a:t>09/12/2015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1470D-B9FB-4E76-8271-23CAFAFBBA74}" type="slidenum">
              <a:rPr lang="it-IT" smtClean="0"/>
              <a:t>‹N›</a:t>
            </a:fld>
            <a:endParaRPr lang="it-IT"/>
          </a:p>
        </p:txBody>
      </p:sp>
    </p:spTree>
    <p:extLst>
      <p:ext uri="{BB962C8B-B14F-4D97-AF65-F5344CB8AC3E}">
        <p14:creationId xmlns:p14="http://schemas.microsoft.com/office/powerpoint/2010/main" val="296496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F11470D-B9FB-4E76-8271-23CAFAFBBA74}" type="slidenum">
              <a:rPr lang="it-IT" smtClean="0"/>
              <a:t>1</a:t>
            </a:fld>
            <a:endParaRPr lang="it-IT"/>
          </a:p>
        </p:txBody>
      </p:sp>
    </p:spTree>
    <p:extLst>
      <p:ext uri="{BB962C8B-B14F-4D97-AF65-F5344CB8AC3E}">
        <p14:creationId xmlns:p14="http://schemas.microsoft.com/office/powerpoint/2010/main" val="170695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F11470D-B9FB-4E76-8271-23CAFAFBBA74}" type="slidenum">
              <a:rPr lang="it-IT" smtClean="0"/>
              <a:t>17</a:t>
            </a:fld>
            <a:endParaRPr lang="it-IT"/>
          </a:p>
        </p:txBody>
      </p:sp>
    </p:spTree>
    <p:extLst>
      <p:ext uri="{BB962C8B-B14F-4D97-AF65-F5344CB8AC3E}">
        <p14:creationId xmlns:p14="http://schemas.microsoft.com/office/powerpoint/2010/main" val="134433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3440426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83957" cy="3403600"/>
          </a:xfrm>
        </p:spPr>
        <p:txBody>
          <a:bodyPr anchor="ctr">
            <a:normAutofit/>
          </a:bodyPr>
          <a:lstStyle>
            <a:lvl1pPr algn="l">
              <a:defRPr sz="4400" b="0" cap="none"/>
            </a:lvl1p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09600" y="4470400"/>
            <a:ext cx="768395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38276635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7518672" cy="3022600"/>
          </a:xfrm>
        </p:spPr>
        <p:txBody>
          <a:bodyPr anchor="ctr">
            <a:normAutofit/>
          </a:bodyPr>
          <a:lstStyle>
            <a:lvl1pPr algn="l">
              <a:defRPr sz="4400" b="0" cap="none"/>
            </a:lvl1pPr>
          </a:lstStyle>
          <a:p>
            <a:r>
              <a:rPr lang="it-IT" dirty="0" smtClean="0"/>
              <a:t>Fare clic per modificare lo stile del titolo</a:t>
            </a:r>
            <a:endParaRPr lang="en-US" dirty="0"/>
          </a:p>
        </p:txBody>
      </p:sp>
      <p:sp>
        <p:nvSpPr>
          <p:cNvPr id="23" name="Text Placeholder 9"/>
          <p:cNvSpPr>
            <a:spLocks noGrp="1"/>
          </p:cNvSpPr>
          <p:nvPr>
            <p:ph type="body" sz="quarter" idx="13"/>
          </p:nvPr>
        </p:nvSpPr>
        <p:spPr>
          <a:xfrm>
            <a:off x="1101073" y="3632200"/>
            <a:ext cx="66798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
        <p:nvSpPr>
          <p:cNvPr id="3" name="Text Placeholder 2"/>
          <p:cNvSpPr>
            <a:spLocks noGrp="1"/>
          </p:cNvSpPr>
          <p:nvPr>
            <p:ph type="body" idx="1"/>
          </p:nvPr>
        </p:nvSpPr>
        <p:spPr>
          <a:xfrm>
            <a:off x="609598" y="4470400"/>
            <a:ext cx="768395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41046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7683959" cy="2595460"/>
          </a:xfrm>
        </p:spPr>
        <p:txBody>
          <a:bodyPr anchor="b">
            <a:normAutofit/>
          </a:bodyPr>
          <a:lstStyle>
            <a:lvl1pPr algn="l">
              <a:defRPr sz="4400" b="0" cap="none"/>
            </a:lvl1p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09598" y="4527448"/>
            <a:ext cx="7683959"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1454514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7518672" cy="3022600"/>
          </a:xfrm>
        </p:spPr>
        <p:txBody>
          <a:bodyPr anchor="ctr">
            <a:normAutofit/>
          </a:bodyPr>
          <a:lstStyle>
            <a:lvl1pPr algn="l">
              <a:defRPr sz="4400" b="0" cap="none"/>
            </a:lvl1pPr>
          </a:lstStyle>
          <a:p>
            <a:r>
              <a:rPr lang="it-IT" dirty="0" smtClean="0"/>
              <a:t>Fare clic per modificare lo stile del titolo</a:t>
            </a:r>
            <a:endParaRPr lang="en-US" dirty="0"/>
          </a:p>
        </p:txBody>
      </p:sp>
      <p:sp>
        <p:nvSpPr>
          <p:cNvPr id="23" name="Text Placeholder 9"/>
          <p:cNvSpPr>
            <a:spLocks noGrp="1"/>
          </p:cNvSpPr>
          <p:nvPr>
            <p:ph type="body" sz="quarter" idx="13"/>
          </p:nvPr>
        </p:nvSpPr>
        <p:spPr>
          <a:xfrm>
            <a:off x="609597" y="4013200"/>
            <a:ext cx="7683960"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
        <p:nvSpPr>
          <p:cNvPr id="3" name="Text Placeholder 2"/>
          <p:cNvSpPr>
            <a:spLocks noGrp="1"/>
          </p:cNvSpPr>
          <p:nvPr>
            <p:ph type="body" idx="1"/>
          </p:nvPr>
        </p:nvSpPr>
        <p:spPr>
          <a:xfrm>
            <a:off x="609598" y="4527448"/>
            <a:ext cx="7683959"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69511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7677709" cy="3022600"/>
          </a:xfrm>
        </p:spPr>
        <p:txBody>
          <a:bodyPr anchor="ctr">
            <a:normAutofit/>
          </a:bodyPr>
          <a:lstStyle>
            <a:lvl1pPr algn="l">
              <a:defRPr sz="4400" b="0" cap="none"/>
            </a:lvl1pPr>
          </a:lstStyle>
          <a:p>
            <a:r>
              <a:rPr lang="it-IT" dirty="0" smtClean="0"/>
              <a:t>Fare clic per modificare lo stile del titolo</a:t>
            </a:r>
            <a:endParaRPr lang="en-US" dirty="0"/>
          </a:p>
        </p:txBody>
      </p:sp>
      <p:sp>
        <p:nvSpPr>
          <p:cNvPr id="23" name="Text Placeholder 9"/>
          <p:cNvSpPr>
            <a:spLocks noGrp="1"/>
          </p:cNvSpPr>
          <p:nvPr>
            <p:ph type="body" sz="quarter" idx="13"/>
          </p:nvPr>
        </p:nvSpPr>
        <p:spPr>
          <a:xfrm>
            <a:off x="609597" y="4013200"/>
            <a:ext cx="7683960"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
        <p:nvSpPr>
          <p:cNvPr id="3" name="Text Placeholder 2"/>
          <p:cNvSpPr>
            <a:spLocks noGrp="1"/>
          </p:cNvSpPr>
          <p:nvPr>
            <p:ph type="body" idx="1"/>
          </p:nvPr>
        </p:nvSpPr>
        <p:spPr>
          <a:xfrm>
            <a:off x="609598" y="4527448"/>
            <a:ext cx="7683959"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15855800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1245673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3507" y="609600"/>
            <a:ext cx="1460050" cy="5251451"/>
          </a:xfrm>
        </p:spPr>
        <p:txBody>
          <a:bodyPr vert="eaVert" anchor="ctr"/>
          <a:lstStyle/>
          <a:p>
            <a:r>
              <a:rPr lang="it-IT" dirty="0" smtClean="0"/>
              <a:t>Fare clic per modificare lo stile del titolo</a:t>
            </a:r>
            <a:endParaRPr lang="en-US" dirty="0"/>
          </a:p>
        </p:txBody>
      </p:sp>
      <p:sp>
        <p:nvSpPr>
          <p:cNvPr id="3" name="Vertical Text Placeholder 2"/>
          <p:cNvSpPr>
            <a:spLocks noGrp="1"/>
          </p:cNvSpPr>
          <p:nvPr>
            <p:ph type="body" orient="vert" idx="1"/>
          </p:nvPr>
        </p:nvSpPr>
        <p:spPr>
          <a:xfrm>
            <a:off x="609599" y="609600"/>
            <a:ext cx="6060622" cy="5251451"/>
          </a:xfrm>
        </p:spPr>
        <p:txBody>
          <a:bodyPr vert="eaVert"/>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31996752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magine">
    <p:spTree>
      <p:nvGrpSpPr>
        <p:cNvPr id="1" name=""/>
        <p:cNvGrpSpPr/>
        <p:nvPr/>
      </p:nvGrpSpPr>
      <p:grpSpPr>
        <a:xfrm>
          <a:off x="0" y="0"/>
          <a:ext cx="0" cy="0"/>
          <a:chOff x="0" y="0"/>
          <a:chExt cx="0" cy="0"/>
        </a:xfrm>
      </p:grpSpPr>
      <p:sp>
        <p:nvSpPr>
          <p:cNvPr id="8" name="Segnaposto immagine 7"/>
          <p:cNvSpPr>
            <a:spLocks noGrp="1"/>
          </p:cNvSpPr>
          <p:nvPr>
            <p:ph type="pic" sz="quarter" idx="13"/>
          </p:nvPr>
        </p:nvSpPr>
        <p:spPr>
          <a:xfrm>
            <a:off x="0" y="0"/>
            <a:ext cx="9144000" cy="6858000"/>
          </a:xfrm>
          <a:noFill/>
        </p:spPr>
        <p:txBody>
          <a:bodyPr/>
          <a:lstStyle/>
          <a:p>
            <a:endParaRPr lang="it-IT"/>
          </a:p>
        </p:txBody>
      </p:sp>
      <p:sp>
        <p:nvSpPr>
          <p:cNvPr id="2" name="Title 1"/>
          <p:cNvSpPr>
            <a:spLocks noGrp="1"/>
          </p:cNvSpPr>
          <p:nvPr>
            <p:ph type="title"/>
          </p:nvPr>
        </p:nvSpPr>
        <p:spPr>
          <a:xfrm>
            <a:off x="609598" y="2700868"/>
            <a:ext cx="6347715" cy="1826581"/>
          </a:xfrm>
          <a:effectLst>
            <a:outerShdw blurRad="50800" dist="38100" dir="2700000" algn="tl" rotWithShape="0">
              <a:prstClr val="black">
                <a:alpha val="40000"/>
              </a:prstClr>
            </a:outerShdw>
          </a:effectLst>
        </p:spPr>
        <p:txBody>
          <a:bodyPr anchor="b"/>
          <a:lstStyle>
            <a:lvl1pPr algn="l">
              <a:defRPr sz="4000" b="1" cap="none">
                <a:solidFill>
                  <a:schemeClr val="bg1"/>
                </a:solidFill>
              </a:defRPr>
            </a:lvl1p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09598" y="4527448"/>
            <a:ext cx="6347715" cy="860400"/>
          </a:xfrm>
          <a:effectLst>
            <a:outerShdw blurRad="50800" dist="38100" dir="2700000" algn="tl" rotWithShape="0">
              <a:prstClr val="black">
                <a:alpha val="40000"/>
              </a:prstClr>
            </a:outerShdw>
          </a:effectLst>
        </p:spPr>
        <p:txBody>
          <a:bodyPr anchor="t"/>
          <a:lstStyle>
            <a:lvl1pPr marL="0" indent="0" algn="l">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Tree>
    <p:extLst>
      <p:ext uri="{BB962C8B-B14F-4D97-AF65-F5344CB8AC3E}">
        <p14:creationId xmlns:p14="http://schemas.microsoft.com/office/powerpoint/2010/main" val="42762764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1460709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7683959" cy="1826581"/>
          </a:xfrm>
        </p:spPr>
        <p:txBody>
          <a:bodyPr anchor="b"/>
          <a:lstStyle>
            <a:lvl1pPr algn="l">
              <a:defRPr sz="4000" b="0" cap="none"/>
            </a:lvl1p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09598" y="4527448"/>
            <a:ext cx="7683959"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Date Placeholder 3"/>
          <p:cNvSpPr>
            <a:spLocks noGrp="1"/>
          </p:cNvSpPr>
          <p:nvPr>
            <p:ph type="dt" sz="half" idx="10"/>
          </p:nvPr>
        </p:nvSpPr>
        <p:spPr/>
        <p:txBody>
          <a:bodyPr/>
          <a:lstStyle/>
          <a:p>
            <a:r>
              <a:rPr lang="it-IT" smtClean="0"/>
              <a:t>12 dicembre 2015</a:t>
            </a:r>
            <a:endParaRPr lang="it-IT"/>
          </a:p>
        </p:txBody>
      </p:sp>
      <p:sp>
        <p:nvSpPr>
          <p:cNvPr id="5" name="Footer Placeholder 4"/>
          <p:cNvSpPr>
            <a:spLocks noGrp="1"/>
          </p:cNvSpPr>
          <p:nvPr>
            <p:ph type="ftr" sz="quarter" idx="11"/>
          </p:nvPr>
        </p:nvSpPr>
        <p:spPr/>
        <p:txBody>
          <a:bodyPr/>
          <a:lstStyle/>
          <a:p>
            <a:r>
              <a:rPr lang="it-IT" smtClean="0"/>
              <a:t>Le prove INVALSI e la didattica per competenze</a:t>
            </a:r>
            <a:endParaRPr lang="it-IT"/>
          </a:p>
        </p:txBody>
      </p:sp>
      <p:sp>
        <p:nvSpPr>
          <p:cNvPr id="6" name="Slide Number Placeholder 5"/>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4147069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83957" cy="1320800"/>
          </a:xfrm>
        </p:spPr>
        <p:txBody>
          <a:bodyPr/>
          <a:lstStyle/>
          <a:p>
            <a:r>
              <a:rPr lang="it-IT" dirty="0" smtClean="0"/>
              <a:t>Fare clic per modificare lo stile del titolo</a:t>
            </a:r>
            <a:endParaRPr lang="en-US" dirty="0"/>
          </a:p>
        </p:txBody>
      </p:sp>
      <p:sp>
        <p:nvSpPr>
          <p:cNvPr id="3" name="Content Placeholder 2"/>
          <p:cNvSpPr>
            <a:spLocks noGrp="1"/>
          </p:cNvSpPr>
          <p:nvPr>
            <p:ph sz="half" idx="1"/>
          </p:nvPr>
        </p:nvSpPr>
        <p:spPr>
          <a:xfrm>
            <a:off x="609600" y="2160589"/>
            <a:ext cx="3841200"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Date Placeholder 4"/>
          <p:cNvSpPr>
            <a:spLocks noGrp="1"/>
          </p:cNvSpPr>
          <p:nvPr>
            <p:ph type="dt" sz="half" idx="10"/>
          </p:nvPr>
        </p:nvSpPr>
        <p:spPr/>
        <p:txBody>
          <a:bodyPr/>
          <a:lstStyle/>
          <a:p>
            <a:r>
              <a:rPr lang="it-IT" smtClean="0"/>
              <a:t>12 dicembre 2015</a:t>
            </a:r>
            <a:endParaRPr lang="it-IT"/>
          </a:p>
        </p:txBody>
      </p:sp>
      <p:sp>
        <p:nvSpPr>
          <p:cNvPr id="6" name="Footer Placeholder 5"/>
          <p:cNvSpPr>
            <a:spLocks noGrp="1"/>
          </p:cNvSpPr>
          <p:nvPr>
            <p:ph type="ftr" sz="quarter" idx="11"/>
          </p:nvPr>
        </p:nvSpPr>
        <p:spPr/>
        <p:txBody>
          <a:bodyPr/>
          <a:lstStyle/>
          <a:p>
            <a:r>
              <a:rPr lang="it-IT" smtClean="0"/>
              <a:t>Le prove INVALSI e la didattica per competenze</a:t>
            </a:r>
            <a:endParaRPr lang="it-IT"/>
          </a:p>
        </p:txBody>
      </p:sp>
      <p:sp>
        <p:nvSpPr>
          <p:cNvPr id="7" name="Slide Number Placeholder 6"/>
          <p:cNvSpPr>
            <a:spLocks noGrp="1"/>
          </p:cNvSpPr>
          <p:nvPr>
            <p:ph type="sldNum" sz="quarter" idx="12"/>
          </p:nvPr>
        </p:nvSpPr>
        <p:spPr/>
        <p:txBody>
          <a:bodyPr/>
          <a:lstStyle/>
          <a:p>
            <a:fld id="{59EA51C0-7EC3-4D27-BA35-C0C8D10F6B2A}" type="slidenum">
              <a:rPr lang="it-IT" smtClean="0"/>
              <a:t>‹N›</a:t>
            </a:fld>
            <a:endParaRPr lang="it-IT"/>
          </a:p>
        </p:txBody>
      </p:sp>
      <p:sp>
        <p:nvSpPr>
          <p:cNvPr id="8" name="Content Placeholder 2"/>
          <p:cNvSpPr>
            <a:spLocks noGrp="1"/>
          </p:cNvSpPr>
          <p:nvPr>
            <p:ph sz="half" idx="13"/>
          </p:nvPr>
        </p:nvSpPr>
        <p:spPr>
          <a:xfrm>
            <a:off x="4450800" y="2160587"/>
            <a:ext cx="3841200"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382883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83958" cy="1320800"/>
          </a:xfrm>
        </p:spPr>
        <p:txBody>
          <a:bodyPr/>
          <a:lstStyle>
            <a:lvl1pPr>
              <a:defRPr/>
            </a:lvl1p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09599" y="2160983"/>
            <a:ext cx="384120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Content Placeholder 3"/>
          <p:cNvSpPr>
            <a:spLocks noGrp="1"/>
          </p:cNvSpPr>
          <p:nvPr>
            <p:ph sz="half" idx="2"/>
          </p:nvPr>
        </p:nvSpPr>
        <p:spPr>
          <a:xfrm>
            <a:off x="609599" y="2737246"/>
            <a:ext cx="3841200"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r>
              <a:rPr lang="it-IT" smtClean="0"/>
              <a:t>12 dicembre 2015</a:t>
            </a:r>
            <a:endParaRPr lang="it-IT"/>
          </a:p>
        </p:txBody>
      </p:sp>
      <p:sp>
        <p:nvSpPr>
          <p:cNvPr id="8" name="Footer Placeholder 7"/>
          <p:cNvSpPr>
            <a:spLocks noGrp="1"/>
          </p:cNvSpPr>
          <p:nvPr>
            <p:ph type="ftr" sz="quarter" idx="11"/>
          </p:nvPr>
        </p:nvSpPr>
        <p:spPr/>
        <p:txBody>
          <a:bodyPr/>
          <a:lstStyle/>
          <a:p>
            <a:r>
              <a:rPr lang="it-IT" smtClean="0"/>
              <a:t>Le prove INVALSI e la didattica per competenze</a:t>
            </a:r>
            <a:endParaRPr lang="it-IT"/>
          </a:p>
        </p:txBody>
      </p:sp>
      <p:sp>
        <p:nvSpPr>
          <p:cNvPr id="9" name="Slide Number Placeholder 8"/>
          <p:cNvSpPr>
            <a:spLocks noGrp="1"/>
          </p:cNvSpPr>
          <p:nvPr>
            <p:ph type="sldNum" sz="quarter" idx="12"/>
          </p:nvPr>
        </p:nvSpPr>
        <p:spPr/>
        <p:txBody>
          <a:bodyPr/>
          <a:lstStyle/>
          <a:p>
            <a:fld id="{59EA51C0-7EC3-4D27-BA35-C0C8D10F6B2A}" type="slidenum">
              <a:rPr lang="it-IT" smtClean="0"/>
              <a:t>‹N›</a:t>
            </a:fld>
            <a:endParaRPr lang="it-IT"/>
          </a:p>
        </p:txBody>
      </p:sp>
      <p:sp>
        <p:nvSpPr>
          <p:cNvPr id="10" name="Text Placeholder 2"/>
          <p:cNvSpPr>
            <a:spLocks noGrp="1"/>
          </p:cNvSpPr>
          <p:nvPr>
            <p:ph type="body" idx="13"/>
          </p:nvPr>
        </p:nvSpPr>
        <p:spPr>
          <a:xfrm>
            <a:off x="4452357" y="2160983"/>
            <a:ext cx="384120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11" name="Content Placeholder 3"/>
          <p:cNvSpPr>
            <a:spLocks noGrp="1"/>
          </p:cNvSpPr>
          <p:nvPr>
            <p:ph sz="half" idx="14"/>
          </p:nvPr>
        </p:nvSpPr>
        <p:spPr>
          <a:xfrm>
            <a:off x="4452357" y="2737246"/>
            <a:ext cx="3841200"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3696161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83958" cy="1320800"/>
          </a:xfrm>
        </p:spPr>
        <p:txBody>
          <a:bodyPr/>
          <a:lstStyle/>
          <a:p>
            <a:r>
              <a:rPr lang="it-IT" dirty="0" smtClean="0"/>
              <a:t>Fare clic per modificare lo stile del titolo</a:t>
            </a:r>
            <a:endParaRPr lang="en-US" dirty="0"/>
          </a:p>
        </p:txBody>
      </p:sp>
      <p:sp>
        <p:nvSpPr>
          <p:cNvPr id="3" name="Date Placeholder 2"/>
          <p:cNvSpPr>
            <a:spLocks noGrp="1"/>
          </p:cNvSpPr>
          <p:nvPr>
            <p:ph type="dt" sz="half" idx="10"/>
          </p:nvPr>
        </p:nvSpPr>
        <p:spPr/>
        <p:txBody>
          <a:bodyPr/>
          <a:lstStyle/>
          <a:p>
            <a:r>
              <a:rPr lang="it-IT" smtClean="0"/>
              <a:t>12 dicembre 2015</a:t>
            </a:r>
            <a:endParaRPr lang="it-IT"/>
          </a:p>
        </p:txBody>
      </p:sp>
      <p:sp>
        <p:nvSpPr>
          <p:cNvPr id="4" name="Footer Placeholder 3"/>
          <p:cNvSpPr>
            <a:spLocks noGrp="1"/>
          </p:cNvSpPr>
          <p:nvPr>
            <p:ph type="ftr" sz="quarter" idx="11"/>
          </p:nvPr>
        </p:nvSpPr>
        <p:spPr/>
        <p:txBody>
          <a:bodyPr/>
          <a:lstStyle/>
          <a:p>
            <a:r>
              <a:rPr lang="it-IT" smtClean="0"/>
              <a:t>Le prove INVALSI e la didattica per competenze</a:t>
            </a:r>
            <a:endParaRPr lang="it-IT"/>
          </a:p>
        </p:txBody>
      </p:sp>
      <p:sp>
        <p:nvSpPr>
          <p:cNvPr id="5" name="Slide Number Placeholder 4"/>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16477771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12 dicembre 2015</a:t>
            </a:r>
            <a:endParaRPr lang="it-IT"/>
          </a:p>
        </p:txBody>
      </p:sp>
      <p:sp>
        <p:nvSpPr>
          <p:cNvPr id="3" name="Footer Placeholder 2"/>
          <p:cNvSpPr>
            <a:spLocks noGrp="1"/>
          </p:cNvSpPr>
          <p:nvPr>
            <p:ph type="ftr" sz="quarter" idx="11"/>
          </p:nvPr>
        </p:nvSpPr>
        <p:spPr/>
        <p:txBody>
          <a:bodyPr/>
          <a:lstStyle/>
          <a:p>
            <a:r>
              <a:rPr lang="it-IT" smtClean="0"/>
              <a:t>Le prove INVALSI e la didattica per competenze</a:t>
            </a:r>
            <a:endParaRPr lang="it-IT"/>
          </a:p>
        </p:txBody>
      </p:sp>
      <p:sp>
        <p:nvSpPr>
          <p:cNvPr id="4" name="Slide Number Placeholder 3"/>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38808038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3750130" cy="1278466"/>
          </a:xfrm>
        </p:spPr>
        <p:txBody>
          <a:bodyPr anchor="b">
            <a:normAutofit/>
          </a:bodyPr>
          <a:lstStyle>
            <a:lvl1pPr>
              <a:defRPr sz="2000"/>
            </a:lvl1pPr>
          </a:lstStyle>
          <a:p>
            <a:r>
              <a:rPr lang="it-IT" dirty="0" smtClean="0"/>
              <a:t>Fare clic per modificare lo stile del titolo</a:t>
            </a:r>
            <a:endParaRPr lang="en-US" dirty="0"/>
          </a:p>
        </p:txBody>
      </p:sp>
      <p:sp>
        <p:nvSpPr>
          <p:cNvPr id="3" name="Content Placeholder 2"/>
          <p:cNvSpPr>
            <a:spLocks noGrp="1"/>
          </p:cNvSpPr>
          <p:nvPr>
            <p:ph idx="1"/>
          </p:nvPr>
        </p:nvSpPr>
        <p:spPr>
          <a:xfrm>
            <a:off x="4596494" y="514926"/>
            <a:ext cx="3697064" cy="5526437"/>
          </a:xfrm>
        </p:spPr>
        <p:txBody>
          <a:bodyPr>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Text Placeholder 3"/>
          <p:cNvSpPr>
            <a:spLocks noGrp="1"/>
          </p:cNvSpPr>
          <p:nvPr>
            <p:ph type="body" sz="half" idx="2"/>
          </p:nvPr>
        </p:nvSpPr>
        <p:spPr>
          <a:xfrm>
            <a:off x="609599" y="2777069"/>
            <a:ext cx="3750130"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stili del testo dello schema</a:t>
            </a:r>
          </a:p>
        </p:txBody>
      </p:sp>
      <p:sp>
        <p:nvSpPr>
          <p:cNvPr id="5" name="Date Placeholder 4"/>
          <p:cNvSpPr>
            <a:spLocks noGrp="1"/>
          </p:cNvSpPr>
          <p:nvPr>
            <p:ph type="dt" sz="half" idx="10"/>
          </p:nvPr>
        </p:nvSpPr>
        <p:spPr/>
        <p:txBody>
          <a:bodyPr/>
          <a:lstStyle/>
          <a:p>
            <a:r>
              <a:rPr lang="it-IT" smtClean="0"/>
              <a:t>12 dicembre 2015</a:t>
            </a:r>
            <a:endParaRPr lang="it-IT"/>
          </a:p>
        </p:txBody>
      </p:sp>
      <p:sp>
        <p:nvSpPr>
          <p:cNvPr id="6" name="Footer Placeholder 5"/>
          <p:cNvSpPr>
            <a:spLocks noGrp="1"/>
          </p:cNvSpPr>
          <p:nvPr>
            <p:ph type="ftr" sz="quarter" idx="11"/>
          </p:nvPr>
        </p:nvSpPr>
        <p:spPr/>
        <p:txBody>
          <a:bodyPr/>
          <a:lstStyle/>
          <a:p>
            <a:r>
              <a:rPr lang="it-IT" smtClean="0"/>
              <a:t>Le prove INVALSI e la didattica per competenze</a:t>
            </a:r>
            <a:endParaRPr lang="it-IT"/>
          </a:p>
        </p:txBody>
      </p:sp>
      <p:sp>
        <p:nvSpPr>
          <p:cNvPr id="7" name="Slide Number Placeholder 6"/>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920116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7683958" cy="566738"/>
          </a:xfrm>
        </p:spPr>
        <p:txBody>
          <a:bodyPr anchor="b">
            <a:normAutofit/>
          </a:bodyPr>
          <a:lstStyle>
            <a:lvl1pPr algn="l">
              <a:defRPr sz="2400" b="0"/>
            </a:lvl1pPr>
          </a:lstStyle>
          <a:p>
            <a:r>
              <a:rPr lang="it-IT" dirty="0" smtClean="0"/>
              <a:t>Fare clic per modificare lo stile del titolo</a:t>
            </a:r>
            <a:endParaRPr lang="en-US" dirty="0"/>
          </a:p>
        </p:txBody>
      </p:sp>
      <p:sp>
        <p:nvSpPr>
          <p:cNvPr id="3" name="Picture Placeholder 2"/>
          <p:cNvSpPr>
            <a:spLocks noGrp="1" noChangeAspect="1"/>
          </p:cNvSpPr>
          <p:nvPr>
            <p:ph type="pic" idx="1"/>
          </p:nvPr>
        </p:nvSpPr>
        <p:spPr>
          <a:xfrm>
            <a:off x="609599" y="609600"/>
            <a:ext cx="768395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609599" y="5367338"/>
            <a:ext cx="7683958"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sp>
        <p:nvSpPr>
          <p:cNvPr id="5" name="Date Placeholder 4"/>
          <p:cNvSpPr>
            <a:spLocks noGrp="1"/>
          </p:cNvSpPr>
          <p:nvPr>
            <p:ph type="dt" sz="half" idx="10"/>
          </p:nvPr>
        </p:nvSpPr>
        <p:spPr/>
        <p:txBody>
          <a:bodyPr/>
          <a:lstStyle/>
          <a:p>
            <a:r>
              <a:rPr lang="it-IT" smtClean="0"/>
              <a:t>12 dicembre 2015</a:t>
            </a:r>
            <a:endParaRPr lang="it-IT"/>
          </a:p>
        </p:txBody>
      </p:sp>
      <p:sp>
        <p:nvSpPr>
          <p:cNvPr id="6" name="Footer Placeholder 5"/>
          <p:cNvSpPr>
            <a:spLocks noGrp="1"/>
          </p:cNvSpPr>
          <p:nvPr>
            <p:ph type="ftr" sz="quarter" idx="11"/>
          </p:nvPr>
        </p:nvSpPr>
        <p:spPr/>
        <p:txBody>
          <a:bodyPr/>
          <a:lstStyle/>
          <a:p>
            <a:r>
              <a:rPr lang="it-IT" smtClean="0"/>
              <a:t>Le prove INVALSI e la didattica per competenze</a:t>
            </a:r>
            <a:endParaRPr lang="it-IT"/>
          </a:p>
        </p:txBody>
      </p:sp>
      <p:sp>
        <p:nvSpPr>
          <p:cNvPr id="7" name="Slide Number Placeholder 6"/>
          <p:cNvSpPr>
            <a:spLocks noGrp="1"/>
          </p:cNvSpPr>
          <p:nvPr>
            <p:ph type="sldNum" sz="quarter" idx="12"/>
          </p:nvPr>
        </p:nvSpPr>
        <p:spPr/>
        <p:txBody>
          <a:bodyPr/>
          <a:lstStyle/>
          <a:p>
            <a:fld id="{59EA51C0-7EC3-4D27-BA35-C0C8D10F6B2A}" type="slidenum">
              <a:rPr lang="it-IT" smtClean="0"/>
              <a:t>‹N›</a:t>
            </a:fld>
            <a:endParaRPr lang="it-IT"/>
          </a:p>
        </p:txBody>
      </p:sp>
    </p:spTree>
    <p:extLst>
      <p:ext uri="{BB962C8B-B14F-4D97-AF65-F5344CB8AC3E}">
        <p14:creationId xmlns:p14="http://schemas.microsoft.com/office/powerpoint/2010/main" val="2515361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8" y="-8468"/>
            <a:ext cx="1105474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8" y="609600"/>
            <a:ext cx="7696339" cy="1320800"/>
          </a:xfrm>
          <a:prstGeom prst="rect">
            <a:avLst/>
          </a:prstGeom>
        </p:spPr>
        <p:txBody>
          <a:bodyPr vert="horz" lIns="91440" tIns="45720" rIns="91440" bIns="45720" rtlCol="0" anchor="t">
            <a:normAutofit/>
          </a:body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09599" y="2160590"/>
            <a:ext cx="7695956"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316317" y="6049318"/>
            <a:ext cx="1310306"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r>
              <a:rPr lang="it-IT" smtClean="0"/>
              <a:t>12 dicembre 2015</a:t>
            </a:r>
            <a:endParaRPr lang="it-IT" dirty="0"/>
          </a:p>
        </p:txBody>
      </p:sp>
      <p:sp>
        <p:nvSpPr>
          <p:cNvPr id="5" name="Footer Placeholder 4"/>
          <p:cNvSpPr>
            <a:spLocks noGrp="1"/>
          </p:cNvSpPr>
          <p:nvPr>
            <p:ph type="ftr" sz="quarter" idx="3"/>
          </p:nvPr>
        </p:nvSpPr>
        <p:spPr>
          <a:xfrm>
            <a:off x="609599" y="6041363"/>
            <a:ext cx="5578930" cy="365125"/>
          </a:xfrm>
          <a:prstGeom prst="rect">
            <a:avLst/>
          </a:prstGeom>
        </p:spPr>
        <p:txBody>
          <a:bodyPr vert="horz" lIns="91440" tIns="45720" rIns="91440" bIns="45720" rtlCol="0" anchor="ctr"/>
          <a:lstStyle>
            <a:lvl1pPr algn="l">
              <a:defRPr sz="1000" b="1">
                <a:solidFill>
                  <a:schemeClr val="tx1">
                    <a:tint val="75000"/>
                  </a:schemeClr>
                </a:solidFill>
              </a:defRPr>
            </a:lvl1pPr>
          </a:lstStyle>
          <a:p>
            <a:r>
              <a:rPr lang="it-IT" smtClean="0"/>
              <a:t>Le prove INVALSI e la didattica per competenze</a:t>
            </a:r>
            <a:endParaRPr lang="it-IT"/>
          </a:p>
        </p:txBody>
      </p:sp>
      <p:sp>
        <p:nvSpPr>
          <p:cNvPr id="6" name="Slide Number Placeholder 5"/>
          <p:cNvSpPr>
            <a:spLocks noGrp="1"/>
          </p:cNvSpPr>
          <p:nvPr>
            <p:ph type="sldNum" sz="quarter" idx="4"/>
          </p:nvPr>
        </p:nvSpPr>
        <p:spPr>
          <a:xfrm>
            <a:off x="7780919" y="6049318"/>
            <a:ext cx="512638" cy="365125"/>
          </a:xfrm>
          <a:prstGeom prst="rect">
            <a:avLst/>
          </a:prstGeom>
        </p:spPr>
        <p:txBody>
          <a:bodyPr vert="horz" lIns="91440" tIns="45720" rIns="91440" bIns="45720" rtlCol="0" anchor="ctr"/>
          <a:lstStyle>
            <a:lvl1pPr algn="r">
              <a:defRPr sz="1000" b="1">
                <a:solidFill>
                  <a:schemeClr val="accent1"/>
                </a:solidFill>
              </a:defRPr>
            </a:lvl1pPr>
          </a:lstStyle>
          <a:p>
            <a:fld id="{59EA51C0-7EC3-4D27-BA35-C0C8D10F6B2A}" type="slidenum">
              <a:rPr lang="it-IT" smtClean="0"/>
              <a:pPr/>
              <a:t>‹N›</a:t>
            </a:fld>
            <a:endParaRPr lang="it-IT" dirty="0"/>
          </a:p>
        </p:txBody>
      </p:sp>
    </p:spTree>
    <p:extLst>
      <p:ext uri="{BB962C8B-B14F-4D97-AF65-F5344CB8AC3E}">
        <p14:creationId xmlns:p14="http://schemas.microsoft.com/office/powerpoint/2010/main" val="30876308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iming>
    <p:tnLst>
      <p:par>
        <p:cTn id="1" dur="indefinite" restart="never" nodeType="tmRoot"/>
      </p:par>
    </p:tnLst>
  </p:timing>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30595" y="1941238"/>
            <a:ext cx="5826719" cy="1646302"/>
          </a:xfrm>
        </p:spPr>
        <p:txBody>
          <a:bodyPr/>
          <a:lstStyle/>
          <a:p>
            <a:r>
              <a:rPr lang="it-IT" sz="2400" b="1" i="1" smtClean="0"/>
              <a:t>La costruzione delle prove:</a:t>
            </a:r>
            <a:br>
              <a:rPr lang="it-IT" sz="2400" b="1" i="1" smtClean="0"/>
            </a:br>
            <a:r>
              <a:rPr lang="it-IT" sz="2400" b="1" i="1" smtClean="0"/>
              <a:t>metodi e tecniche per la promozione del miglioramento degli apprendimenti nelle regioni del PON</a:t>
            </a:r>
            <a:endParaRPr lang="it-IT" sz="2400" dirty="0"/>
          </a:p>
        </p:txBody>
      </p:sp>
      <p:sp>
        <p:nvSpPr>
          <p:cNvPr id="3" name="Sottotitolo 2"/>
          <p:cNvSpPr>
            <a:spLocks noGrp="1"/>
          </p:cNvSpPr>
          <p:nvPr>
            <p:ph type="subTitle" idx="1"/>
          </p:nvPr>
        </p:nvSpPr>
        <p:spPr>
          <a:xfrm>
            <a:off x="1130595" y="4514131"/>
            <a:ext cx="5826719" cy="1048388"/>
          </a:xfrm>
        </p:spPr>
        <p:txBody>
          <a:bodyPr>
            <a:noAutofit/>
          </a:bodyPr>
          <a:lstStyle/>
          <a:p>
            <a:r>
              <a:rPr lang="it-IT" sz="1600" dirty="0" smtClean="0"/>
              <a:t>Roberto Capone</a:t>
            </a:r>
            <a:br>
              <a:rPr lang="it-IT" sz="1600" dirty="0" smtClean="0"/>
            </a:br>
            <a:r>
              <a:rPr lang="it-IT" sz="1600" dirty="0" smtClean="0"/>
              <a:t>Dipartimento </a:t>
            </a:r>
            <a:r>
              <a:rPr lang="it-IT" sz="1600" smtClean="0"/>
              <a:t>di Fisica</a:t>
            </a:r>
            <a:br>
              <a:rPr lang="it-IT" sz="1600" smtClean="0"/>
            </a:br>
            <a:r>
              <a:rPr lang="it-IT" sz="1600" smtClean="0"/>
              <a:t>Università </a:t>
            </a:r>
            <a:r>
              <a:rPr lang="it-IT" sz="1600" dirty="0" smtClean="0"/>
              <a:t>degli Studi </a:t>
            </a:r>
            <a:r>
              <a:rPr lang="it-IT" sz="1600" smtClean="0"/>
              <a:t>di Salerno</a:t>
            </a:r>
            <a:br>
              <a:rPr lang="it-IT" sz="1600" smtClean="0"/>
            </a:br>
            <a:r>
              <a:rPr lang="it-IT" sz="1600" smtClean="0"/>
              <a:t>rcapone@unisa.it</a:t>
            </a:r>
            <a:endParaRPr lang="it-IT" sz="1600" dirty="0"/>
          </a:p>
        </p:txBody>
      </p:sp>
      <p:pic>
        <p:nvPicPr>
          <p:cNvPr id="4" name="Immagine 3"/>
          <p:cNvPicPr>
            <a:picLocks noChangeAspect="1"/>
          </p:cNvPicPr>
          <p:nvPr/>
        </p:nvPicPr>
        <p:blipFill rotWithShape="1">
          <a:blip r:embed="rId3"/>
          <a:srcRect t="1" b="2251"/>
          <a:stretch/>
        </p:blipFill>
        <p:spPr>
          <a:xfrm>
            <a:off x="4226011" y="266795"/>
            <a:ext cx="4629665" cy="1089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32044"/>
            <a:ext cx="22685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1487424" y="3846732"/>
            <a:ext cx="5370576" cy="369332"/>
          </a:xfrm>
          <a:prstGeom prst="rect">
            <a:avLst/>
          </a:prstGeom>
        </p:spPr>
        <p:txBody>
          <a:bodyPr wrap="square">
            <a:spAutoFit/>
          </a:bodyPr>
          <a:lstStyle/>
          <a:p>
            <a:pPr algn="r"/>
            <a:r>
              <a:rPr lang="it-IT" b="1"/>
              <a:t>Le prove INVALSI e la didattica per competenze</a:t>
            </a:r>
          </a:p>
        </p:txBody>
      </p:sp>
      <p:sp>
        <p:nvSpPr>
          <p:cNvPr id="7" name="Segnaposto data 11"/>
          <p:cNvSpPr>
            <a:spLocks noGrp="1"/>
          </p:cNvSpPr>
          <p:nvPr>
            <p:ph type="dt" sz="half" idx="10"/>
          </p:nvPr>
        </p:nvSpPr>
        <p:spPr>
          <a:xfrm>
            <a:off x="5010385" y="6334379"/>
            <a:ext cx="1847615" cy="365125"/>
          </a:xfrm>
        </p:spPr>
        <p:txBody>
          <a:bodyPr/>
          <a:lstStyle/>
          <a:p>
            <a:r>
              <a:rPr lang="it-IT" smtClean="0"/>
              <a:t>Napoli, 12 dicembre 2015</a:t>
            </a:r>
            <a:endParaRPr lang="it-IT"/>
          </a:p>
        </p:txBody>
      </p:sp>
    </p:spTree>
    <p:extLst>
      <p:ext uri="{BB962C8B-B14F-4D97-AF65-F5344CB8AC3E}">
        <p14:creationId xmlns:p14="http://schemas.microsoft.com/office/powerpoint/2010/main" val="252193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tre sfide</a:t>
            </a:r>
            <a:endParaRPr lang="it-IT" dirty="0"/>
          </a:p>
        </p:txBody>
      </p:sp>
      <p:sp>
        <p:nvSpPr>
          <p:cNvPr id="3" name="Segnaposto contenuto 2"/>
          <p:cNvSpPr>
            <a:spLocks noGrp="1"/>
          </p:cNvSpPr>
          <p:nvPr>
            <p:ph idx="1"/>
          </p:nvPr>
        </p:nvSpPr>
        <p:spPr>
          <a:xfrm>
            <a:off x="609599" y="3984771"/>
            <a:ext cx="7695956" cy="2056592"/>
          </a:xfrm>
        </p:spPr>
        <p:txBody>
          <a:bodyPr/>
          <a:lstStyle/>
          <a:p>
            <a:pPr>
              <a:buFont typeface="+mj-lt"/>
              <a:buAutoNum type="arabicPeriod"/>
            </a:pPr>
            <a:r>
              <a:rPr lang="it-IT" dirty="0">
                <a:solidFill>
                  <a:prstClr val="black"/>
                </a:solidFill>
              </a:rPr>
              <a:t>Occorre riformare le menti per riformare le Istituzioni, ma occorre contemporaneamente riformare le Istituzioni per riformare le menti.</a:t>
            </a:r>
          </a:p>
          <a:p>
            <a:pPr>
              <a:buFont typeface="+mj-lt"/>
              <a:buAutoNum type="arabicPeriod"/>
            </a:pPr>
            <a:r>
              <a:rPr lang="it-IT" dirty="0" smtClean="0">
                <a:solidFill>
                  <a:prstClr val="black"/>
                </a:solidFill>
              </a:rPr>
              <a:t>La </a:t>
            </a:r>
            <a:r>
              <a:rPr lang="it-IT" dirty="0">
                <a:solidFill>
                  <a:prstClr val="black"/>
                </a:solidFill>
              </a:rPr>
              <a:t>relazione scuola/società è:</a:t>
            </a:r>
          </a:p>
          <a:p>
            <a:pPr lvl="1"/>
            <a:r>
              <a:rPr lang="it-IT" dirty="0" err="1" smtClean="0">
                <a:solidFill>
                  <a:prstClr val="black"/>
                </a:solidFill>
              </a:rPr>
              <a:t>ologrammatica</a:t>
            </a:r>
            <a:r>
              <a:rPr lang="it-IT" dirty="0" smtClean="0">
                <a:solidFill>
                  <a:prstClr val="black"/>
                </a:solidFill>
              </a:rPr>
              <a:t>: </a:t>
            </a:r>
            <a:r>
              <a:rPr lang="it-IT" dirty="0">
                <a:solidFill>
                  <a:prstClr val="black"/>
                </a:solidFill>
              </a:rPr>
              <a:t>la singola scuola porta dentro di sé l’intera società così come la società  porta al suo interno tutte le </a:t>
            </a:r>
            <a:r>
              <a:rPr lang="it-IT" dirty="0" smtClean="0">
                <a:solidFill>
                  <a:prstClr val="black"/>
                </a:solidFill>
              </a:rPr>
              <a:t>scuole</a:t>
            </a:r>
          </a:p>
          <a:p>
            <a:pPr lvl="1"/>
            <a:r>
              <a:rPr lang="it-IT" dirty="0" smtClean="0">
                <a:solidFill>
                  <a:prstClr val="black"/>
                </a:solidFill>
              </a:rPr>
              <a:t>ricorsiva</a:t>
            </a:r>
            <a:r>
              <a:rPr lang="it-IT" dirty="0">
                <a:solidFill>
                  <a:prstClr val="black"/>
                </a:solidFill>
              </a:rPr>
              <a:t>: la società produce la scuola che produce la </a:t>
            </a:r>
            <a:r>
              <a:rPr lang="it-IT" dirty="0" smtClean="0">
                <a:solidFill>
                  <a:prstClr val="black"/>
                </a:solidFill>
              </a:rPr>
              <a:t>società</a:t>
            </a:r>
            <a:endParaRPr lang="it-IT" dirty="0">
              <a:solidFill>
                <a:prstClr val="black"/>
              </a:solidFill>
            </a:endParaRPr>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10</a:t>
            </a:fld>
            <a:endParaRPr lang="it-IT"/>
          </a:p>
        </p:txBody>
      </p:sp>
      <p:graphicFrame>
        <p:nvGraphicFramePr>
          <p:cNvPr id="7" name="Diagramma 6"/>
          <p:cNvGraphicFramePr/>
          <p:nvPr>
            <p:extLst>
              <p:ext uri="{D42A27DB-BD31-4B8C-83A1-F6EECF244321}">
                <p14:modId xmlns:p14="http://schemas.microsoft.com/office/powerpoint/2010/main" val="2154663588"/>
              </p:ext>
            </p:extLst>
          </p:nvPr>
        </p:nvGraphicFramePr>
        <p:xfrm>
          <a:off x="2957922" y="310393"/>
          <a:ext cx="5335635" cy="390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ttangolo 9"/>
          <p:cNvSpPr/>
          <p:nvPr/>
        </p:nvSpPr>
        <p:spPr>
          <a:xfrm>
            <a:off x="1765883" y="1964422"/>
            <a:ext cx="1740716" cy="738664"/>
          </a:xfrm>
          <a:prstGeom prst="rect">
            <a:avLst/>
          </a:prstGeom>
        </p:spPr>
        <p:txBody>
          <a:bodyPr wrap="square">
            <a:spAutoFit/>
          </a:bodyPr>
          <a:lstStyle/>
          <a:p>
            <a:r>
              <a:rPr lang="it-IT" sz="1400" dirty="0" smtClean="0"/>
              <a:t>Una proposta non programmatica ma paradigmatica.</a:t>
            </a:r>
            <a:endParaRPr lang="it-IT" sz="1400" dirty="0"/>
          </a:p>
        </p:txBody>
      </p:sp>
    </p:spTree>
    <p:extLst>
      <p:ext uri="{BB962C8B-B14F-4D97-AF65-F5344CB8AC3E}">
        <p14:creationId xmlns:p14="http://schemas.microsoft.com/office/powerpoint/2010/main" val="70945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testa «ben fatta»</a:t>
            </a:r>
            <a:endParaRPr lang="it-IT" dirty="0"/>
          </a:p>
        </p:txBody>
      </p:sp>
      <p:sp>
        <p:nvSpPr>
          <p:cNvPr id="3" name="Segnaposto contenuto 2"/>
          <p:cNvSpPr>
            <a:spLocks noGrp="1"/>
          </p:cNvSpPr>
          <p:nvPr>
            <p:ph idx="1"/>
          </p:nvPr>
        </p:nvSpPr>
        <p:spPr>
          <a:xfrm>
            <a:off x="609599" y="3884103"/>
            <a:ext cx="7695956" cy="2157260"/>
          </a:xfrm>
        </p:spPr>
        <p:txBody>
          <a:bodyPr/>
          <a:lstStyle/>
          <a:p>
            <a:r>
              <a:rPr lang="it-IT" dirty="0" err="1"/>
              <a:t>Morin</a:t>
            </a:r>
            <a:r>
              <a:rPr lang="it-IT" dirty="0"/>
              <a:t> sostiene che una tale testa è caratterizzata non dall’accumulo del sapere quanto piuttosto dal poter disporre allo stesso tempo di:</a:t>
            </a:r>
          </a:p>
          <a:p>
            <a:pPr marL="800100" lvl="1" indent="-342900">
              <a:buFont typeface="+mj-lt"/>
              <a:buAutoNum type="arabicPeriod"/>
            </a:pPr>
            <a:r>
              <a:rPr lang="it-IT" dirty="0" smtClean="0"/>
              <a:t>una </a:t>
            </a:r>
            <a:r>
              <a:rPr lang="it-IT" dirty="0"/>
              <a:t>attitudine generale a porre e a trattare i problemi</a:t>
            </a:r>
          </a:p>
          <a:p>
            <a:pPr marL="800100" lvl="1" indent="-342900">
              <a:buFont typeface="+mj-lt"/>
              <a:buAutoNum type="arabicPeriod"/>
            </a:pPr>
            <a:r>
              <a:rPr lang="it-IT" dirty="0" smtClean="0"/>
              <a:t>principi </a:t>
            </a:r>
            <a:r>
              <a:rPr lang="it-IT" dirty="0"/>
              <a:t>organizzatori che permettano di collegare i </a:t>
            </a:r>
            <a:r>
              <a:rPr lang="it-IT" dirty="0" err="1"/>
              <a:t>saperi</a:t>
            </a:r>
            <a:r>
              <a:rPr lang="it-IT" dirty="0"/>
              <a:t> e di dare loro </a:t>
            </a:r>
            <a:r>
              <a:rPr lang="it-IT" dirty="0" smtClean="0"/>
              <a:t>senso</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11</a:t>
            </a:fld>
            <a:endParaRPr lang="it-IT"/>
          </a:p>
        </p:txBody>
      </p:sp>
      <p:pic>
        <p:nvPicPr>
          <p:cNvPr id="1028" name="Picture 4" descr="http://10-themes.com/data_images/wallpapers/52/470017-question-m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204" y="1440143"/>
            <a:ext cx="2213728" cy="2213728"/>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3758686" y="2177408"/>
            <a:ext cx="4345497" cy="72984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Ma com’è fatta una testa ben fatta?</a:t>
            </a:r>
            <a:endParaRPr lang="it-IT" dirty="0"/>
          </a:p>
        </p:txBody>
      </p:sp>
    </p:spTree>
    <p:extLst>
      <p:ext uri="{BB962C8B-B14F-4D97-AF65-F5344CB8AC3E}">
        <p14:creationId xmlns:p14="http://schemas.microsoft.com/office/powerpoint/2010/main" val="302867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testa «ben fatta»</a:t>
            </a:r>
          </a:p>
        </p:txBody>
      </p:sp>
      <p:sp>
        <p:nvSpPr>
          <p:cNvPr id="3" name="Segnaposto contenuto 2"/>
          <p:cNvSpPr>
            <a:spLocks noGrp="1"/>
          </p:cNvSpPr>
          <p:nvPr>
            <p:ph sz="half" idx="1"/>
          </p:nvPr>
        </p:nvSpPr>
        <p:spPr>
          <a:xfrm>
            <a:off x="609600" y="2160587"/>
            <a:ext cx="3841200" cy="3880774"/>
          </a:xfrm>
        </p:spPr>
        <p:txBody>
          <a:bodyPr/>
          <a:lstStyle/>
          <a:p>
            <a:r>
              <a:rPr lang="it-IT" dirty="0"/>
              <a:t>La testa ben fatta va dunque al di là del sapere parcellizzato (e quindi al di là delle "discipline") riconnettendo sapere umanistico e sapere </a:t>
            </a:r>
            <a:r>
              <a:rPr lang="it-IT" dirty="0" smtClean="0"/>
              <a:t>scientifico</a:t>
            </a:r>
          </a:p>
          <a:p>
            <a:r>
              <a:rPr lang="it-IT" dirty="0" smtClean="0">
                <a:solidFill>
                  <a:prstClr val="black"/>
                </a:solidFill>
              </a:rPr>
              <a:t>Mette </a:t>
            </a:r>
            <a:r>
              <a:rPr lang="it-IT" dirty="0">
                <a:solidFill>
                  <a:prstClr val="black"/>
                </a:solidFill>
              </a:rPr>
              <a:t>fine alla separazione fra le due culture consentendo così di rispondere alle sfide poste dalla globalità e dalla complessità delle vista quotidiana, sociale, politica, nazionale e mondiale</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12</a:t>
            </a:fld>
            <a:endParaRPr lang="it-IT"/>
          </a:p>
        </p:txBody>
      </p:sp>
      <p:pic>
        <p:nvPicPr>
          <p:cNvPr id="8" name="Picture 2"/>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4727188" y="1695692"/>
            <a:ext cx="2899435" cy="1933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698" y="3915953"/>
            <a:ext cx="2824508" cy="183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81284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r>
              <a:rPr lang="it-IT" dirty="0" smtClean="0"/>
              <a:t>Identikit dell’insegnante</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13</a:t>
            </a:fld>
            <a:endParaRPr lang="it-IT"/>
          </a:p>
        </p:txBody>
      </p:sp>
      <p:graphicFrame>
        <p:nvGraphicFramePr>
          <p:cNvPr id="8" name="Diagramma 7"/>
          <p:cNvGraphicFramePr/>
          <p:nvPr>
            <p:extLst>
              <p:ext uri="{D42A27DB-BD31-4B8C-83A1-F6EECF244321}">
                <p14:modId xmlns:p14="http://schemas.microsoft.com/office/powerpoint/2010/main" val="361698155"/>
              </p:ext>
            </p:extLst>
          </p:nvPr>
        </p:nvGraphicFramePr>
        <p:xfrm>
          <a:off x="609599" y="1468073"/>
          <a:ext cx="7766003" cy="4174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ttangolo 10"/>
          <p:cNvSpPr/>
          <p:nvPr/>
        </p:nvSpPr>
        <p:spPr>
          <a:xfrm>
            <a:off x="734583" y="1834984"/>
            <a:ext cx="4201791" cy="369332"/>
          </a:xfrm>
          <a:prstGeom prst="rect">
            <a:avLst/>
          </a:prstGeom>
        </p:spPr>
        <p:txBody>
          <a:bodyPr wrap="none">
            <a:spAutoFit/>
          </a:bodyPr>
          <a:lstStyle/>
          <a:p>
            <a:r>
              <a:rPr lang="it-IT" dirty="0" smtClean="0"/>
              <a:t>I tratti essenziali dell’insegnante sono </a:t>
            </a:r>
            <a:endParaRPr lang="it-IT" dirty="0"/>
          </a:p>
        </p:txBody>
      </p:sp>
      <p:sp>
        <p:nvSpPr>
          <p:cNvPr id="12" name="Rettangolo 11"/>
          <p:cNvSpPr/>
          <p:nvPr/>
        </p:nvSpPr>
        <p:spPr>
          <a:xfrm>
            <a:off x="609599" y="4716359"/>
            <a:ext cx="4572000" cy="1200329"/>
          </a:xfrm>
          <a:prstGeom prst="rect">
            <a:avLst/>
          </a:prstGeom>
        </p:spPr>
        <p:txBody>
          <a:bodyPr>
            <a:spAutoFit/>
          </a:bodyPr>
          <a:lstStyle/>
          <a:p>
            <a:r>
              <a:rPr lang="it-IT" dirty="0" smtClean="0"/>
              <a:t>Sono questi i punti necessari per uscire dal pensiero chiuso e parcellizzato, ripiegato su se stesso, sul proprio sempre più minuscolo pezzetto di puzzle</a:t>
            </a:r>
            <a:endParaRPr lang="it-IT" dirty="0"/>
          </a:p>
        </p:txBody>
      </p:sp>
    </p:spTree>
    <p:extLst>
      <p:ext uri="{BB962C8B-B14F-4D97-AF65-F5344CB8AC3E}">
        <p14:creationId xmlns:p14="http://schemas.microsoft.com/office/powerpoint/2010/main" val="1271224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Situated</a:t>
            </a:r>
            <a:r>
              <a:rPr lang="it-IT" dirty="0"/>
              <a:t> </a:t>
            </a:r>
            <a:r>
              <a:rPr lang="it-IT" dirty="0" smtClean="0"/>
              <a:t>Learning</a:t>
            </a:r>
            <a:endParaRPr lang="it-IT" dirty="0"/>
          </a:p>
        </p:txBody>
      </p:sp>
      <p:sp>
        <p:nvSpPr>
          <p:cNvPr id="3" name="Segnaposto contenuto 2"/>
          <p:cNvSpPr>
            <a:spLocks noGrp="1"/>
          </p:cNvSpPr>
          <p:nvPr>
            <p:ph idx="1"/>
          </p:nvPr>
        </p:nvSpPr>
        <p:spPr/>
        <p:txBody>
          <a:bodyPr/>
          <a:lstStyle/>
          <a:p>
            <a:r>
              <a:rPr lang="it-IT" dirty="0"/>
              <a:t>L'individuo, non apprende attraverso lezioni che trasmettono una quantità definita di conoscenze astratte che verranno poi assimilate e applicate in altri contesti, ma "impara facendo" (</a:t>
            </a:r>
            <a:r>
              <a:rPr lang="it-IT" dirty="0" err="1"/>
              <a:t>learning</a:t>
            </a:r>
            <a:r>
              <a:rPr lang="it-IT" dirty="0"/>
              <a:t> by </a:t>
            </a:r>
            <a:r>
              <a:rPr lang="it-IT" dirty="0" err="1"/>
              <a:t>doing</a:t>
            </a:r>
            <a:r>
              <a:rPr lang="it-IT" dirty="0" smtClean="0"/>
              <a:t>) </a:t>
            </a:r>
            <a:endParaRPr lang="it-IT" dirty="0"/>
          </a:p>
          <a:p>
            <a:r>
              <a:rPr lang="it-IT" dirty="0"/>
              <a:t>Questo è un modello di apprendimento che coinvolge la persona in situazioni di pratica reale, in cui dovrà assimilare nozioni in relazione all'azione che sta svolgendo; infatti hanno un ruolo fondamentale in questo tipo di apprendimento l'improvvisazione, i casi reali d'interazione e i processi </a:t>
            </a:r>
            <a:r>
              <a:rPr lang="it-IT" dirty="0" smtClean="0"/>
              <a:t>emergenti</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14</a:t>
            </a:fld>
            <a:endParaRPr lang="it-IT"/>
          </a:p>
        </p:txBody>
      </p:sp>
    </p:spTree>
    <p:extLst>
      <p:ext uri="{BB962C8B-B14F-4D97-AF65-F5344CB8AC3E}">
        <p14:creationId xmlns:p14="http://schemas.microsoft.com/office/powerpoint/2010/main" val="319661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Situated</a:t>
            </a:r>
            <a:r>
              <a:rPr lang="it-IT" dirty="0"/>
              <a:t> </a:t>
            </a:r>
            <a:r>
              <a:rPr lang="it-IT" dirty="0" smtClean="0"/>
              <a:t>Learning</a:t>
            </a:r>
            <a:endParaRPr lang="it-IT" dirty="0"/>
          </a:p>
        </p:txBody>
      </p:sp>
      <p:sp>
        <p:nvSpPr>
          <p:cNvPr id="3" name="Segnaposto contenuto 2"/>
          <p:cNvSpPr>
            <a:spLocks noGrp="1"/>
          </p:cNvSpPr>
          <p:nvPr>
            <p:ph idx="1"/>
          </p:nvPr>
        </p:nvSpPr>
        <p:spPr/>
        <p:txBody>
          <a:bodyPr/>
          <a:lstStyle/>
          <a:p>
            <a:r>
              <a:rPr lang="it-IT" dirty="0"/>
              <a:t>Caratteristica peculiare è la capacità di apprendere in rapporto alla capacità di svolgere dei compiti, l'apprendimento coinvolge l'intera persona in attività, compiti, funzioni che sono parte di sistemi di relazioni delle comunità </a:t>
            </a:r>
            <a:r>
              <a:rPr lang="it-IT" dirty="0" smtClean="0"/>
              <a:t>sociali</a:t>
            </a:r>
            <a:endParaRPr lang="it-IT" dirty="0"/>
          </a:p>
          <a:p>
            <a:r>
              <a:rPr lang="it-IT" dirty="0"/>
              <a:t>Per imparare è necessario partecipare alle pratiche significative di una certa comunità, e nello stesso tempo contribuendo anche a definirle e a </a:t>
            </a:r>
            <a:r>
              <a:rPr lang="it-IT" dirty="0" smtClean="0"/>
              <a:t>innovarle</a:t>
            </a:r>
            <a:endParaRPr lang="it-IT" dirty="0"/>
          </a:p>
          <a:p>
            <a:r>
              <a:rPr lang="it-IT" dirty="0"/>
              <a:t>L'apprendimento è dunque un processo che avviene all'interno di una cornice partecipativa e non in un ambiente individuale; ed è quindi mediato dalle diverse prospettive dei </a:t>
            </a:r>
            <a:r>
              <a:rPr lang="it-IT" dirty="0" smtClean="0"/>
              <a:t>co-partecipanti</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15</a:t>
            </a:fld>
            <a:endParaRPr lang="it-IT"/>
          </a:p>
        </p:txBody>
      </p:sp>
    </p:spTree>
    <p:extLst>
      <p:ext uri="{BB962C8B-B14F-4D97-AF65-F5344CB8AC3E}">
        <p14:creationId xmlns:p14="http://schemas.microsoft.com/office/powerpoint/2010/main" val="1981234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Situated</a:t>
            </a:r>
            <a:r>
              <a:rPr lang="it-IT" dirty="0"/>
              <a:t> </a:t>
            </a:r>
            <a:r>
              <a:rPr lang="it-IT" dirty="0" smtClean="0"/>
              <a:t>Learning</a:t>
            </a:r>
            <a:endParaRPr lang="it-IT" dirty="0"/>
          </a:p>
        </p:txBody>
      </p:sp>
      <p:sp>
        <p:nvSpPr>
          <p:cNvPr id="3" name="Segnaposto contenuto 2"/>
          <p:cNvSpPr>
            <a:spLocks noGrp="1"/>
          </p:cNvSpPr>
          <p:nvPr>
            <p:ph idx="1"/>
          </p:nvPr>
        </p:nvSpPr>
        <p:spPr/>
        <p:txBody>
          <a:bodyPr>
            <a:normAutofit lnSpcReduction="10000"/>
          </a:bodyPr>
          <a:lstStyle/>
          <a:p>
            <a:r>
              <a:rPr lang="it-IT" dirty="0"/>
              <a:t>L'apprendimento situato si basa su tre principi fondamentali:</a:t>
            </a:r>
          </a:p>
          <a:p>
            <a:pPr lvl="1"/>
            <a:r>
              <a:rPr lang="it-IT" dirty="0"/>
              <a:t>la conoscenza è acquisita in modo situato e quindi trasferita solo in situazioni </a:t>
            </a:r>
            <a:r>
              <a:rPr lang="it-IT" dirty="0" smtClean="0"/>
              <a:t>simili</a:t>
            </a:r>
            <a:endParaRPr lang="it-IT" dirty="0"/>
          </a:p>
          <a:p>
            <a:pPr lvl="1"/>
            <a:r>
              <a:rPr lang="it-IT" dirty="0"/>
              <a:t>l'apprendimento è il risultato di un processo sociale che comprende modi di pensare, di percepire, di risolvere i problemi, e interagisce con le conoscenze dichiarative e </a:t>
            </a:r>
            <a:r>
              <a:rPr lang="it-IT" dirty="0" smtClean="0"/>
              <a:t>procedurali</a:t>
            </a:r>
            <a:endParaRPr lang="it-IT" dirty="0"/>
          </a:p>
          <a:p>
            <a:pPr lvl="1"/>
            <a:r>
              <a:rPr lang="it-IT" dirty="0"/>
              <a:t>l'apprendimento non è separato dal mondo dell'azione ma coesiste in un ambiente sociale complesso fatto di attori, azioni e </a:t>
            </a:r>
            <a:r>
              <a:rPr lang="it-IT" dirty="0" smtClean="0"/>
              <a:t>situazioni</a:t>
            </a:r>
            <a:endParaRPr lang="it-IT" dirty="0"/>
          </a:p>
          <a:p>
            <a:r>
              <a:rPr lang="it-IT" dirty="0"/>
              <a:t>Grazie a questi tre principi, l'apprendimento situato si differenzia da ogni altra forma di apprendimento esperienziale. Lo studente apprende i contenuti attraverso delle attività piuttosto che tramite l'acquisizione di informazioni in pacchetti discreti organizzati dall'insegnante</a:t>
            </a:r>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16</a:t>
            </a:fld>
            <a:endParaRPr lang="it-IT"/>
          </a:p>
        </p:txBody>
      </p:sp>
    </p:spTree>
    <p:extLst>
      <p:ext uri="{BB962C8B-B14F-4D97-AF65-F5344CB8AC3E}">
        <p14:creationId xmlns:p14="http://schemas.microsoft.com/office/powerpoint/2010/main" val="3496012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Didattica per competenze</a:t>
            </a:r>
            <a:endParaRPr lang="it-IT" dirty="0"/>
          </a:p>
        </p:txBody>
      </p:sp>
      <p:sp>
        <p:nvSpPr>
          <p:cNvPr id="3" name="Segnaposto contenuto 2"/>
          <p:cNvSpPr>
            <a:spLocks noGrp="1"/>
          </p:cNvSpPr>
          <p:nvPr>
            <p:ph idx="1"/>
          </p:nvPr>
        </p:nvSpPr>
        <p:spPr/>
        <p:txBody>
          <a:bodyPr>
            <a:normAutofit/>
          </a:bodyPr>
          <a:lstStyle/>
          <a:p>
            <a:pPr marL="0" lvl="0" indent="0">
              <a:buNone/>
            </a:pPr>
            <a:r>
              <a:rPr lang="en-US" sz="2200" i="1" dirty="0"/>
              <a:t>…</a:t>
            </a:r>
            <a:r>
              <a:rPr lang="it-IT" sz="2200" dirty="0"/>
              <a:t> </a:t>
            </a:r>
            <a:r>
              <a:rPr lang="it-IT" sz="2200" i="1" dirty="0"/>
              <a:t>è la capacità di un individuo di formulare, utilizzare, e interpretare la matematica in una varietà di contesti. Essa include la capacità di ragionare matematicamente e di usare concetti, procedure, fatti e strumenti matematici per descrivere, spiegare e predire fenomeni. Essa aiuta gli individui a riconoscere il ruolo che la matematica gioca nel mondo e a formulare giudizi e decisioni ben fondati necessari per essere cittadini costruttivi, impegnati e </a:t>
            </a:r>
            <a:r>
              <a:rPr lang="it-IT" sz="2200" i="1" dirty="0" smtClean="0"/>
              <a:t>riflessivi</a:t>
            </a:r>
            <a:endParaRPr lang="it-IT" sz="2200" i="1"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17</a:t>
            </a:fld>
            <a:endParaRPr lang="it-IT"/>
          </a:p>
        </p:txBody>
      </p:sp>
      <p:sp>
        <p:nvSpPr>
          <p:cNvPr id="7" name="Ovale 6"/>
          <p:cNvSpPr/>
          <p:nvPr/>
        </p:nvSpPr>
        <p:spPr>
          <a:xfrm>
            <a:off x="597600" y="2445815"/>
            <a:ext cx="7695957" cy="2587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«Cosa è importante che un cittadino conosca e sia in grado di fare in situazioni che coinvolgono la matematica?»</a:t>
            </a:r>
            <a:endParaRPr lang="it-IT" dirty="0"/>
          </a:p>
        </p:txBody>
      </p:sp>
      <p:grpSp>
        <p:nvGrpSpPr>
          <p:cNvPr id="10" name="Gruppo 9"/>
          <p:cNvGrpSpPr/>
          <p:nvPr/>
        </p:nvGrpSpPr>
        <p:grpSpPr>
          <a:xfrm>
            <a:off x="1777294" y="1734635"/>
            <a:ext cx="5360565" cy="4138787"/>
            <a:chOff x="1777294" y="1734635"/>
            <a:chExt cx="5360565" cy="4138787"/>
          </a:xfrm>
        </p:grpSpPr>
        <p:sp>
          <p:nvSpPr>
            <p:cNvPr id="8" name="Rettangolo arrotondato 7"/>
            <p:cNvSpPr/>
            <p:nvPr/>
          </p:nvSpPr>
          <p:spPr>
            <a:xfrm>
              <a:off x="1777294" y="1734635"/>
              <a:ext cx="5360565" cy="295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smtClean="0"/>
                <a:t>Lo studente come risolutore attivo di problemi</a:t>
              </a:r>
              <a:endParaRPr lang="it-IT" sz="2800" dirty="0"/>
            </a:p>
          </p:txBody>
        </p:sp>
        <p:sp>
          <p:nvSpPr>
            <p:cNvPr id="9" name="Freccia a destra 8"/>
            <p:cNvSpPr/>
            <p:nvPr/>
          </p:nvSpPr>
          <p:spPr>
            <a:xfrm rot="16200000">
              <a:off x="3890775" y="4929729"/>
              <a:ext cx="1109606" cy="777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467758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3">
                                            <p:txEl>
                                              <p:pRg st="0" end="0"/>
                                            </p:txEl>
                                          </p:spTgt>
                                        </p:tgtEl>
                                      </p:cBhvr>
                                    </p:animEffect>
                                    <p:anim calcmode="lin" valueType="num">
                                      <p:cBhvr>
                                        <p:cTn id="1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p:tgtEl>
                                          <p:spTgt spid="3">
                                            <p:txEl>
                                              <p:pRg st="0" end="0"/>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Didattica per competenze</a:t>
            </a:r>
            <a:endParaRPr lang="it-IT" dirty="0"/>
          </a:p>
        </p:txBody>
      </p:sp>
      <p:sp>
        <p:nvSpPr>
          <p:cNvPr id="3" name="Segnaposto data 2"/>
          <p:cNvSpPr>
            <a:spLocks noGrp="1"/>
          </p:cNvSpPr>
          <p:nvPr>
            <p:ph type="dt" sz="half" idx="10"/>
          </p:nvPr>
        </p:nvSpPr>
        <p:spPr/>
        <p:txBody>
          <a:bodyPr/>
          <a:lstStyle/>
          <a:p>
            <a:r>
              <a:rPr lang="it-IT" smtClean="0"/>
              <a:t>12 dicembre 2015</a:t>
            </a:r>
            <a:endParaRPr lang="it-IT"/>
          </a:p>
        </p:txBody>
      </p:sp>
      <p:sp>
        <p:nvSpPr>
          <p:cNvPr id="4" name="Segnaposto piè di pagina 3"/>
          <p:cNvSpPr>
            <a:spLocks noGrp="1"/>
          </p:cNvSpPr>
          <p:nvPr>
            <p:ph type="ftr" sz="quarter" idx="11"/>
          </p:nvPr>
        </p:nvSpPr>
        <p:spPr/>
        <p:txBody>
          <a:bodyPr/>
          <a:lstStyle/>
          <a:p>
            <a:r>
              <a:rPr lang="it-IT" smtClean="0"/>
              <a:t>Le prove INVALSI e la didattica per competenze</a:t>
            </a:r>
            <a:endParaRPr lang="it-IT"/>
          </a:p>
        </p:txBody>
      </p:sp>
      <p:sp>
        <p:nvSpPr>
          <p:cNvPr id="5" name="Segnaposto numero diapositiva 4"/>
          <p:cNvSpPr>
            <a:spLocks noGrp="1"/>
          </p:cNvSpPr>
          <p:nvPr>
            <p:ph type="sldNum" sz="quarter" idx="12"/>
          </p:nvPr>
        </p:nvSpPr>
        <p:spPr/>
        <p:txBody>
          <a:bodyPr/>
          <a:lstStyle/>
          <a:p>
            <a:fld id="{59EA51C0-7EC3-4D27-BA35-C0C8D10F6B2A}" type="slidenum">
              <a:rPr lang="it-IT" smtClean="0"/>
              <a:t>18</a:t>
            </a:fld>
            <a:endParaRPr lang="it-IT"/>
          </a:p>
        </p:txBody>
      </p:sp>
      <p:sp>
        <p:nvSpPr>
          <p:cNvPr id="12" name="Rettangolo arrotondato 11"/>
          <p:cNvSpPr/>
          <p:nvPr/>
        </p:nvSpPr>
        <p:spPr>
          <a:xfrm>
            <a:off x="609599" y="1909684"/>
            <a:ext cx="7683958" cy="106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La </a:t>
            </a:r>
            <a:r>
              <a:rPr lang="it-IT" sz="1400" i="1" dirty="0"/>
              <a:t>competenza </a:t>
            </a:r>
            <a:r>
              <a:rPr lang="it-IT" sz="1400" dirty="0"/>
              <a:t> può essere definita come un sistema coordinato di </a:t>
            </a:r>
            <a:r>
              <a:rPr lang="it-IT" sz="1400" i="1" dirty="0"/>
              <a:t>conoscenze </a:t>
            </a:r>
            <a:r>
              <a:rPr lang="it-IT" sz="1400" dirty="0"/>
              <a:t>e </a:t>
            </a:r>
            <a:r>
              <a:rPr lang="it-IT" sz="1400" i="1" dirty="0"/>
              <a:t>abilità </a:t>
            </a:r>
            <a:r>
              <a:rPr lang="it-IT" sz="1400" dirty="0"/>
              <a:t>che sono mobilitate dal soggetto in relazione ad uno scopo (un compito, un insieme di compiti o un’azione) che lo interessano e che favoriscono buone </a:t>
            </a:r>
            <a:r>
              <a:rPr lang="it-IT" sz="1400" i="1" dirty="0"/>
              <a:t>disposizioni interne </a:t>
            </a:r>
            <a:r>
              <a:rPr lang="it-IT" sz="1400" dirty="0"/>
              <a:t>motivazionali e affettive (</a:t>
            </a:r>
            <a:r>
              <a:rPr lang="it-IT" sz="1400" dirty="0" err="1"/>
              <a:t>Pellerey</a:t>
            </a:r>
            <a:r>
              <a:rPr lang="it-IT" sz="1400" dirty="0"/>
              <a:t>, 2003</a:t>
            </a:r>
            <a:r>
              <a:rPr lang="it-IT" sz="1400" dirty="0" smtClean="0"/>
              <a:t>)</a:t>
            </a:r>
            <a:endParaRPr lang="it-IT" sz="1400" dirty="0"/>
          </a:p>
        </p:txBody>
      </p:sp>
      <p:sp>
        <p:nvSpPr>
          <p:cNvPr id="13" name="Rettangolo arrotondato 12"/>
          <p:cNvSpPr/>
          <p:nvPr/>
        </p:nvSpPr>
        <p:spPr>
          <a:xfrm>
            <a:off x="609599" y="3312967"/>
            <a:ext cx="7683958" cy="106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 non </a:t>
            </a:r>
            <a:r>
              <a:rPr lang="it-IT" sz="1400" dirty="0"/>
              <a:t>possono ridursi ad una sola disciplina; esse suppongono e creano delle connessioni tra conoscenze e suggeriscono nuovi usi e nuove padronanze, il che significa che “le competenze generano </a:t>
            </a:r>
            <a:r>
              <a:rPr lang="it-IT" sz="1400" dirty="0" smtClean="0"/>
              <a:t>competenze</a:t>
            </a:r>
            <a:r>
              <a:rPr lang="it-IT" sz="1400" dirty="0"/>
              <a:t> </a:t>
            </a:r>
            <a:r>
              <a:rPr lang="it-IT" sz="1400" dirty="0" smtClean="0"/>
              <a:t> (D’Amore, 2000)</a:t>
            </a:r>
            <a:endParaRPr lang="it-IT" sz="1400" dirty="0"/>
          </a:p>
        </p:txBody>
      </p:sp>
      <p:sp>
        <p:nvSpPr>
          <p:cNvPr id="14" name="Rettangolo arrotondato 13"/>
          <p:cNvSpPr/>
          <p:nvPr/>
        </p:nvSpPr>
        <p:spPr>
          <a:xfrm>
            <a:off x="609599" y="4716251"/>
            <a:ext cx="7683958" cy="106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L’idea è di fornire dei contenuti spendibili fuori dal mondo della scuola, nella vita quotidiana, da “cittadini” più che da “studenti” </a:t>
            </a:r>
            <a:r>
              <a:rPr lang="it-IT" sz="1400" dirty="0" smtClean="0"/>
              <a:t>. Le </a:t>
            </a:r>
            <a:r>
              <a:rPr lang="it-IT" sz="1400" dirty="0"/>
              <a:t>competenze devono costituire un bagaglio </a:t>
            </a:r>
            <a:r>
              <a:rPr lang="it-IT" sz="1400" dirty="0" smtClean="0"/>
              <a:t>-non </a:t>
            </a:r>
            <a:r>
              <a:rPr lang="it-IT" sz="1400" dirty="0"/>
              <a:t>tanto di nozioni, quanto delle abilità di risolvere situazioni problematiche, sapendo scegliere risorse, strategie e </a:t>
            </a:r>
            <a:r>
              <a:rPr lang="it-IT" sz="1400" dirty="0" smtClean="0"/>
              <a:t>ragionamenti - per </a:t>
            </a:r>
            <a:r>
              <a:rPr lang="it-IT" sz="1400" dirty="0"/>
              <a:t>il </a:t>
            </a:r>
            <a:r>
              <a:rPr lang="it-IT" sz="1400" dirty="0" smtClean="0"/>
              <a:t>cittadino(</a:t>
            </a:r>
            <a:r>
              <a:rPr lang="it-IT" sz="1400" dirty="0" err="1" smtClean="0"/>
              <a:t>Arzarello</a:t>
            </a:r>
            <a:r>
              <a:rPr lang="it-IT" sz="1400" dirty="0" smtClean="0"/>
              <a:t>, </a:t>
            </a:r>
            <a:r>
              <a:rPr lang="it-IT" sz="1400" dirty="0" err="1" smtClean="0"/>
              <a:t>Robutti</a:t>
            </a:r>
            <a:r>
              <a:rPr lang="it-IT" sz="1400" dirty="0" smtClean="0"/>
              <a:t>, 2002)</a:t>
            </a:r>
            <a:endParaRPr lang="it-IT" sz="1400" dirty="0"/>
          </a:p>
        </p:txBody>
      </p:sp>
    </p:spTree>
    <p:extLst>
      <p:ext uri="{BB962C8B-B14F-4D97-AF65-F5344CB8AC3E}">
        <p14:creationId xmlns:p14="http://schemas.microsoft.com/office/powerpoint/2010/main" val="1279667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Didattica per competenze</a:t>
            </a:r>
            <a:endParaRPr lang="it-IT" dirty="0"/>
          </a:p>
        </p:txBody>
      </p:sp>
      <p:sp>
        <p:nvSpPr>
          <p:cNvPr id="3" name="Segnaposto data 2"/>
          <p:cNvSpPr>
            <a:spLocks noGrp="1"/>
          </p:cNvSpPr>
          <p:nvPr>
            <p:ph type="dt" sz="half" idx="10"/>
          </p:nvPr>
        </p:nvSpPr>
        <p:spPr/>
        <p:txBody>
          <a:bodyPr/>
          <a:lstStyle/>
          <a:p>
            <a:r>
              <a:rPr lang="it-IT" smtClean="0"/>
              <a:t>12 dicembre 2015</a:t>
            </a:r>
            <a:endParaRPr lang="it-IT"/>
          </a:p>
        </p:txBody>
      </p:sp>
      <p:sp>
        <p:nvSpPr>
          <p:cNvPr id="4" name="Segnaposto piè di pagina 3"/>
          <p:cNvSpPr>
            <a:spLocks noGrp="1"/>
          </p:cNvSpPr>
          <p:nvPr>
            <p:ph type="ftr" sz="quarter" idx="11"/>
          </p:nvPr>
        </p:nvSpPr>
        <p:spPr/>
        <p:txBody>
          <a:bodyPr/>
          <a:lstStyle/>
          <a:p>
            <a:r>
              <a:rPr lang="it-IT" smtClean="0"/>
              <a:t>Le prove INVALSI e la didattica per competenze</a:t>
            </a:r>
            <a:endParaRPr lang="it-IT"/>
          </a:p>
        </p:txBody>
      </p:sp>
      <p:sp>
        <p:nvSpPr>
          <p:cNvPr id="5" name="Segnaposto numero diapositiva 4"/>
          <p:cNvSpPr>
            <a:spLocks noGrp="1"/>
          </p:cNvSpPr>
          <p:nvPr>
            <p:ph type="sldNum" sz="quarter" idx="12"/>
          </p:nvPr>
        </p:nvSpPr>
        <p:spPr/>
        <p:txBody>
          <a:bodyPr/>
          <a:lstStyle/>
          <a:p>
            <a:fld id="{59EA51C0-7EC3-4D27-BA35-C0C8D10F6B2A}" type="slidenum">
              <a:rPr lang="it-IT" smtClean="0"/>
              <a:t>19</a:t>
            </a:fld>
            <a:endParaRPr lang="it-IT"/>
          </a:p>
        </p:txBody>
      </p:sp>
      <p:sp>
        <p:nvSpPr>
          <p:cNvPr id="6" name="Rettangolo arrotondato 5"/>
          <p:cNvSpPr/>
          <p:nvPr/>
        </p:nvSpPr>
        <p:spPr>
          <a:xfrm>
            <a:off x="906901" y="2370349"/>
            <a:ext cx="2024725" cy="767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t>Formulare</a:t>
            </a:r>
            <a:r>
              <a:rPr lang="it-IT" b="1" dirty="0" smtClean="0"/>
              <a:t> </a:t>
            </a:r>
            <a:endParaRPr lang="it-IT" b="1" dirty="0"/>
          </a:p>
        </p:txBody>
      </p:sp>
      <p:sp>
        <p:nvSpPr>
          <p:cNvPr id="7" name="Rettangolo arrotondato 6"/>
          <p:cNvSpPr/>
          <p:nvPr/>
        </p:nvSpPr>
        <p:spPr>
          <a:xfrm>
            <a:off x="3348481" y="2370349"/>
            <a:ext cx="1905623" cy="767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t>Impiegare</a:t>
            </a:r>
            <a:endParaRPr lang="it-IT" b="1" dirty="0"/>
          </a:p>
        </p:txBody>
      </p:sp>
      <p:sp>
        <p:nvSpPr>
          <p:cNvPr id="8" name="Rettangolo arrotondato 7"/>
          <p:cNvSpPr/>
          <p:nvPr/>
        </p:nvSpPr>
        <p:spPr>
          <a:xfrm>
            <a:off x="5670959" y="2370349"/>
            <a:ext cx="1846073" cy="767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t>Interpretare</a:t>
            </a:r>
            <a:endParaRPr lang="it-IT" b="1" dirty="0"/>
          </a:p>
        </p:txBody>
      </p:sp>
      <p:sp>
        <p:nvSpPr>
          <p:cNvPr id="9" name="Rettangolo arrotondato 8"/>
          <p:cNvSpPr/>
          <p:nvPr/>
        </p:nvSpPr>
        <p:spPr>
          <a:xfrm>
            <a:off x="2931625" y="1433193"/>
            <a:ext cx="2739334" cy="708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t>Processi</a:t>
            </a:r>
            <a:endParaRPr lang="it-IT" b="1" i="1" dirty="0"/>
          </a:p>
        </p:txBody>
      </p:sp>
      <p:grpSp>
        <p:nvGrpSpPr>
          <p:cNvPr id="21" name="Gruppo 20"/>
          <p:cNvGrpSpPr/>
          <p:nvPr/>
        </p:nvGrpSpPr>
        <p:grpSpPr>
          <a:xfrm>
            <a:off x="906901" y="3218439"/>
            <a:ext cx="6610131" cy="2204859"/>
            <a:chOff x="906901" y="3204226"/>
            <a:chExt cx="6610131" cy="2204859"/>
          </a:xfrm>
        </p:grpSpPr>
        <p:sp>
          <p:nvSpPr>
            <p:cNvPr id="13" name="CasellaDiTesto 12"/>
            <p:cNvSpPr txBox="1"/>
            <p:nvPr/>
          </p:nvSpPr>
          <p:spPr>
            <a:xfrm>
              <a:off x="906901" y="3777869"/>
              <a:ext cx="6610131"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dirty="0" smtClean="0">
                  <a:ln w="0"/>
                  <a:solidFill>
                    <a:schemeClr val="accent1"/>
                  </a:solidFill>
                  <a:effectLst>
                    <a:outerShdw blurRad="38100" dist="25400" dir="5400000" algn="ctr" rotWithShape="0">
                      <a:srgbClr val="6E747A">
                        <a:alpha val="43000"/>
                      </a:srgbClr>
                    </a:outerShdw>
                  </a:effectLst>
                </a:rPr>
                <a:t>…situazioni matematicamente</a:t>
              </a:r>
            </a:p>
            <a:p>
              <a:endParaRPr lang="it-IT" sz="2000" dirty="0" smtClean="0"/>
            </a:p>
            <a:p>
              <a:r>
                <a:rPr lang="it-IT" sz="2000" dirty="0" smtClean="0"/>
                <a:t>abilità di tradurre un problema dal mondo reale al dominio della matematica, dando quindi al problema reale una struttura e una rappresentazione matematica</a:t>
              </a:r>
              <a:endParaRPr lang="it-IT" sz="2000" dirty="0"/>
            </a:p>
          </p:txBody>
        </p:sp>
        <p:cxnSp>
          <p:nvCxnSpPr>
            <p:cNvPr id="17" name="Connettore 1 16"/>
            <p:cNvCxnSpPr/>
            <p:nvPr/>
          </p:nvCxnSpPr>
          <p:spPr>
            <a:xfrm>
              <a:off x="1919263" y="3204226"/>
              <a:ext cx="0" cy="50979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uppo 24"/>
          <p:cNvGrpSpPr/>
          <p:nvPr/>
        </p:nvGrpSpPr>
        <p:grpSpPr>
          <a:xfrm>
            <a:off x="906900" y="3221497"/>
            <a:ext cx="6610131" cy="2143304"/>
            <a:chOff x="906900" y="3204226"/>
            <a:chExt cx="6610131" cy="2143304"/>
          </a:xfrm>
        </p:grpSpPr>
        <p:sp>
          <p:nvSpPr>
            <p:cNvPr id="14" name="CasellaDiTesto 13"/>
            <p:cNvSpPr txBox="1"/>
            <p:nvPr/>
          </p:nvSpPr>
          <p:spPr>
            <a:xfrm>
              <a:off x="906900" y="3839425"/>
              <a:ext cx="6610131" cy="1508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dirty="0" smtClean="0">
                  <a:ln w="0"/>
                  <a:solidFill>
                    <a:schemeClr val="accent1"/>
                  </a:solidFill>
                  <a:effectLst>
                    <a:outerShdw blurRad="38100" dist="25400" dir="5400000" algn="ctr" rotWithShape="0">
                      <a:srgbClr val="6E747A">
                        <a:alpha val="43000"/>
                      </a:srgbClr>
                    </a:outerShdw>
                  </a:effectLst>
                </a:rPr>
                <a:t>…concetti, fatti, procedure e ragionamenti matematici</a:t>
              </a:r>
            </a:p>
            <a:p>
              <a:endParaRPr lang="it-IT" dirty="0"/>
            </a:p>
            <a:p>
              <a:r>
                <a:rPr lang="it-IT" dirty="0"/>
                <a:t>abilità di eseguire procedure matematiche per ottenere risultati e trovare soluzioni matematiche a problemi formulati matematicamente</a:t>
              </a:r>
            </a:p>
          </p:txBody>
        </p:sp>
        <p:cxnSp>
          <p:nvCxnSpPr>
            <p:cNvPr id="19" name="Connettore 1 18"/>
            <p:cNvCxnSpPr/>
            <p:nvPr/>
          </p:nvCxnSpPr>
          <p:spPr>
            <a:xfrm>
              <a:off x="4301292" y="3204226"/>
              <a:ext cx="0" cy="50979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uppo 25"/>
          <p:cNvGrpSpPr/>
          <p:nvPr/>
        </p:nvGrpSpPr>
        <p:grpSpPr>
          <a:xfrm>
            <a:off x="906900" y="3218439"/>
            <a:ext cx="6610131" cy="2451633"/>
            <a:chOff x="906899" y="3204226"/>
            <a:chExt cx="6610131" cy="2451633"/>
          </a:xfrm>
        </p:grpSpPr>
        <p:sp>
          <p:nvSpPr>
            <p:cNvPr id="15" name="CasellaDiTesto 14"/>
            <p:cNvSpPr txBox="1"/>
            <p:nvPr/>
          </p:nvSpPr>
          <p:spPr>
            <a:xfrm>
              <a:off x="906899" y="3870755"/>
              <a:ext cx="6610131" cy="17851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dirty="0" smtClean="0">
                  <a:ln w="0"/>
                  <a:solidFill>
                    <a:schemeClr val="accent1"/>
                  </a:solidFill>
                  <a:effectLst>
                    <a:outerShdw blurRad="38100" dist="25400" dir="5400000" algn="ctr" rotWithShape="0">
                      <a:srgbClr val="6E747A">
                        <a:alpha val="43000"/>
                      </a:srgbClr>
                    </a:outerShdw>
                  </a:effectLst>
                </a:rPr>
                <a:t>…applicare e valutare risultati matematici</a:t>
              </a:r>
            </a:p>
            <a:p>
              <a:endParaRPr lang="it-IT" dirty="0"/>
            </a:p>
            <a:p>
              <a:r>
                <a:rPr lang="it-IT" dirty="0"/>
                <a:t>abilità di riflettere su soluzioni, risultati o conclusioni matematiche, e di interpretarli nel contesto di problemi della vita reale, e valutandone il senso e la ragionevolezza rispetto al contesto del problema</a:t>
              </a:r>
            </a:p>
          </p:txBody>
        </p:sp>
        <p:cxnSp>
          <p:nvCxnSpPr>
            <p:cNvPr id="20" name="Connettore 1 19"/>
            <p:cNvCxnSpPr/>
            <p:nvPr/>
          </p:nvCxnSpPr>
          <p:spPr>
            <a:xfrm>
              <a:off x="6593995" y="3204226"/>
              <a:ext cx="0" cy="509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24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5546" r="5546"/>
          <a:stretch>
            <a:fillRect/>
          </a:stretch>
        </p:blipFill>
        <p:spPr/>
      </p:pic>
      <p:sp>
        <p:nvSpPr>
          <p:cNvPr id="17" name="Titolo 16"/>
          <p:cNvSpPr>
            <a:spLocks noGrp="1"/>
          </p:cNvSpPr>
          <p:nvPr>
            <p:ph type="title"/>
          </p:nvPr>
        </p:nvSpPr>
        <p:spPr/>
        <p:txBody>
          <a:bodyPr/>
          <a:lstStyle/>
          <a:p>
            <a:r>
              <a:rPr lang="it-IT" dirty="0" smtClean="0"/>
              <a:t>Progettiamo il loro futuro</a:t>
            </a:r>
            <a:endParaRPr lang="it-IT" dirty="0"/>
          </a:p>
        </p:txBody>
      </p:sp>
    </p:spTree>
    <p:extLst>
      <p:ext uri="{BB962C8B-B14F-4D97-AF65-F5344CB8AC3E}">
        <p14:creationId xmlns:p14="http://schemas.microsoft.com/office/powerpoint/2010/main" val="3869712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5"/>
          <p:cNvSpPr>
            <a:spLocks noGrp="1"/>
          </p:cNvSpPr>
          <p:nvPr>
            <p:ph type="sldNum" sz="quarter" idx="12"/>
          </p:nvPr>
        </p:nvSpPr>
        <p:spPr/>
        <p:txBody>
          <a:bodyPr/>
          <a:lstStyle/>
          <a:p>
            <a:pPr>
              <a:defRPr/>
            </a:pPr>
            <a:fld id="{F5A55A5D-C5CE-48F8-930A-B198D4583187}" type="slidenum">
              <a:rPr lang="it-IT"/>
              <a:pPr>
                <a:defRPr/>
              </a:pPr>
              <a:t>20</a:t>
            </a:fld>
            <a:endParaRPr lang="it-IT"/>
          </a:p>
        </p:txBody>
      </p:sp>
      <p:sp>
        <p:nvSpPr>
          <p:cNvPr id="52230" name="AutoShape 6"/>
          <p:cNvSpPr>
            <a:spLocks/>
          </p:cNvSpPr>
          <p:nvPr/>
        </p:nvSpPr>
        <p:spPr bwMode="auto">
          <a:xfrm>
            <a:off x="6948488" y="115888"/>
            <a:ext cx="2014537" cy="3744912"/>
          </a:xfrm>
          <a:prstGeom prst="accentCallout2">
            <a:avLst>
              <a:gd name="adj1" fmla="val 3051"/>
              <a:gd name="adj2" fmla="val -3782"/>
              <a:gd name="adj3" fmla="val 3051"/>
              <a:gd name="adj4" fmla="val -22694"/>
              <a:gd name="adj5" fmla="val 33995"/>
              <a:gd name="adj6" fmla="val -42236"/>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Char char="•"/>
            </a:pPr>
            <a:r>
              <a:rPr lang="it-IT" altLang="it-IT" sz="1200" b="1"/>
              <a:t>la responsabilità della costruzione del curricolo è affidata alla Scuola, nel rispetto di traguardi di competenza nazionali prescrittivi</a:t>
            </a:r>
          </a:p>
          <a:p>
            <a:pPr algn="just">
              <a:buFontTx/>
              <a:buChar char="•"/>
            </a:pPr>
            <a:r>
              <a:rPr lang="it-IT" altLang="it-IT" sz="1200" b="1"/>
              <a:t>Il curricolo di istituto è espressione della libertà d’insegnamento e dell’autonomia scolastica ed esplicita le scelte della comunità scolastica e l’identità dell’istituto. </a:t>
            </a:r>
          </a:p>
          <a:p>
            <a:pPr algn="just">
              <a:buFontTx/>
              <a:buChar char="•"/>
            </a:pPr>
            <a:r>
              <a:rPr lang="it-IT" altLang="it-IT" sz="1200" b="1"/>
              <a:t>Valutazione e autovalutazione costituiscono la condizione decisiva per il miglioramento delle scuole </a:t>
            </a:r>
          </a:p>
          <a:p>
            <a:pPr algn="just">
              <a:buFontTx/>
              <a:buChar char="•"/>
            </a:pPr>
            <a:endParaRPr lang="it-IT" altLang="it-IT" sz="1200" b="1"/>
          </a:p>
          <a:p>
            <a:pPr algn="just">
              <a:buFontTx/>
              <a:buChar char="•"/>
            </a:pPr>
            <a:endParaRPr lang="it-IT" altLang="it-IT" sz="1200" b="1"/>
          </a:p>
        </p:txBody>
      </p:sp>
      <p:sp>
        <p:nvSpPr>
          <p:cNvPr id="52236" name="AutoShape 12"/>
          <p:cNvSpPr>
            <a:spLocks noChangeArrowheads="1"/>
          </p:cNvSpPr>
          <p:nvPr/>
        </p:nvSpPr>
        <p:spPr bwMode="auto">
          <a:xfrm>
            <a:off x="4860925" y="1196975"/>
            <a:ext cx="1798638" cy="1871663"/>
          </a:xfrm>
          <a:prstGeom prst="octagon">
            <a:avLst>
              <a:gd name="adj" fmla="val 29287"/>
            </a:avLst>
          </a:prstGeom>
          <a:solidFill>
            <a:srgbClr val="00CCFF"/>
          </a:solidFill>
          <a:ln w="9525">
            <a:miter lim="800000"/>
            <a:headEnd/>
            <a:tailEnd/>
          </a:ln>
          <a:effectLst/>
          <a:scene3d>
            <a:camera prst="legacyPerspectiveFront">
              <a:rot lat="20099999" lon="20099999" rev="0"/>
            </a:camera>
            <a:lightRig rig="legacyFlat2" dir="t"/>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lgn="ctr"/>
            <a:r>
              <a:rPr lang="it-IT" altLang="it-IT" sz="1400" b="1"/>
              <a:t>Non Programmi ma Indicazioni Nazionali</a:t>
            </a:r>
          </a:p>
          <a:p>
            <a:pPr algn="ctr"/>
            <a:endParaRPr lang="it-IT" altLang="it-IT" sz="1400" b="1"/>
          </a:p>
        </p:txBody>
      </p:sp>
      <p:sp>
        <p:nvSpPr>
          <p:cNvPr id="52237" name="AutoShape 13"/>
          <p:cNvSpPr>
            <a:spLocks noChangeArrowheads="1"/>
          </p:cNvSpPr>
          <p:nvPr/>
        </p:nvSpPr>
        <p:spPr bwMode="auto">
          <a:xfrm>
            <a:off x="2195513" y="1268413"/>
            <a:ext cx="1944687" cy="1800225"/>
          </a:xfrm>
          <a:prstGeom prst="octagon">
            <a:avLst>
              <a:gd name="adj" fmla="val 29287"/>
            </a:avLst>
          </a:prstGeom>
          <a:solidFill>
            <a:srgbClr val="FF9900"/>
          </a:solidFill>
          <a:ln w="9525">
            <a:miter lim="800000"/>
            <a:headEnd/>
            <a:tailEnd/>
          </a:ln>
          <a:effectLst/>
          <a:scene3d>
            <a:camera prst="legacyPerspectiveFront">
              <a:rot lat="20099999" lon="1500000" rev="0"/>
            </a:camera>
            <a:lightRig rig="legacyFlat4" dir="b"/>
          </a:scene3d>
          <a:sp3d extrusionH="8874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lgn="ctr"/>
            <a:endParaRPr lang="it-IT" altLang="it-IT" sz="1400" b="1"/>
          </a:p>
          <a:p>
            <a:pPr algn="ctr"/>
            <a:r>
              <a:rPr lang="it-IT" altLang="it-IT" sz="1400" b="1"/>
              <a:t>Non somme di saperi, ma “saper stare al mondo”</a:t>
            </a:r>
          </a:p>
          <a:p>
            <a:pPr algn="ctr"/>
            <a:endParaRPr lang="it-IT" altLang="it-IT" sz="1400" b="1"/>
          </a:p>
        </p:txBody>
      </p:sp>
      <p:sp>
        <p:nvSpPr>
          <p:cNvPr id="52238" name="AutoShape 14"/>
          <p:cNvSpPr>
            <a:spLocks noChangeArrowheads="1"/>
          </p:cNvSpPr>
          <p:nvPr/>
        </p:nvSpPr>
        <p:spPr bwMode="auto">
          <a:xfrm>
            <a:off x="5005388" y="4076700"/>
            <a:ext cx="1798637" cy="1871663"/>
          </a:xfrm>
          <a:prstGeom prst="octagon">
            <a:avLst>
              <a:gd name="adj" fmla="val 29287"/>
            </a:avLst>
          </a:prstGeom>
          <a:solidFill>
            <a:srgbClr val="00FF00"/>
          </a:solidFill>
          <a:ln w="9525">
            <a:miter lim="800000"/>
            <a:headEnd/>
            <a:tailEnd/>
          </a:ln>
          <a:effectLst/>
          <a:scene3d>
            <a:camera prst="legacyPerspectiveFront">
              <a:rot lat="1500000" lon="20099999" rev="0"/>
            </a:camera>
            <a:lightRig rig="legacyFlat4" dir="t"/>
          </a:scene3d>
          <a:sp3d extrusionH="8874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lgn="ctr"/>
            <a:r>
              <a:rPr lang="it-IT" altLang="it-IT" sz="1400" b="1"/>
              <a:t>Un nuovo Umanesimo</a:t>
            </a:r>
          </a:p>
        </p:txBody>
      </p:sp>
      <p:sp>
        <p:nvSpPr>
          <p:cNvPr id="52239" name="AutoShape 15"/>
          <p:cNvSpPr>
            <a:spLocks noChangeArrowheads="1"/>
          </p:cNvSpPr>
          <p:nvPr/>
        </p:nvSpPr>
        <p:spPr bwMode="auto">
          <a:xfrm>
            <a:off x="2197100" y="4149725"/>
            <a:ext cx="1798638" cy="1871663"/>
          </a:xfrm>
          <a:prstGeom prst="octagon">
            <a:avLst>
              <a:gd name="adj" fmla="val 29287"/>
            </a:avLst>
          </a:prstGeom>
          <a:solidFill>
            <a:srgbClr val="FF00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lgn="ctr"/>
            <a:r>
              <a:rPr lang="it-IT" altLang="it-IT" sz="1400" b="1"/>
              <a:t>Cittadinanza &amp; Costituzione</a:t>
            </a:r>
          </a:p>
        </p:txBody>
      </p:sp>
      <p:sp>
        <p:nvSpPr>
          <p:cNvPr id="52243" name="Oval 19"/>
          <p:cNvSpPr>
            <a:spLocks noChangeArrowheads="1"/>
          </p:cNvSpPr>
          <p:nvPr/>
        </p:nvSpPr>
        <p:spPr bwMode="auto">
          <a:xfrm>
            <a:off x="3851275" y="3068638"/>
            <a:ext cx="1225550" cy="1152525"/>
          </a:xfrm>
          <a:prstGeom prst="ellipse">
            <a:avLst/>
          </a:prstGeom>
          <a:solidFill>
            <a:srgbClr val="FF0000"/>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it-IT" altLang="it-IT"/>
              <a:t>PERSONA</a:t>
            </a:r>
          </a:p>
        </p:txBody>
      </p:sp>
      <p:sp>
        <p:nvSpPr>
          <p:cNvPr id="52244" name="AutoShape 20"/>
          <p:cNvSpPr>
            <a:spLocks/>
          </p:cNvSpPr>
          <p:nvPr/>
        </p:nvSpPr>
        <p:spPr bwMode="auto">
          <a:xfrm>
            <a:off x="179388" y="765175"/>
            <a:ext cx="1871662" cy="2808288"/>
          </a:xfrm>
          <a:prstGeom prst="accentCallout2">
            <a:avLst>
              <a:gd name="adj1" fmla="val 4069"/>
              <a:gd name="adj2" fmla="val 104069"/>
              <a:gd name="adj3" fmla="val 4069"/>
              <a:gd name="adj4" fmla="val 119764"/>
              <a:gd name="adj5" fmla="val 24648"/>
              <a:gd name="adj6" fmla="val 136134"/>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Char char="•"/>
            </a:pPr>
            <a:r>
              <a:rPr lang="it-IT" altLang="it-IT" sz="1200" b="1"/>
              <a:t>Non inseguire lo sviluppo di singole tecniche e competenze; piuttosto, formare saldamente ogni persona sul piano cognitivo e culturale, affinché possa affrontare positivamente l’incertezza e la mutevolezza degli scenari sociali e professionali, presenti e futuri.</a:t>
            </a:r>
          </a:p>
        </p:txBody>
      </p:sp>
      <p:sp>
        <p:nvSpPr>
          <p:cNvPr id="52245" name="AutoShape 21"/>
          <p:cNvSpPr>
            <a:spLocks/>
          </p:cNvSpPr>
          <p:nvPr/>
        </p:nvSpPr>
        <p:spPr bwMode="auto">
          <a:xfrm>
            <a:off x="179388" y="3933825"/>
            <a:ext cx="1871662" cy="2808288"/>
          </a:xfrm>
          <a:prstGeom prst="accentCallout2">
            <a:avLst>
              <a:gd name="adj1" fmla="val 4069"/>
              <a:gd name="adj2" fmla="val 104069"/>
              <a:gd name="adj3" fmla="val 4069"/>
              <a:gd name="adj4" fmla="val 117898"/>
              <a:gd name="adj5" fmla="val 7690"/>
              <a:gd name="adj6" fmla="val 132315"/>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Char char="•"/>
            </a:pPr>
            <a:r>
              <a:rPr lang="it-IT" altLang="it-IT" sz="1200" b="1"/>
              <a:t>Verticalizzazione del curricolo in funzione delle 8 competenze-chiave di cittadinanza europee e degli “assi culturali” dell’obbligo</a:t>
            </a:r>
          </a:p>
          <a:p>
            <a:pPr algn="just">
              <a:buFontTx/>
              <a:buChar char="•"/>
            </a:pPr>
            <a:r>
              <a:rPr lang="it-IT" altLang="it-IT" sz="1200" b="1"/>
              <a:t>Centralità dei processi di inclusione e integrazione scolastica, finalizzati a “rimuovere gli ostacoli…che impediscono il pieno sviluppo della persona umana” (art. 3 Cost.)</a:t>
            </a:r>
          </a:p>
          <a:p>
            <a:pPr algn="just">
              <a:buFontTx/>
              <a:buChar char="•"/>
            </a:pPr>
            <a:endParaRPr lang="it-IT" altLang="it-IT" sz="1200" b="1"/>
          </a:p>
        </p:txBody>
      </p:sp>
      <p:sp>
        <p:nvSpPr>
          <p:cNvPr id="52246" name="AutoShape 22"/>
          <p:cNvSpPr>
            <a:spLocks/>
          </p:cNvSpPr>
          <p:nvPr/>
        </p:nvSpPr>
        <p:spPr bwMode="auto">
          <a:xfrm>
            <a:off x="6948488" y="4078288"/>
            <a:ext cx="2014537" cy="2663825"/>
          </a:xfrm>
          <a:prstGeom prst="accentCallout2">
            <a:avLst>
              <a:gd name="adj1" fmla="val 4292"/>
              <a:gd name="adj2" fmla="val -3782"/>
              <a:gd name="adj3" fmla="val 4292"/>
              <a:gd name="adj4" fmla="val -18204"/>
              <a:gd name="adj5" fmla="val 181"/>
              <a:gd name="adj6" fmla="val -33176"/>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Char char="•"/>
            </a:pPr>
            <a:r>
              <a:rPr lang="it-IT" altLang="it-IT" sz="1200" b="1"/>
              <a:t>Superare la frammentazione tra le discipline, rafforzando le aree di trasversalità e interconnessione</a:t>
            </a:r>
          </a:p>
          <a:p>
            <a:pPr algn="just">
              <a:buFontTx/>
              <a:buChar char="•"/>
            </a:pPr>
            <a:r>
              <a:rPr lang="it-IT" altLang="it-IT" sz="1200" b="1"/>
              <a:t>No ad aggregazioni arbitrarie di saperi (aree disciplinari); sì alla promozione di un “nuovo umanesimo”, dove i saperi si intersecano nello sviluppo di competenze di cittadinanza</a:t>
            </a:r>
          </a:p>
          <a:p>
            <a:pPr algn="just">
              <a:buFontTx/>
              <a:buChar char="•"/>
            </a:pPr>
            <a:endParaRPr lang="it-IT" altLang="it-IT" sz="1200" b="1"/>
          </a:p>
        </p:txBody>
      </p:sp>
      <p:sp>
        <p:nvSpPr>
          <p:cNvPr id="14" name="Titolo 1"/>
          <p:cNvSpPr txBox="1">
            <a:spLocks/>
          </p:cNvSpPr>
          <p:nvPr/>
        </p:nvSpPr>
        <p:spPr>
          <a:xfrm>
            <a:off x="604519" y="451104"/>
            <a:ext cx="768395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altLang="it-IT" u="sng"/>
              <a:t>Indicazioni Nazionali 2012 – i principi </a:t>
            </a:r>
            <a:r>
              <a:rPr lang="it-IT" altLang="it-IT" u="sng" smtClean="0"/>
              <a:t>ispiratori</a:t>
            </a:r>
            <a:endParaRPr lang="it-IT" altLang="it-IT" u="sng"/>
          </a:p>
        </p:txBody>
      </p:sp>
    </p:spTree>
    <p:extLst>
      <p:ext uri="{BB962C8B-B14F-4D97-AF65-F5344CB8AC3E}">
        <p14:creationId xmlns:p14="http://schemas.microsoft.com/office/powerpoint/2010/main" val="32993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2243"/>
                                        </p:tgtEl>
                                        <p:attrNameLst>
                                          <p:attrName>style.visibility</p:attrName>
                                        </p:attrNameLst>
                                      </p:cBhvr>
                                      <p:to>
                                        <p:strVal val="visible"/>
                                      </p:to>
                                    </p:set>
                                    <p:anim calcmode="lin" valueType="num">
                                      <p:cBhvr>
                                        <p:cTn id="12" dur="500" fill="hold"/>
                                        <p:tgtEl>
                                          <p:spTgt spid="52243"/>
                                        </p:tgtEl>
                                        <p:attrNameLst>
                                          <p:attrName>ppt_w</p:attrName>
                                        </p:attrNameLst>
                                      </p:cBhvr>
                                      <p:tavLst>
                                        <p:tav tm="0">
                                          <p:val>
                                            <p:fltVal val="0"/>
                                          </p:val>
                                        </p:tav>
                                        <p:tav tm="100000">
                                          <p:val>
                                            <p:strVal val="#ppt_w"/>
                                          </p:val>
                                        </p:tav>
                                      </p:tavLst>
                                    </p:anim>
                                    <p:anim calcmode="lin" valueType="num">
                                      <p:cBhvr>
                                        <p:cTn id="13" dur="500" fill="hold"/>
                                        <p:tgtEl>
                                          <p:spTgt spid="52243"/>
                                        </p:tgtEl>
                                        <p:attrNameLst>
                                          <p:attrName>ppt_h</p:attrName>
                                        </p:attrNameLst>
                                      </p:cBhvr>
                                      <p:tavLst>
                                        <p:tav tm="0">
                                          <p:val>
                                            <p:fltVal val="0"/>
                                          </p:val>
                                        </p:tav>
                                        <p:tav tm="100000">
                                          <p:val>
                                            <p:strVal val="#ppt_h"/>
                                          </p:val>
                                        </p:tav>
                                      </p:tavLst>
                                    </p:anim>
                                    <p:animEffect transition="in" filter="fade">
                                      <p:cBhvr>
                                        <p:cTn id="14" dur="500"/>
                                        <p:tgtEl>
                                          <p:spTgt spid="5224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2237"/>
                                        </p:tgtEl>
                                        <p:attrNameLst>
                                          <p:attrName>style.visibility</p:attrName>
                                        </p:attrNameLst>
                                      </p:cBhvr>
                                      <p:to>
                                        <p:strVal val="visible"/>
                                      </p:to>
                                    </p:set>
                                    <p:anim calcmode="lin" valueType="num">
                                      <p:cBhvr>
                                        <p:cTn id="19" dur="500" fill="hold"/>
                                        <p:tgtEl>
                                          <p:spTgt spid="52237"/>
                                        </p:tgtEl>
                                        <p:attrNameLst>
                                          <p:attrName>ppt_w</p:attrName>
                                        </p:attrNameLst>
                                      </p:cBhvr>
                                      <p:tavLst>
                                        <p:tav tm="0">
                                          <p:val>
                                            <p:fltVal val="0"/>
                                          </p:val>
                                        </p:tav>
                                        <p:tav tm="100000">
                                          <p:val>
                                            <p:strVal val="#ppt_w"/>
                                          </p:val>
                                        </p:tav>
                                      </p:tavLst>
                                    </p:anim>
                                    <p:anim calcmode="lin" valueType="num">
                                      <p:cBhvr>
                                        <p:cTn id="20" dur="500" fill="hold"/>
                                        <p:tgtEl>
                                          <p:spTgt spid="52237"/>
                                        </p:tgtEl>
                                        <p:attrNameLst>
                                          <p:attrName>ppt_h</p:attrName>
                                        </p:attrNameLst>
                                      </p:cBhvr>
                                      <p:tavLst>
                                        <p:tav tm="0">
                                          <p:val>
                                            <p:fltVal val="0"/>
                                          </p:val>
                                        </p:tav>
                                        <p:tav tm="100000">
                                          <p:val>
                                            <p:strVal val="#ppt_h"/>
                                          </p:val>
                                        </p:tav>
                                      </p:tavLst>
                                    </p:anim>
                                    <p:animEffect transition="in" filter="fade">
                                      <p:cBhvr>
                                        <p:cTn id="21" dur="500"/>
                                        <p:tgtEl>
                                          <p:spTgt spid="522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2239"/>
                                        </p:tgtEl>
                                        <p:attrNameLst>
                                          <p:attrName>style.visibility</p:attrName>
                                        </p:attrNameLst>
                                      </p:cBhvr>
                                      <p:to>
                                        <p:strVal val="visible"/>
                                      </p:to>
                                    </p:set>
                                    <p:anim calcmode="lin" valueType="num">
                                      <p:cBhvr>
                                        <p:cTn id="26" dur="500" fill="hold"/>
                                        <p:tgtEl>
                                          <p:spTgt spid="52239"/>
                                        </p:tgtEl>
                                        <p:attrNameLst>
                                          <p:attrName>ppt_w</p:attrName>
                                        </p:attrNameLst>
                                      </p:cBhvr>
                                      <p:tavLst>
                                        <p:tav tm="0">
                                          <p:val>
                                            <p:fltVal val="0"/>
                                          </p:val>
                                        </p:tav>
                                        <p:tav tm="100000">
                                          <p:val>
                                            <p:strVal val="#ppt_w"/>
                                          </p:val>
                                        </p:tav>
                                      </p:tavLst>
                                    </p:anim>
                                    <p:anim calcmode="lin" valueType="num">
                                      <p:cBhvr>
                                        <p:cTn id="27" dur="500" fill="hold"/>
                                        <p:tgtEl>
                                          <p:spTgt spid="52239"/>
                                        </p:tgtEl>
                                        <p:attrNameLst>
                                          <p:attrName>ppt_h</p:attrName>
                                        </p:attrNameLst>
                                      </p:cBhvr>
                                      <p:tavLst>
                                        <p:tav tm="0">
                                          <p:val>
                                            <p:fltVal val="0"/>
                                          </p:val>
                                        </p:tav>
                                        <p:tav tm="100000">
                                          <p:val>
                                            <p:strVal val="#ppt_h"/>
                                          </p:val>
                                        </p:tav>
                                      </p:tavLst>
                                    </p:anim>
                                    <p:animEffect transition="in" filter="fade">
                                      <p:cBhvr>
                                        <p:cTn id="28" dur="500"/>
                                        <p:tgtEl>
                                          <p:spTgt spid="522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2236"/>
                                        </p:tgtEl>
                                        <p:attrNameLst>
                                          <p:attrName>style.visibility</p:attrName>
                                        </p:attrNameLst>
                                      </p:cBhvr>
                                      <p:to>
                                        <p:strVal val="visible"/>
                                      </p:to>
                                    </p:set>
                                    <p:anim calcmode="lin" valueType="num">
                                      <p:cBhvr>
                                        <p:cTn id="33" dur="500" fill="hold"/>
                                        <p:tgtEl>
                                          <p:spTgt spid="52236"/>
                                        </p:tgtEl>
                                        <p:attrNameLst>
                                          <p:attrName>ppt_w</p:attrName>
                                        </p:attrNameLst>
                                      </p:cBhvr>
                                      <p:tavLst>
                                        <p:tav tm="0">
                                          <p:val>
                                            <p:fltVal val="0"/>
                                          </p:val>
                                        </p:tav>
                                        <p:tav tm="100000">
                                          <p:val>
                                            <p:strVal val="#ppt_w"/>
                                          </p:val>
                                        </p:tav>
                                      </p:tavLst>
                                    </p:anim>
                                    <p:anim calcmode="lin" valueType="num">
                                      <p:cBhvr>
                                        <p:cTn id="34" dur="500" fill="hold"/>
                                        <p:tgtEl>
                                          <p:spTgt spid="52236"/>
                                        </p:tgtEl>
                                        <p:attrNameLst>
                                          <p:attrName>ppt_h</p:attrName>
                                        </p:attrNameLst>
                                      </p:cBhvr>
                                      <p:tavLst>
                                        <p:tav tm="0">
                                          <p:val>
                                            <p:fltVal val="0"/>
                                          </p:val>
                                        </p:tav>
                                        <p:tav tm="100000">
                                          <p:val>
                                            <p:strVal val="#ppt_h"/>
                                          </p:val>
                                        </p:tav>
                                      </p:tavLst>
                                    </p:anim>
                                    <p:animEffect transition="in" filter="fade">
                                      <p:cBhvr>
                                        <p:cTn id="35" dur="500"/>
                                        <p:tgtEl>
                                          <p:spTgt spid="5223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2238"/>
                                        </p:tgtEl>
                                        <p:attrNameLst>
                                          <p:attrName>style.visibility</p:attrName>
                                        </p:attrNameLst>
                                      </p:cBhvr>
                                      <p:to>
                                        <p:strVal val="visible"/>
                                      </p:to>
                                    </p:set>
                                    <p:anim calcmode="lin" valueType="num">
                                      <p:cBhvr>
                                        <p:cTn id="40" dur="500" fill="hold"/>
                                        <p:tgtEl>
                                          <p:spTgt spid="52238"/>
                                        </p:tgtEl>
                                        <p:attrNameLst>
                                          <p:attrName>ppt_w</p:attrName>
                                        </p:attrNameLst>
                                      </p:cBhvr>
                                      <p:tavLst>
                                        <p:tav tm="0">
                                          <p:val>
                                            <p:fltVal val="0"/>
                                          </p:val>
                                        </p:tav>
                                        <p:tav tm="100000">
                                          <p:val>
                                            <p:strVal val="#ppt_w"/>
                                          </p:val>
                                        </p:tav>
                                      </p:tavLst>
                                    </p:anim>
                                    <p:anim calcmode="lin" valueType="num">
                                      <p:cBhvr>
                                        <p:cTn id="41" dur="500" fill="hold"/>
                                        <p:tgtEl>
                                          <p:spTgt spid="52238"/>
                                        </p:tgtEl>
                                        <p:attrNameLst>
                                          <p:attrName>ppt_h</p:attrName>
                                        </p:attrNameLst>
                                      </p:cBhvr>
                                      <p:tavLst>
                                        <p:tav tm="0">
                                          <p:val>
                                            <p:fltVal val="0"/>
                                          </p:val>
                                        </p:tav>
                                        <p:tav tm="100000">
                                          <p:val>
                                            <p:strVal val="#ppt_h"/>
                                          </p:val>
                                        </p:tav>
                                      </p:tavLst>
                                    </p:anim>
                                    <p:animEffect transition="in" filter="fade">
                                      <p:cBhvr>
                                        <p:cTn id="42" dur="500"/>
                                        <p:tgtEl>
                                          <p:spTgt spid="5223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2244"/>
                                        </p:tgtEl>
                                        <p:attrNameLst>
                                          <p:attrName>style.visibility</p:attrName>
                                        </p:attrNameLst>
                                      </p:cBhvr>
                                      <p:to>
                                        <p:strVal val="visible"/>
                                      </p:to>
                                    </p:set>
                                    <p:anim calcmode="lin" valueType="num">
                                      <p:cBhvr>
                                        <p:cTn id="47" dur="500" fill="hold"/>
                                        <p:tgtEl>
                                          <p:spTgt spid="52244"/>
                                        </p:tgtEl>
                                        <p:attrNameLst>
                                          <p:attrName>ppt_w</p:attrName>
                                        </p:attrNameLst>
                                      </p:cBhvr>
                                      <p:tavLst>
                                        <p:tav tm="0">
                                          <p:val>
                                            <p:fltVal val="0"/>
                                          </p:val>
                                        </p:tav>
                                        <p:tav tm="100000">
                                          <p:val>
                                            <p:strVal val="#ppt_w"/>
                                          </p:val>
                                        </p:tav>
                                      </p:tavLst>
                                    </p:anim>
                                    <p:anim calcmode="lin" valueType="num">
                                      <p:cBhvr>
                                        <p:cTn id="48" dur="500" fill="hold"/>
                                        <p:tgtEl>
                                          <p:spTgt spid="52244"/>
                                        </p:tgtEl>
                                        <p:attrNameLst>
                                          <p:attrName>ppt_h</p:attrName>
                                        </p:attrNameLst>
                                      </p:cBhvr>
                                      <p:tavLst>
                                        <p:tav tm="0">
                                          <p:val>
                                            <p:fltVal val="0"/>
                                          </p:val>
                                        </p:tav>
                                        <p:tav tm="100000">
                                          <p:val>
                                            <p:strVal val="#ppt_h"/>
                                          </p:val>
                                        </p:tav>
                                      </p:tavLst>
                                    </p:anim>
                                    <p:animEffect transition="in" filter="fade">
                                      <p:cBhvr>
                                        <p:cTn id="49" dur="500"/>
                                        <p:tgtEl>
                                          <p:spTgt spid="5224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2245"/>
                                        </p:tgtEl>
                                        <p:attrNameLst>
                                          <p:attrName>style.visibility</p:attrName>
                                        </p:attrNameLst>
                                      </p:cBhvr>
                                      <p:to>
                                        <p:strVal val="visible"/>
                                      </p:to>
                                    </p:set>
                                    <p:anim calcmode="lin" valueType="num">
                                      <p:cBhvr>
                                        <p:cTn id="54" dur="500" fill="hold"/>
                                        <p:tgtEl>
                                          <p:spTgt spid="52245"/>
                                        </p:tgtEl>
                                        <p:attrNameLst>
                                          <p:attrName>ppt_w</p:attrName>
                                        </p:attrNameLst>
                                      </p:cBhvr>
                                      <p:tavLst>
                                        <p:tav tm="0">
                                          <p:val>
                                            <p:fltVal val="0"/>
                                          </p:val>
                                        </p:tav>
                                        <p:tav tm="100000">
                                          <p:val>
                                            <p:strVal val="#ppt_w"/>
                                          </p:val>
                                        </p:tav>
                                      </p:tavLst>
                                    </p:anim>
                                    <p:anim calcmode="lin" valueType="num">
                                      <p:cBhvr>
                                        <p:cTn id="55" dur="500" fill="hold"/>
                                        <p:tgtEl>
                                          <p:spTgt spid="52245"/>
                                        </p:tgtEl>
                                        <p:attrNameLst>
                                          <p:attrName>ppt_h</p:attrName>
                                        </p:attrNameLst>
                                      </p:cBhvr>
                                      <p:tavLst>
                                        <p:tav tm="0">
                                          <p:val>
                                            <p:fltVal val="0"/>
                                          </p:val>
                                        </p:tav>
                                        <p:tav tm="100000">
                                          <p:val>
                                            <p:strVal val="#ppt_h"/>
                                          </p:val>
                                        </p:tav>
                                      </p:tavLst>
                                    </p:anim>
                                    <p:animEffect transition="in" filter="fade">
                                      <p:cBhvr>
                                        <p:cTn id="56" dur="500"/>
                                        <p:tgtEl>
                                          <p:spTgt spid="5224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2230"/>
                                        </p:tgtEl>
                                        <p:attrNameLst>
                                          <p:attrName>style.visibility</p:attrName>
                                        </p:attrNameLst>
                                      </p:cBhvr>
                                      <p:to>
                                        <p:strVal val="visible"/>
                                      </p:to>
                                    </p:set>
                                    <p:anim calcmode="lin" valueType="num">
                                      <p:cBhvr>
                                        <p:cTn id="61" dur="500" fill="hold"/>
                                        <p:tgtEl>
                                          <p:spTgt spid="52230"/>
                                        </p:tgtEl>
                                        <p:attrNameLst>
                                          <p:attrName>ppt_w</p:attrName>
                                        </p:attrNameLst>
                                      </p:cBhvr>
                                      <p:tavLst>
                                        <p:tav tm="0">
                                          <p:val>
                                            <p:fltVal val="0"/>
                                          </p:val>
                                        </p:tav>
                                        <p:tav tm="100000">
                                          <p:val>
                                            <p:strVal val="#ppt_w"/>
                                          </p:val>
                                        </p:tav>
                                      </p:tavLst>
                                    </p:anim>
                                    <p:anim calcmode="lin" valueType="num">
                                      <p:cBhvr>
                                        <p:cTn id="62" dur="500" fill="hold"/>
                                        <p:tgtEl>
                                          <p:spTgt spid="52230"/>
                                        </p:tgtEl>
                                        <p:attrNameLst>
                                          <p:attrName>ppt_h</p:attrName>
                                        </p:attrNameLst>
                                      </p:cBhvr>
                                      <p:tavLst>
                                        <p:tav tm="0">
                                          <p:val>
                                            <p:fltVal val="0"/>
                                          </p:val>
                                        </p:tav>
                                        <p:tav tm="100000">
                                          <p:val>
                                            <p:strVal val="#ppt_h"/>
                                          </p:val>
                                        </p:tav>
                                      </p:tavLst>
                                    </p:anim>
                                    <p:animEffect transition="in" filter="fade">
                                      <p:cBhvr>
                                        <p:cTn id="63" dur="500"/>
                                        <p:tgtEl>
                                          <p:spTgt spid="5223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52246"/>
                                        </p:tgtEl>
                                        <p:attrNameLst>
                                          <p:attrName>style.visibility</p:attrName>
                                        </p:attrNameLst>
                                      </p:cBhvr>
                                      <p:to>
                                        <p:strVal val="visible"/>
                                      </p:to>
                                    </p:set>
                                    <p:anim calcmode="lin" valueType="num">
                                      <p:cBhvr>
                                        <p:cTn id="68" dur="500" fill="hold"/>
                                        <p:tgtEl>
                                          <p:spTgt spid="52246"/>
                                        </p:tgtEl>
                                        <p:attrNameLst>
                                          <p:attrName>ppt_w</p:attrName>
                                        </p:attrNameLst>
                                      </p:cBhvr>
                                      <p:tavLst>
                                        <p:tav tm="0">
                                          <p:val>
                                            <p:fltVal val="0"/>
                                          </p:val>
                                        </p:tav>
                                        <p:tav tm="100000">
                                          <p:val>
                                            <p:strVal val="#ppt_w"/>
                                          </p:val>
                                        </p:tav>
                                      </p:tavLst>
                                    </p:anim>
                                    <p:anim calcmode="lin" valueType="num">
                                      <p:cBhvr>
                                        <p:cTn id="69" dur="500" fill="hold"/>
                                        <p:tgtEl>
                                          <p:spTgt spid="52246"/>
                                        </p:tgtEl>
                                        <p:attrNameLst>
                                          <p:attrName>ppt_h</p:attrName>
                                        </p:attrNameLst>
                                      </p:cBhvr>
                                      <p:tavLst>
                                        <p:tav tm="0">
                                          <p:val>
                                            <p:fltVal val="0"/>
                                          </p:val>
                                        </p:tav>
                                        <p:tav tm="100000">
                                          <p:val>
                                            <p:strVal val="#ppt_h"/>
                                          </p:val>
                                        </p:tav>
                                      </p:tavLst>
                                    </p:anim>
                                    <p:animEffect transition="in" filter="fade">
                                      <p:cBhvr>
                                        <p:cTn id="70" dur="500"/>
                                        <p:tgtEl>
                                          <p:spTgt spid="5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6" grpId="0" animBg="1"/>
      <p:bldP spid="52237" grpId="0" animBg="1"/>
      <p:bldP spid="52238" grpId="0" animBg="1"/>
      <p:bldP spid="52239" grpId="0" animBg="1"/>
      <p:bldP spid="52243" grpId="0" animBg="1"/>
      <p:bldP spid="52244" grpId="0" animBg="1"/>
      <p:bldP spid="52245" grpId="0" animBg="1"/>
      <p:bldP spid="52246"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capacità matematiche fondamentali</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21</a:t>
            </a:fld>
            <a:endParaRPr lang="it-IT"/>
          </a:p>
        </p:txBody>
      </p:sp>
      <p:graphicFrame>
        <p:nvGraphicFramePr>
          <p:cNvPr id="7" name="Segnaposto contenuto 5"/>
          <p:cNvGraphicFramePr>
            <a:graphicFrameLocks noGrp="1"/>
          </p:cNvGraphicFramePr>
          <p:nvPr>
            <p:ph idx="1"/>
            <p:extLst>
              <p:ext uri="{D42A27DB-BD31-4B8C-83A1-F6EECF244321}">
                <p14:modId xmlns:p14="http://schemas.microsoft.com/office/powerpoint/2010/main" val="1835703913"/>
              </p:ext>
            </p:extLst>
          </p:nvPr>
        </p:nvGraphicFramePr>
        <p:xfrm>
          <a:off x="609599" y="2160590"/>
          <a:ext cx="7696338" cy="3460040"/>
        </p:xfrm>
        <a:graphic>
          <a:graphicData uri="http://schemas.openxmlformats.org/drawingml/2006/table">
            <a:tbl>
              <a:tblPr firstRow="1" bandRow="1">
                <a:tableStyleId>{5C22544A-7EE6-4342-B048-85BDC9FD1C3A}</a:tableStyleId>
              </a:tblPr>
              <a:tblGrid>
                <a:gridCol w="7696338"/>
              </a:tblGrid>
              <a:tr h="432505">
                <a:tc>
                  <a:txBody>
                    <a:bodyPr/>
                    <a:lstStyle/>
                    <a:p>
                      <a:r>
                        <a:rPr lang="it-IT" dirty="0" smtClean="0"/>
                        <a:t>Capacità</a:t>
                      </a:r>
                      <a:endParaRPr lang="it-IT" dirty="0"/>
                    </a:p>
                  </a:txBody>
                  <a:tcPr anchor="ctr"/>
                </a:tc>
              </a:tr>
              <a:tr h="432505">
                <a:tc>
                  <a:txBody>
                    <a:bodyPr/>
                    <a:lstStyle/>
                    <a:p>
                      <a:r>
                        <a:rPr lang="it-IT" sz="1600" dirty="0" smtClean="0"/>
                        <a:t>Comunicare </a:t>
                      </a:r>
                      <a:endParaRPr lang="it-IT" sz="1600" dirty="0"/>
                    </a:p>
                  </a:txBody>
                  <a:tcPr anchor="ctr"/>
                </a:tc>
              </a:tr>
              <a:tr h="432505">
                <a:tc>
                  <a:txBody>
                    <a:bodyPr/>
                    <a:lstStyle/>
                    <a:p>
                      <a:r>
                        <a:rPr lang="it-IT" sz="1600" dirty="0" smtClean="0"/>
                        <a:t>Matematizzare</a:t>
                      </a:r>
                      <a:endParaRPr lang="it-IT" sz="1600" dirty="0"/>
                    </a:p>
                  </a:txBody>
                  <a:tcPr anchor="ctr"/>
                </a:tc>
              </a:tr>
              <a:tr h="432505">
                <a:tc>
                  <a:txBody>
                    <a:bodyPr/>
                    <a:lstStyle/>
                    <a:p>
                      <a:r>
                        <a:rPr lang="it-IT" sz="1600" dirty="0" smtClean="0"/>
                        <a:t>Rappresentare</a:t>
                      </a:r>
                      <a:endParaRPr lang="it-IT" sz="1600" dirty="0"/>
                    </a:p>
                  </a:txBody>
                  <a:tcPr anchor="ctr"/>
                </a:tc>
              </a:tr>
              <a:tr h="432505">
                <a:tc>
                  <a:txBody>
                    <a:bodyPr/>
                    <a:lstStyle/>
                    <a:p>
                      <a:r>
                        <a:rPr lang="it-IT" sz="1600" dirty="0" smtClean="0"/>
                        <a:t>Ragionare e argomentare</a:t>
                      </a:r>
                      <a:endParaRPr lang="it-IT" sz="1600" dirty="0"/>
                    </a:p>
                  </a:txBody>
                  <a:tcPr anchor="ctr"/>
                </a:tc>
              </a:tr>
              <a:tr h="432505">
                <a:tc>
                  <a:txBody>
                    <a:bodyPr/>
                    <a:lstStyle/>
                    <a:p>
                      <a:r>
                        <a:rPr lang="it-IT" sz="1600" dirty="0" smtClean="0"/>
                        <a:t>Elaborare strategie per risolvere problemi</a:t>
                      </a:r>
                      <a:endParaRPr lang="it-IT" sz="1600" dirty="0"/>
                    </a:p>
                  </a:txBody>
                  <a:tcPr anchor="ctr"/>
                </a:tc>
              </a:tr>
              <a:tr h="432505">
                <a:tc>
                  <a:txBody>
                    <a:bodyPr/>
                    <a:lstStyle/>
                    <a:p>
                      <a:r>
                        <a:rPr lang="it-IT" sz="1600" dirty="0" smtClean="0"/>
                        <a:t>Usare linguaggi</a:t>
                      </a:r>
                      <a:r>
                        <a:rPr lang="it-IT" sz="1600" baseline="0" dirty="0" smtClean="0"/>
                        <a:t> e operazioni</a:t>
                      </a:r>
                      <a:r>
                        <a:rPr lang="it-IT" sz="1600" dirty="0" smtClean="0"/>
                        <a:t> simbolici, formali</a:t>
                      </a:r>
                      <a:r>
                        <a:rPr lang="it-IT" sz="1600" baseline="0" dirty="0" smtClean="0"/>
                        <a:t> e tecnici</a:t>
                      </a:r>
                      <a:endParaRPr lang="it-IT" sz="1600" dirty="0"/>
                    </a:p>
                  </a:txBody>
                  <a:tcPr anchor="ctr"/>
                </a:tc>
              </a:tr>
              <a:tr h="432505">
                <a:tc>
                  <a:txBody>
                    <a:bodyPr/>
                    <a:lstStyle/>
                    <a:p>
                      <a:r>
                        <a:rPr lang="it-IT" sz="1600" dirty="0" smtClean="0"/>
                        <a:t>Usare strumenti matematici</a:t>
                      </a:r>
                      <a:endParaRPr lang="it-IT" sz="1600" dirty="0"/>
                    </a:p>
                  </a:txBody>
                  <a:tcPr anchor="ctr"/>
                </a:tc>
              </a:tr>
            </a:tbl>
          </a:graphicData>
        </a:graphic>
      </p:graphicFrame>
    </p:spTree>
    <p:extLst>
      <p:ext uri="{BB962C8B-B14F-4D97-AF65-F5344CB8AC3E}">
        <p14:creationId xmlns:p14="http://schemas.microsoft.com/office/powerpoint/2010/main" val="596054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Pensiero e azione matematica</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pPr/>
              <a:t>22</a:t>
            </a:fld>
            <a:endParaRPr lang="it-IT"/>
          </a:p>
        </p:txBody>
      </p:sp>
      <p:sp>
        <p:nvSpPr>
          <p:cNvPr id="10" name="Rettangolo arrotondato 9"/>
          <p:cNvSpPr/>
          <p:nvPr/>
        </p:nvSpPr>
        <p:spPr>
          <a:xfrm>
            <a:off x="609599" y="1442906"/>
            <a:ext cx="7683958" cy="453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t>Concetti matematici, conoscenze e abilità,</a:t>
            </a:r>
          </a:p>
          <a:p>
            <a:pPr algn="ctr"/>
            <a:r>
              <a:rPr lang="it-IT" sz="2400" b="1" i="1" dirty="0" smtClean="0"/>
              <a:t>Capacità matematiche fondamentali,</a:t>
            </a:r>
            <a:endParaRPr lang="it-IT" sz="2400" b="1" i="1" dirty="0"/>
          </a:p>
          <a:p>
            <a:pPr algn="ctr"/>
            <a:r>
              <a:rPr lang="it-IT" sz="2400" b="1" i="1" dirty="0" smtClean="0"/>
              <a:t>Processi</a:t>
            </a:r>
          </a:p>
          <a:p>
            <a:pPr algn="ctr"/>
            <a:endParaRPr lang="it-IT" sz="2800" dirty="0" smtClean="0"/>
          </a:p>
          <a:p>
            <a:pPr algn="ctr"/>
            <a:endParaRPr lang="it-IT" sz="2800" dirty="0" smtClean="0"/>
          </a:p>
          <a:p>
            <a:pPr algn="ctr"/>
            <a:endParaRPr lang="it-IT" sz="2800" dirty="0" smtClean="0"/>
          </a:p>
          <a:p>
            <a:pPr algn="ctr"/>
            <a:endParaRPr lang="it-IT" sz="2800" dirty="0" smtClean="0"/>
          </a:p>
          <a:p>
            <a:pPr algn="ctr"/>
            <a:endParaRPr lang="it-IT" sz="2800" dirty="0" smtClean="0"/>
          </a:p>
          <a:p>
            <a:pPr algn="ctr"/>
            <a:endParaRPr lang="it-IT" sz="2800" dirty="0" smtClean="0"/>
          </a:p>
          <a:p>
            <a:pPr algn="ctr"/>
            <a:endParaRPr lang="it-IT" sz="2800" dirty="0" smtClean="0"/>
          </a:p>
          <a:p>
            <a:endParaRPr lang="it-IT" sz="2800" dirty="0"/>
          </a:p>
        </p:txBody>
      </p:sp>
      <p:sp>
        <p:nvSpPr>
          <p:cNvPr id="11" name="Rettangolo arrotondato 10"/>
          <p:cNvSpPr/>
          <p:nvPr/>
        </p:nvSpPr>
        <p:spPr>
          <a:xfrm>
            <a:off x="1031845" y="2766879"/>
            <a:ext cx="1677052" cy="6818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Problema </a:t>
            </a:r>
            <a:r>
              <a:rPr lang="it-IT" i="1" dirty="0" smtClean="0">
                <a:solidFill>
                  <a:schemeClr val="tx1"/>
                </a:solidFill>
              </a:rPr>
              <a:t>in contesto</a:t>
            </a:r>
            <a:endParaRPr lang="it-IT" i="1" dirty="0">
              <a:solidFill>
                <a:schemeClr val="tx1"/>
              </a:solidFill>
            </a:endParaRPr>
          </a:p>
        </p:txBody>
      </p:sp>
      <p:sp>
        <p:nvSpPr>
          <p:cNvPr id="12" name="Rettangolo arrotondato 11"/>
          <p:cNvSpPr/>
          <p:nvPr/>
        </p:nvSpPr>
        <p:spPr>
          <a:xfrm>
            <a:off x="6185708" y="2842707"/>
            <a:ext cx="1677052" cy="6818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Problema matematico</a:t>
            </a:r>
            <a:endParaRPr lang="it-IT" dirty="0">
              <a:solidFill>
                <a:schemeClr val="tx1"/>
              </a:solidFill>
            </a:endParaRPr>
          </a:p>
        </p:txBody>
      </p:sp>
      <p:sp>
        <p:nvSpPr>
          <p:cNvPr id="13" name="Rettangolo arrotondato 12"/>
          <p:cNvSpPr/>
          <p:nvPr/>
        </p:nvSpPr>
        <p:spPr>
          <a:xfrm>
            <a:off x="1031844" y="5011190"/>
            <a:ext cx="1677052" cy="6818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Risultati </a:t>
            </a:r>
            <a:r>
              <a:rPr lang="it-IT" i="1" dirty="0" smtClean="0">
                <a:solidFill>
                  <a:schemeClr val="tx1"/>
                </a:solidFill>
              </a:rPr>
              <a:t>in contesto</a:t>
            </a:r>
            <a:endParaRPr lang="it-IT" i="1" dirty="0">
              <a:solidFill>
                <a:schemeClr val="tx1"/>
              </a:solidFill>
            </a:endParaRPr>
          </a:p>
        </p:txBody>
      </p:sp>
      <p:sp>
        <p:nvSpPr>
          <p:cNvPr id="14" name="Rettangolo arrotondato 13"/>
          <p:cNvSpPr/>
          <p:nvPr/>
        </p:nvSpPr>
        <p:spPr>
          <a:xfrm>
            <a:off x="6188529" y="4995227"/>
            <a:ext cx="1677052" cy="6818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Risultati matematici</a:t>
            </a:r>
            <a:endParaRPr lang="it-IT" dirty="0">
              <a:solidFill>
                <a:schemeClr val="tx1"/>
              </a:solidFill>
            </a:endParaRPr>
          </a:p>
        </p:txBody>
      </p:sp>
      <p:sp>
        <p:nvSpPr>
          <p:cNvPr id="15" name="Freccia a destra 14"/>
          <p:cNvSpPr/>
          <p:nvPr/>
        </p:nvSpPr>
        <p:spPr>
          <a:xfrm>
            <a:off x="2959934" y="2671847"/>
            <a:ext cx="2979471" cy="89169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Formulare</a:t>
            </a:r>
            <a:endParaRPr lang="it-IT" dirty="0">
              <a:solidFill>
                <a:schemeClr val="tx1"/>
              </a:solidFill>
            </a:endParaRPr>
          </a:p>
        </p:txBody>
      </p:sp>
      <p:sp>
        <p:nvSpPr>
          <p:cNvPr id="16" name="Freccia in giù 15"/>
          <p:cNvSpPr/>
          <p:nvPr/>
        </p:nvSpPr>
        <p:spPr>
          <a:xfrm>
            <a:off x="6185708" y="3764316"/>
            <a:ext cx="1677053" cy="985602"/>
          </a:xfrm>
          <a:prstGeom prst="downArrow">
            <a:avLst>
              <a:gd name="adj1" fmla="val 50000"/>
              <a:gd name="adj2" fmla="val 415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solidFill>
                  <a:schemeClr val="tx1"/>
                </a:solidFill>
              </a:rPr>
              <a:t>Impiegare</a:t>
            </a:r>
          </a:p>
        </p:txBody>
      </p:sp>
      <p:sp>
        <p:nvSpPr>
          <p:cNvPr id="17" name="Freccia a sinistra 16"/>
          <p:cNvSpPr/>
          <p:nvPr/>
        </p:nvSpPr>
        <p:spPr>
          <a:xfrm>
            <a:off x="2959935" y="4948910"/>
            <a:ext cx="2979470" cy="786792"/>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Interpretare</a:t>
            </a:r>
          </a:p>
        </p:txBody>
      </p:sp>
      <p:sp>
        <p:nvSpPr>
          <p:cNvPr id="18" name="Freccia in su 17"/>
          <p:cNvSpPr/>
          <p:nvPr/>
        </p:nvSpPr>
        <p:spPr>
          <a:xfrm>
            <a:off x="1031845" y="3699904"/>
            <a:ext cx="1677052" cy="1049055"/>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Valutare</a:t>
            </a:r>
          </a:p>
        </p:txBody>
      </p:sp>
    </p:spTree>
    <p:extLst>
      <p:ext uri="{BB962C8B-B14F-4D97-AF65-F5344CB8AC3E}">
        <p14:creationId xmlns:p14="http://schemas.microsoft.com/office/powerpoint/2010/main" val="202667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Pensiero e azione matematica</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23</a:t>
            </a:fld>
            <a:endParaRPr lang="it-IT"/>
          </a:p>
        </p:txBody>
      </p:sp>
      <p:graphicFrame>
        <p:nvGraphicFramePr>
          <p:cNvPr id="7" name="Diagramma 6"/>
          <p:cNvGraphicFramePr/>
          <p:nvPr>
            <p:extLst>
              <p:ext uri="{D42A27DB-BD31-4B8C-83A1-F6EECF244321}">
                <p14:modId xmlns:p14="http://schemas.microsoft.com/office/powerpoint/2010/main" val="3163384287"/>
              </p:ext>
            </p:extLst>
          </p:nvPr>
        </p:nvGraphicFramePr>
        <p:xfrm>
          <a:off x="1231701" y="1655135"/>
          <a:ext cx="5739769" cy="4099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arrotondato 7"/>
          <p:cNvSpPr/>
          <p:nvPr/>
        </p:nvSpPr>
        <p:spPr>
          <a:xfrm>
            <a:off x="5549207" y="2009345"/>
            <a:ext cx="2844525" cy="966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smtClean="0"/>
              <a:t>Il docente oggi riveste un ruolo fondamentale nell’ingranaggio del rinnovamento nella scuola delle comptenze</a:t>
            </a:r>
            <a:endParaRPr lang="it-IT" sz="1200"/>
          </a:p>
        </p:txBody>
      </p:sp>
      <p:sp>
        <p:nvSpPr>
          <p:cNvPr id="9" name="Rettangolo arrotondato 8"/>
          <p:cNvSpPr/>
          <p:nvPr/>
        </p:nvSpPr>
        <p:spPr>
          <a:xfrm>
            <a:off x="395579" y="1527800"/>
            <a:ext cx="2646070" cy="949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La </a:t>
            </a:r>
            <a:r>
              <a:rPr lang="it-IT" sz="1200" i="1" dirty="0"/>
              <a:t>riforma dell'insegnamento</a:t>
            </a:r>
            <a:r>
              <a:rPr lang="it-IT" sz="1200" dirty="0"/>
              <a:t>, </a:t>
            </a:r>
            <a:r>
              <a:rPr lang="it-IT" sz="1200" dirty="0" smtClean="0"/>
              <a:t>significa </a:t>
            </a:r>
            <a:r>
              <a:rPr lang="it-IT" sz="1200" dirty="0"/>
              <a:t>riforma del soggetto che insegna e del soggetto che apprende</a:t>
            </a:r>
          </a:p>
        </p:txBody>
      </p:sp>
      <p:sp>
        <p:nvSpPr>
          <p:cNvPr id="10" name="Rettangolo arrotondato 9"/>
          <p:cNvSpPr/>
          <p:nvPr/>
        </p:nvSpPr>
        <p:spPr>
          <a:xfrm>
            <a:off x="702097" y="4843984"/>
            <a:ext cx="2844525" cy="910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i="1" smtClean="0"/>
              <a:t>Riforma </a:t>
            </a:r>
            <a:r>
              <a:rPr lang="it-IT" sz="1200" i="1"/>
              <a:t>del pensiero </a:t>
            </a:r>
            <a:r>
              <a:rPr lang="it-IT" sz="1200"/>
              <a:t>significa riforma del soggetto che pensa e del pensiero rivolto ad un oggetto pensato.</a:t>
            </a:r>
          </a:p>
        </p:txBody>
      </p:sp>
    </p:spTree>
    <p:extLst>
      <p:ext uri="{BB962C8B-B14F-4D97-AF65-F5344CB8AC3E}">
        <p14:creationId xmlns:p14="http://schemas.microsoft.com/office/powerpoint/2010/main" val="39978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ha paura dell’INVALSI</a:t>
            </a:r>
            <a:endParaRPr lang="it-IT" dirty="0"/>
          </a:p>
        </p:txBody>
      </p:sp>
      <p:sp>
        <p:nvSpPr>
          <p:cNvPr id="3" name="Segnaposto contenuto 2"/>
          <p:cNvSpPr>
            <a:spLocks noGrp="1"/>
          </p:cNvSpPr>
          <p:nvPr>
            <p:ph idx="1"/>
          </p:nvPr>
        </p:nvSpPr>
        <p:spPr/>
        <p:txBody>
          <a:bodyPr>
            <a:normAutofit/>
          </a:bodyPr>
          <a:lstStyle/>
          <a:p>
            <a:r>
              <a:rPr lang="it-IT" dirty="0"/>
              <a:t>Le prove INVALSI sono un momento di riflessione sulla </a:t>
            </a:r>
            <a:r>
              <a:rPr lang="it-IT" dirty="0" smtClean="0"/>
              <a:t>didattica</a:t>
            </a:r>
            <a:endParaRPr lang="it-IT" dirty="0"/>
          </a:p>
          <a:p>
            <a:r>
              <a:rPr lang="it-IT" dirty="0"/>
              <a:t>C’è una stretta connessione tra le prove INVALSI e le Indicazioni nazionali</a:t>
            </a:r>
          </a:p>
          <a:p>
            <a:r>
              <a:rPr lang="it-IT" dirty="0" smtClean="0"/>
              <a:t>Spesso </a:t>
            </a:r>
            <a:r>
              <a:rPr lang="it-IT" dirty="0"/>
              <a:t>c’è un rifiuto delle prove INVALSI perché se ne ignorano le potenzialità formative</a:t>
            </a:r>
          </a:p>
          <a:p>
            <a:r>
              <a:rPr lang="it-IT" dirty="0" smtClean="0"/>
              <a:t>E</a:t>
            </a:r>
            <a:r>
              <a:rPr lang="it-IT" dirty="0"/>
              <a:t>’ sbagliato cercare di «addestrare» gli studenti alle prove INVALSI perché si tratta di prove di competenza</a:t>
            </a:r>
          </a:p>
          <a:p>
            <a:r>
              <a:rPr lang="it-IT" dirty="0" smtClean="0"/>
              <a:t>Non </a:t>
            </a:r>
            <a:r>
              <a:rPr lang="it-IT" dirty="0"/>
              <a:t>c’è una adeguata formazione sulle prove </a:t>
            </a:r>
            <a:r>
              <a:rPr lang="it-IT" dirty="0" smtClean="0"/>
              <a:t>INVALSI</a:t>
            </a:r>
            <a:endParaRPr lang="it-IT" dirty="0"/>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24</a:t>
            </a:fld>
            <a:endParaRPr lang="it-IT"/>
          </a:p>
        </p:txBody>
      </p:sp>
    </p:spTree>
    <p:extLst>
      <p:ext uri="{BB962C8B-B14F-4D97-AF65-F5344CB8AC3E}">
        <p14:creationId xmlns:p14="http://schemas.microsoft.com/office/powerpoint/2010/main" val="195030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Chi ha paura dell’INVALSI</a:t>
            </a:r>
            <a:endParaRPr lang="it-IT"/>
          </a:p>
        </p:txBody>
      </p:sp>
      <p:sp>
        <p:nvSpPr>
          <p:cNvPr id="3" name="Segnaposto contenuto 2"/>
          <p:cNvSpPr>
            <a:spLocks noGrp="1"/>
          </p:cNvSpPr>
          <p:nvPr>
            <p:ph idx="1"/>
          </p:nvPr>
        </p:nvSpPr>
        <p:spPr/>
        <p:txBody>
          <a:bodyPr>
            <a:normAutofit fontScale="92500" lnSpcReduction="10000"/>
          </a:bodyPr>
          <a:lstStyle/>
          <a:p>
            <a:r>
              <a:rPr lang="it-IT" smtClean="0"/>
              <a:t>Le </a:t>
            </a:r>
            <a:r>
              <a:rPr lang="it-IT"/>
              <a:t>prove INVALSI non devono limitarsi a valutare l'apprendimento della matematica utile, ma devono cercare di far riferimento alla matematica come strumento di pensiero e alla matematica come disciplina con un proprio specifico statuto epistemologico. </a:t>
            </a:r>
            <a:endParaRPr lang="it-IT" smtClean="0"/>
          </a:p>
          <a:p>
            <a:endParaRPr lang="it-IT"/>
          </a:p>
          <a:p>
            <a:r>
              <a:rPr lang="it-IT"/>
              <a:t>Le domande di matematica sono costruite in relazione a due dimensioni: - i contenuti matematici coinvolti, organizzati nei quattro ambiti (Numeri, Spazio e figure, Dati e previsioni, Relazioni e funzioni); - i processi coinvolti nella </a:t>
            </a:r>
            <a:r>
              <a:rPr lang="it-IT" smtClean="0"/>
              <a:t>risoluzione</a:t>
            </a:r>
          </a:p>
          <a:p>
            <a:endParaRPr lang="it-IT"/>
          </a:p>
          <a:p>
            <a:r>
              <a:rPr lang="it-IT"/>
              <a:t>Questa bi-dimensionalità della valutazione è utilizzata in quasi tutte le indagini internazionali3 ed è indispensabile per fotografare correttamente gli apprendimenti dello studente, individuandone le componenti strutturali.</a:t>
            </a:r>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25</a:t>
            </a:fld>
            <a:endParaRPr lang="it-IT"/>
          </a:p>
        </p:txBody>
      </p:sp>
    </p:spTree>
    <p:extLst>
      <p:ext uri="{BB962C8B-B14F-4D97-AF65-F5344CB8AC3E}">
        <p14:creationId xmlns:p14="http://schemas.microsoft.com/office/powerpoint/2010/main" val="1644788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Modulo 1: Problematiche d’insegnamento della </a:t>
            </a:r>
            <a:r>
              <a:rPr lang="it-IT" b="1" dirty="0" smtClean="0"/>
              <a:t>Matematica</a:t>
            </a:r>
            <a:endParaRPr lang="it-IT" dirty="0"/>
          </a:p>
        </p:txBody>
      </p:sp>
      <p:sp>
        <p:nvSpPr>
          <p:cNvPr id="3" name="Segnaposto contenuto 2"/>
          <p:cNvSpPr>
            <a:spLocks noGrp="1"/>
          </p:cNvSpPr>
          <p:nvPr>
            <p:ph idx="1"/>
          </p:nvPr>
        </p:nvSpPr>
        <p:spPr/>
        <p:txBody>
          <a:bodyPr anchor="ctr">
            <a:normAutofit fontScale="85000" lnSpcReduction="20000"/>
          </a:bodyPr>
          <a:lstStyle/>
          <a:p>
            <a:pPr marL="0" indent="0">
              <a:buNone/>
            </a:pPr>
            <a:r>
              <a:rPr lang="it-IT" dirty="0"/>
              <a:t>La Matematica delle nuove Indicazioni Nazionali: orientamenti programmatici per la scuola dell’infanzia e per la scuola primaria</a:t>
            </a:r>
          </a:p>
          <a:p>
            <a:pPr marL="0" indent="0">
              <a:buNone/>
            </a:pPr>
            <a:r>
              <a:rPr lang="it-IT" sz="1900" b="1" dirty="0"/>
              <a:t>Progettare per competenze in </a:t>
            </a:r>
            <a:r>
              <a:rPr lang="it-IT" sz="1900" b="1" dirty="0" smtClean="0"/>
              <a:t>Matematica</a:t>
            </a:r>
            <a:br>
              <a:rPr lang="it-IT" sz="1900" b="1" dirty="0" smtClean="0"/>
            </a:br>
            <a:r>
              <a:rPr lang="it-IT" sz="1900" b="1" dirty="0" smtClean="0"/>
              <a:t>Esempi </a:t>
            </a:r>
            <a:r>
              <a:rPr lang="it-IT" sz="1900" b="1" dirty="0"/>
              <a:t>di progettazioni per </a:t>
            </a:r>
            <a:r>
              <a:rPr lang="it-IT" sz="1900" b="1" dirty="0" smtClean="0"/>
              <a:t>competenze</a:t>
            </a:r>
            <a:br>
              <a:rPr lang="it-IT" sz="1900" b="1" dirty="0" smtClean="0"/>
            </a:br>
            <a:r>
              <a:rPr lang="it-IT" sz="1900" b="1" dirty="0" smtClean="0"/>
              <a:t>La </a:t>
            </a:r>
            <a:r>
              <a:rPr lang="it-IT" sz="1900" b="1" dirty="0"/>
              <a:t>didattica per competenze e le prove INVALSI</a:t>
            </a:r>
          </a:p>
          <a:p>
            <a:pPr marL="0" indent="0">
              <a:buNone/>
            </a:pPr>
            <a:r>
              <a:rPr lang="it-IT" dirty="0"/>
              <a:t>La teoria della mediazione semiotica nella didattica della Matematica</a:t>
            </a:r>
          </a:p>
          <a:p>
            <a:pPr marL="0" indent="0">
              <a:buNone/>
            </a:pPr>
            <a:r>
              <a:rPr lang="it-IT" dirty="0"/>
              <a:t>Matematica e creatività: binomio indissolubile</a:t>
            </a:r>
          </a:p>
          <a:p>
            <a:pPr marL="0" indent="0">
              <a:buNone/>
            </a:pPr>
            <a:r>
              <a:rPr lang="it-IT" dirty="0"/>
              <a:t>Matematica e arte</a:t>
            </a:r>
          </a:p>
          <a:p>
            <a:pPr marL="0" indent="0">
              <a:buNone/>
            </a:pPr>
            <a:r>
              <a:rPr lang="it-IT" dirty="0"/>
              <a:t>Matematica e-motiva</a:t>
            </a:r>
          </a:p>
          <a:p>
            <a:pPr marL="0" indent="0">
              <a:buNone/>
            </a:pPr>
            <a:r>
              <a:rPr lang="it-IT" dirty="0"/>
              <a:t>Strategie per attivare un’attenzione consapevole e motivata</a:t>
            </a:r>
          </a:p>
          <a:p>
            <a:pPr marL="0" indent="0">
              <a:buNone/>
            </a:pPr>
            <a:r>
              <a:rPr lang="it-IT" dirty="0"/>
              <a:t>Danza, ritmo e Matematica nella scuola primaria</a:t>
            </a:r>
          </a:p>
          <a:p>
            <a:pPr marL="0" indent="0">
              <a:buNone/>
            </a:pPr>
            <a:r>
              <a:rPr lang="it-IT" dirty="0"/>
              <a:t>I disturbi specifici di apprendimento e la </a:t>
            </a:r>
            <a:r>
              <a:rPr lang="it-IT" dirty="0" smtClean="0"/>
              <a:t>Matematica</a:t>
            </a:r>
            <a:endParaRPr lang="it-IT" dirty="0"/>
          </a:p>
        </p:txBody>
      </p:sp>
      <p:sp>
        <p:nvSpPr>
          <p:cNvPr id="4" name="Segnaposto testo 3"/>
          <p:cNvSpPr>
            <a:spLocks noGrp="1"/>
          </p:cNvSpPr>
          <p:nvPr>
            <p:ph type="body" sz="half" idx="2"/>
          </p:nvPr>
        </p:nvSpPr>
        <p:spPr>
          <a:xfrm>
            <a:off x="609599" y="4412609"/>
            <a:ext cx="3750130" cy="948909"/>
          </a:xfrm>
        </p:spPr>
        <p:txBody>
          <a:bodyPr anchor="b"/>
          <a:lstStyle/>
          <a:p>
            <a:r>
              <a:rPr lang="it-IT" dirty="0"/>
              <a:t>Università degli Studi del </a:t>
            </a:r>
            <a:r>
              <a:rPr lang="it-IT" dirty="0" smtClean="0"/>
              <a:t>Molise</a:t>
            </a:r>
          </a:p>
          <a:p>
            <a:r>
              <a:rPr lang="it-IT" dirty="0" smtClean="0"/>
              <a:t>Corso </a:t>
            </a:r>
            <a:r>
              <a:rPr lang="it-IT" dirty="0"/>
              <a:t>di Laurea </a:t>
            </a:r>
            <a:r>
              <a:rPr lang="it-IT"/>
              <a:t>in </a:t>
            </a:r>
            <a:r>
              <a:rPr lang="it-IT" smtClean="0"/>
              <a:t>Scienze </a:t>
            </a:r>
            <a:r>
              <a:rPr lang="it-IT" dirty="0"/>
              <a:t>della Formazione </a:t>
            </a:r>
            <a:r>
              <a:rPr lang="it-IT" dirty="0" smtClean="0"/>
              <a:t>Primaria</a:t>
            </a:r>
            <a:endParaRPr lang="it-IT" dirty="0"/>
          </a:p>
        </p:txBody>
      </p:sp>
      <p:sp>
        <p:nvSpPr>
          <p:cNvPr id="5" name="Segnaposto data 4"/>
          <p:cNvSpPr>
            <a:spLocks noGrp="1"/>
          </p:cNvSpPr>
          <p:nvPr>
            <p:ph type="dt" sz="half" idx="10"/>
          </p:nvPr>
        </p:nvSpPr>
        <p:spPr/>
        <p:txBody>
          <a:bodyPr/>
          <a:lstStyle/>
          <a:p>
            <a:r>
              <a:rPr lang="it-IT" smtClean="0"/>
              <a:t>12 dicembre 2015</a:t>
            </a:r>
            <a:endParaRPr lang="it-IT"/>
          </a:p>
        </p:txBody>
      </p:sp>
      <p:sp>
        <p:nvSpPr>
          <p:cNvPr id="6" name="Segnaposto piè di pagina 5"/>
          <p:cNvSpPr>
            <a:spLocks noGrp="1"/>
          </p:cNvSpPr>
          <p:nvPr>
            <p:ph type="ftr" sz="quarter" idx="11"/>
          </p:nvPr>
        </p:nvSpPr>
        <p:spPr/>
        <p:txBody>
          <a:bodyPr/>
          <a:lstStyle/>
          <a:p>
            <a:r>
              <a:rPr lang="it-IT" smtClean="0"/>
              <a:t>Le prove INVALSI e la didattica per competenze</a:t>
            </a:r>
            <a:endParaRPr lang="it-IT"/>
          </a:p>
        </p:txBody>
      </p:sp>
      <p:sp>
        <p:nvSpPr>
          <p:cNvPr id="7" name="Segnaposto numero diapositiva 6"/>
          <p:cNvSpPr>
            <a:spLocks noGrp="1"/>
          </p:cNvSpPr>
          <p:nvPr>
            <p:ph type="sldNum" sz="quarter" idx="12"/>
          </p:nvPr>
        </p:nvSpPr>
        <p:spPr/>
        <p:txBody>
          <a:bodyPr/>
          <a:lstStyle/>
          <a:p>
            <a:fld id="{59EA51C0-7EC3-4D27-BA35-C0C8D10F6B2A}" type="slidenum">
              <a:rPr lang="it-IT" smtClean="0"/>
              <a:t>26</a:t>
            </a:fld>
            <a:endParaRPr lang="it-IT"/>
          </a:p>
        </p:txBody>
      </p:sp>
      <p:pic>
        <p:nvPicPr>
          <p:cNvPr id="8" name="Picture 5" descr="http://web.inea.it:8080/documents/10179/122102/logounimol1.gif?t=1383219217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249" y="2869425"/>
            <a:ext cx="1450829" cy="145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2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Modulo </a:t>
            </a:r>
            <a:r>
              <a:rPr lang="it-IT" b="1" dirty="0" smtClean="0"/>
              <a:t>2: La Matematica e i suoi protagonisti</a:t>
            </a:r>
            <a:endParaRPr lang="it-IT" dirty="0"/>
          </a:p>
        </p:txBody>
      </p:sp>
      <p:sp>
        <p:nvSpPr>
          <p:cNvPr id="3" name="Segnaposto contenuto 2"/>
          <p:cNvSpPr>
            <a:spLocks noGrp="1"/>
          </p:cNvSpPr>
          <p:nvPr>
            <p:ph idx="1"/>
          </p:nvPr>
        </p:nvSpPr>
        <p:spPr/>
        <p:txBody>
          <a:bodyPr anchor="ctr">
            <a:normAutofit/>
          </a:bodyPr>
          <a:lstStyle/>
          <a:p>
            <a:r>
              <a:rPr lang="it-IT" dirty="0"/>
              <a:t>Euclide e </a:t>
            </a:r>
            <a:r>
              <a:rPr lang="it-IT"/>
              <a:t>gli </a:t>
            </a:r>
            <a:r>
              <a:rPr lang="it-IT" smtClean="0"/>
              <a:t>“Elementi</a:t>
            </a:r>
            <a:r>
              <a:rPr lang="it-IT" dirty="0"/>
              <a:t>”</a:t>
            </a:r>
          </a:p>
          <a:p>
            <a:r>
              <a:rPr lang="it-IT" dirty="0"/>
              <a:t>Fibonacci e </a:t>
            </a:r>
            <a:r>
              <a:rPr lang="it-IT"/>
              <a:t>il </a:t>
            </a:r>
            <a:r>
              <a:rPr lang="it-IT" smtClean="0"/>
              <a:t>“</a:t>
            </a:r>
            <a:r>
              <a:rPr lang="it-IT" err="1"/>
              <a:t>L</a:t>
            </a:r>
            <a:r>
              <a:rPr lang="it-IT" smtClean="0"/>
              <a:t>iber </a:t>
            </a:r>
            <a:r>
              <a:rPr lang="it-IT" dirty="0" err="1"/>
              <a:t>A</a:t>
            </a:r>
            <a:r>
              <a:rPr lang="it-IT" smtClean="0"/>
              <a:t>baci</a:t>
            </a:r>
            <a:r>
              <a:rPr lang="it-IT" dirty="0"/>
              <a:t>”</a:t>
            </a:r>
          </a:p>
          <a:p>
            <a:r>
              <a:rPr lang="it-IT" dirty="0"/>
              <a:t>Cartesio </a:t>
            </a:r>
            <a:r>
              <a:rPr lang="it-IT"/>
              <a:t>e </a:t>
            </a:r>
            <a:r>
              <a:rPr lang="it-IT" smtClean="0"/>
              <a:t> la “</a:t>
            </a:r>
            <a:r>
              <a:rPr lang="it-IT" smtClean="0"/>
              <a:t>G</a:t>
            </a:r>
            <a:r>
              <a:rPr lang="it-IT" smtClean="0"/>
              <a:t>eometrìe</a:t>
            </a:r>
            <a:r>
              <a:rPr lang="it-IT" dirty="0"/>
              <a:t>”</a:t>
            </a:r>
          </a:p>
        </p:txBody>
      </p:sp>
      <p:sp>
        <p:nvSpPr>
          <p:cNvPr id="4" name="Segnaposto testo 3"/>
          <p:cNvSpPr>
            <a:spLocks noGrp="1"/>
          </p:cNvSpPr>
          <p:nvPr>
            <p:ph type="body" sz="half" idx="2"/>
          </p:nvPr>
        </p:nvSpPr>
        <p:spPr>
          <a:xfrm>
            <a:off x="609599" y="4412609"/>
            <a:ext cx="3750130" cy="948909"/>
          </a:xfrm>
        </p:spPr>
        <p:txBody>
          <a:bodyPr anchor="b"/>
          <a:lstStyle/>
          <a:p>
            <a:r>
              <a:rPr lang="it-IT" dirty="0"/>
              <a:t>Università degli Studi del </a:t>
            </a:r>
            <a:r>
              <a:rPr lang="it-IT" dirty="0" smtClean="0"/>
              <a:t>Molise</a:t>
            </a:r>
          </a:p>
          <a:p>
            <a:r>
              <a:rPr lang="it-IT" dirty="0" smtClean="0"/>
              <a:t>Corso </a:t>
            </a:r>
            <a:r>
              <a:rPr lang="it-IT" dirty="0"/>
              <a:t>di Laurea </a:t>
            </a:r>
            <a:r>
              <a:rPr lang="it-IT"/>
              <a:t>in </a:t>
            </a:r>
            <a:r>
              <a:rPr lang="it-IT" smtClean="0"/>
              <a:t>Scienze </a:t>
            </a:r>
            <a:r>
              <a:rPr lang="it-IT" dirty="0"/>
              <a:t>della Formazione </a:t>
            </a:r>
            <a:r>
              <a:rPr lang="it-IT" dirty="0" smtClean="0"/>
              <a:t>Primaria</a:t>
            </a:r>
            <a:endParaRPr lang="it-IT" dirty="0"/>
          </a:p>
        </p:txBody>
      </p:sp>
      <p:sp>
        <p:nvSpPr>
          <p:cNvPr id="5" name="Segnaposto data 4"/>
          <p:cNvSpPr>
            <a:spLocks noGrp="1"/>
          </p:cNvSpPr>
          <p:nvPr>
            <p:ph type="dt" sz="half" idx="10"/>
          </p:nvPr>
        </p:nvSpPr>
        <p:spPr/>
        <p:txBody>
          <a:bodyPr/>
          <a:lstStyle/>
          <a:p>
            <a:r>
              <a:rPr lang="it-IT" smtClean="0"/>
              <a:t>12 dicembre 2015</a:t>
            </a:r>
            <a:endParaRPr lang="it-IT"/>
          </a:p>
        </p:txBody>
      </p:sp>
      <p:sp>
        <p:nvSpPr>
          <p:cNvPr id="6" name="Segnaposto piè di pagina 5"/>
          <p:cNvSpPr>
            <a:spLocks noGrp="1"/>
          </p:cNvSpPr>
          <p:nvPr>
            <p:ph type="ftr" sz="quarter" idx="11"/>
          </p:nvPr>
        </p:nvSpPr>
        <p:spPr/>
        <p:txBody>
          <a:bodyPr/>
          <a:lstStyle/>
          <a:p>
            <a:r>
              <a:rPr lang="it-IT" smtClean="0"/>
              <a:t>Le prove INVALSI e la didattica per competenze</a:t>
            </a:r>
            <a:endParaRPr lang="it-IT"/>
          </a:p>
        </p:txBody>
      </p:sp>
      <p:sp>
        <p:nvSpPr>
          <p:cNvPr id="7" name="Segnaposto numero diapositiva 6"/>
          <p:cNvSpPr>
            <a:spLocks noGrp="1"/>
          </p:cNvSpPr>
          <p:nvPr>
            <p:ph type="sldNum" sz="quarter" idx="12"/>
          </p:nvPr>
        </p:nvSpPr>
        <p:spPr/>
        <p:txBody>
          <a:bodyPr/>
          <a:lstStyle/>
          <a:p>
            <a:fld id="{59EA51C0-7EC3-4D27-BA35-C0C8D10F6B2A}" type="slidenum">
              <a:rPr lang="it-IT" smtClean="0"/>
              <a:t>27</a:t>
            </a:fld>
            <a:endParaRPr lang="it-IT"/>
          </a:p>
        </p:txBody>
      </p:sp>
      <p:pic>
        <p:nvPicPr>
          <p:cNvPr id="8" name="Picture 5" descr="http://web.inea.it:8080/documents/10179/122102/logounimol1.gif?t=1383219217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249" y="2869425"/>
            <a:ext cx="1450829" cy="145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74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a:t>Modulo </a:t>
            </a:r>
            <a:r>
              <a:rPr lang="it-IT" b="1" dirty="0"/>
              <a:t>3</a:t>
            </a:r>
            <a:r>
              <a:rPr lang="it-IT" b="1" smtClean="0"/>
              <a:t>: </a:t>
            </a:r>
            <a:r>
              <a:rPr lang="it-IT" b="1" dirty="0" smtClean="0"/>
              <a:t>Matematica e contenuti disciplinari</a:t>
            </a:r>
            <a:endParaRPr lang="it-IT" dirty="0"/>
          </a:p>
        </p:txBody>
      </p:sp>
      <p:sp>
        <p:nvSpPr>
          <p:cNvPr id="3" name="Segnaposto contenuto 2"/>
          <p:cNvSpPr>
            <a:spLocks noGrp="1"/>
          </p:cNvSpPr>
          <p:nvPr>
            <p:ph idx="1"/>
          </p:nvPr>
        </p:nvSpPr>
        <p:spPr/>
        <p:txBody>
          <a:bodyPr anchor="ctr">
            <a:normAutofit/>
          </a:bodyPr>
          <a:lstStyle/>
          <a:p>
            <a:r>
              <a:rPr lang="it-IT" dirty="0"/>
              <a:t>Numeri</a:t>
            </a:r>
          </a:p>
          <a:p>
            <a:r>
              <a:rPr lang="it-IT" dirty="0"/>
              <a:t>Spazi e Figure</a:t>
            </a:r>
          </a:p>
          <a:p>
            <a:r>
              <a:rPr lang="it-IT" dirty="0"/>
              <a:t>Relazioni e Funzioni</a:t>
            </a:r>
          </a:p>
          <a:p>
            <a:r>
              <a:rPr lang="it-IT" dirty="0"/>
              <a:t>Misura, Dati e </a:t>
            </a:r>
            <a:r>
              <a:rPr lang="it-IT" dirty="0" smtClean="0"/>
              <a:t>Previsioni</a:t>
            </a:r>
            <a:endParaRPr lang="it-IT" dirty="0"/>
          </a:p>
        </p:txBody>
      </p:sp>
      <p:sp>
        <p:nvSpPr>
          <p:cNvPr id="4" name="Segnaposto testo 3"/>
          <p:cNvSpPr>
            <a:spLocks noGrp="1"/>
          </p:cNvSpPr>
          <p:nvPr>
            <p:ph type="body" sz="half" idx="2"/>
          </p:nvPr>
        </p:nvSpPr>
        <p:spPr>
          <a:xfrm>
            <a:off x="609599" y="4412609"/>
            <a:ext cx="3750130" cy="948909"/>
          </a:xfrm>
        </p:spPr>
        <p:txBody>
          <a:bodyPr anchor="b"/>
          <a:lstStyle/>
          <a:p>
            <a:r>
              <a:rPr lang="it-IT" dirty="0"/>
              <a:t>Università degli Studi del </a:t>
            </a:r>
            <a:r>
              <a:rPr lang="it-IT" dirty="0" smtClean="0"/>
              <a:t>Molise</a:t>
            </a:r>
          </a:p>
          <a:p>
            <a:r>
              <a:rPr lang="it-IT" dirty="0" smtClean="0"/>
              <a:t>Corso </a:t>
            </a:r>
            <a:r>
              <a:rPr lang="it-IT" dirty="0"/>
              <a:t>di Laurea </a:t>
            </a:r>
            <a:r>
              <a:rPr lang="it-IT"/>
              <a:t>in </a:t>
            </a:r>
            <a:r>
              <a:rPr lang="it-IT" smtClean="0"/>
              <a:t>Scienze </a:t>
            </a:r>
            <a:r>
              <a:rPr lang="it-IT" dirty="0"/>
              <a:t>della Formazione </a:t>
            </a:r>
            <a:r>
              <a:rPr lang="it-IT" dirty="0" smtClean="0"/>
              <a:t>Primaria</a:t>
            </a:r>
            <a:endParaRPr lang="it-IT" dirty="0"/>
          </a:p>
        </p:txBody>
      </p:sp>
      <p:sp>
        <p:nvSpPr>
          <p:cNvPr id="5" name="Segnaposto data 4"/>
          <p:cNvSpPr>
            <a:spLocks noGrp="1"/>
          </p:cNvSpPr>
          <p:nvPr>
            <p:ph type="dt" sz="half" idx="10"/>
          </p:nvPr>
        </p:nvSpPr>
        <p:spPr/>
        <p:txBody>
          <a:bodyPr/>
          <a:lstStyle/>
          <a:p>
            <a:r>
              <a:rPr lang="it-IT" smtClean="0"/>
              <a:t>12 dicembre 2015</a:t>
            </a:r>
            <a:endParaRPr lang="it-IT"/>
          </a:p>
        </p:txBody>
      </p:sp>
      <p:sp>
        <p:nvSpPr>
          <p:cNvPr id="6" name="Segnaposto piè di pagina 5"/>
          <p:cNvSpPr>
            <a:spLocks noGrp="1"/>
          </p:cNvSpPr>
          <p:nvPr>
            <p:ph type="ftr" sz="quarter" idx="11"/>
          </p:nvPr>
        </p:nvSpPr>
        <p:spPr/>
        <p:txBody>
          <a:bodyPr/>
          <a:lstStyle/>
          <a:p>
            <a:r>
              <a:rPr lang="it-IT" smtClean="0"/>
              <a:t>Le prove INVALSI e la didattica per competenze</a:t>
            </a:r>
            <a:endParaRPr lang="it-IT"/>
          </a:p>
        </p:txBody>
      </p:sp>
      <p:sp>
        <p:nvSpPr>
          <p:cNvPr id="7" name="Segnaposto numero diapositiva 6"/>
          <p:cNvSpPr>
            <a:spLocks noGrp="1"/>
          </p:cNvSpPr>
          <p:nvPr>
            <p:ph type="sldNum" sz="quarter" idx="12"/>
          </p:nvPr>
        </p:nvSpPr>
        <p:spPr/>
        <p:txBody>
          <a:bodyPr/>
          <a:lstStyle/>
          <a:p>
            <a:fld id="{59EA51C0-7EC3-4D27-BA35-C0C8D10F6B2A}" type="slidenum">
              <a:rPr lang="it-IT" smtClean="0"/>
              <a:t>28</a:t>
            </a:fld>
            <a:endParaRPr lang="it-IT"/>
          </a:p>
        </p:txBody>
      </p:sp>
      <p:pic>
        <p:nvPicPr>
          <p:cNvPr id="8" name="Picture 5" descr="http://web.inea.it:8080/documents/10179/122102/logounimol1.gif?t=1383219217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249" y="2869425"/>
            <a:ext cx="1450829" cy="145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09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12 dicembre 2015</a:t>
            </a:r>
            <a:endParaRPr lang="it-IT"/>
          </a:p>
        </p:txBody>
      </p:sp>
      <p:sp>
        <p:nvSpPr>
          <p:cNvPr id="3" name="Segnaposto piè di pagina 2"/>
          <p:cNvSpPr>
            <a:spLocks noGrp="1"/>
          </p:cNvSpPr>
          <p:nvPr>
            <p:ph type="ftr" sz="quarter" idx="11"/>
          </p:nvPr>
        </p:nvSpPr>
        <p:spPr/>
        <p:txBody>
          <a:bodyPr/>
          <a:lstStyle/>
          <a:p>
            <a:r>
              <a:rPr lang="it-IT" smtClean="0"/>
              <a:t>Le prove INVALSI e la didattica per competenze</a:t>
            </a:r>
            <a:endParaRPr lang="it-IT"/>
          </a:p>
        </p:txBody>
      </p:sp>
      <p:sp>
        <p:nvSpPr>
          <p:cNvPr id="4" name="Segnaposto numero diapositiva 3"/>
          <p:cNvSpPr>
            <a:spLocks noGrp="1"/>
          </p:cNvSpPr>
          <p:nvPr>
            <p:ph type="sldNum" sz="quarter" idx="12"/>
          </p:nvPr>
        </p:nvSpPr>
        <p:spPr/>
        <p:txBody>
          <a:bodyPr/>
          <a:lstStyle/>
          <a:p>
            <a:fld id="{59EA51C0-7EC3-4D27-BA35-C0C8D10F6B2A}" type="slidenum">
              <a:rPr lang="it-IT" smtClean="0"/>
              <a:t>29</a:t>
            </a:fld>
            <a:endParaRPr lang="it-IT"/>
          </a:p>
        </p:txBody>
      </p:sp>
      <p:sp>
        <p:nvSpPr>
          <p:cNvPr id="5" name="Rettangolo arrotondato 4"/>
          <p:cNvSpPr/>
          <p:nvPr/>
        </p:nvSpPr>
        <p:spPr>
          <a:xfrm>
            <a:off x="609599" y="2139192"/>
            <a:ext cx="7683958" cy="2285351"/>
          </a:xfrm>
          <a:prstGeom prst="roundRect">
            <a:avLst/>
          </a:prstGeom>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i="1" dirty="0" smtClean="0"/>
              <a:t>Iniziare un nuovo cammino spaventa. Ma dopo ogni passo che percorriamo ci rendiamo conto di come era pericoloso rimanere fermi </a:t>
            </a:r>
            <a:endParaRPr lang="it-IT" sz="2800" i="1" dirty="0"/>
          </a:p>
        </p:txBody>
      </p:sp>
    </p:spTree>
    <p:extLst>
      <p:ext uri="{BB962C8B-B14F-4D97-AF65-F5344CB8AC3E}">
        <p14:creationId xmlns:p14="http://schemas.microsoft.com/office/powerpoint/2010/main" val="315865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39" y="288325"/>
            <a:ext cx="3495531" cy="258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35" y="3167319"/>
            <a:ext cx="3880899" cy="2582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572" y="990580"/>
            <a:ext cx="3517556" cy="3670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Segnaposto piè di pagina 7"/>
          <p:cNvSpPr>
            <a:spLocks noGrp="1"/>
          </p:cNvSpPr>
          <p:nvPr>
            <p:ph type="ftr" sz="quarter" idx="11"/>
          </p:nvPr>
        </p:nvSpPr>
        <p:spPr/>
        <p:txBody>
          <a:bodyPr/>
          <a:lstStyle/>
          <a:p>
            <a:r>
              <a:rPr lang="it-IT" smtClean="0"/>
              <a:t>Le prove INVALSI e la didattica per competenze</a:t>
            </a:r>
            <a:endParaRPr lang="it-IT"/>
          </a:p>
        </p:txBody>
      </p:sp>
      <p:sp>
        <p:nvSpPr>
          <p:cNvPr id="9" name="Segnaposto numero diapositiva 8"/>
          <p:cNvSpPr>
            <a:spLocks noGrp="1"/>
          </p:cNvSpPr>
          <p:nvPr>
            <p:ph type="sldNum" sz="quarter" idx="12"/>
          </p:nvPr>
        </p:nvSpPr>
        <p:spPr/>
        <p:txBody>
          <a:bodyPr/>
          <a:lstStyle/>
          <a:p>
            <a:fld id="{59EA51C0-7EC3-4D27-BA35-C0C8D10F6B2A}" type="slidenum">
              <a:rPr lang="it-IT" smtClean="0"/>
              <a:pPr/>
              <a:t>3</a:t>
            </a:fld>
            <a:endParaRPr lang="it-IT"/>
          </a:p>
        </p:txBody>
      </p:sp>
      <p:sp>
        <p:nvSpPr>
          <p:cNvPr id="12" name="Segnaposto data 11"/>
          <p:cNvSpPr>
            <a:spLocks noGrp="1"/>
          </p:cNvSpPr>
          <p:nvPr>
            <p:ph type="dt" sz="half" idx="10"/>
          </p:nvPr>
        </p:nvSpPr>
        <p:spPr>
          <a:xfrm>
            <a:off x="5779008" y="6049318"/>
            <a:ext cx="1847615" cy="365125"/>
          </a:xfrm>
        </p:spPr>
        <p:txBody>
          <a:bodyPr/>
          <a:lstStyle/>
          <a:p>
            <a:r>
              <a:rPr lang="it-IT" smtClean="0"/>
              <a:t>Napoli, 12 dicembre 2015</a:t>
            </a:r>
            <a:endParaRPr lang="it-IT"/>
          </a:p>
        </p:txBody>
      </p:sp>
    </p:spTree>
    <p:extLst>
      <p:ext uri="{BB962C8B-B14F-4D97-AF65-F5344CB8AC3E}">
        <p14:creationId xmlns:p14="http://schemas.microsoft.com/office/powerpoint/2010/main" val="998632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La didattica per competenze</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586597665"/>
              </p:ext>
            </p:extLst>
          </p:nvPr>
        </p:nvGraphicFramePr>
        <p:xfrm>
          <a:off x="292608" y="1402080"/>
          <a:ext cx="8281553" cy="4328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piè di pagina 7"/>
          <p:cNvSpPr>
            <a:spLocks noGrp="1"/>
          </p:cNvSpPr>
          <p:nvPr>
            <p:ph type="ftr" sz="quarter" idx="11"/>
          </p:nvPr>
        </p:nvSpPr>
        <p:spPr/>
        <p:txBody>
          <a:bodyPr/>
          <a:lstStyle/>
          <a:p>
            <a:r>
              <a:rPr lang="it-IT" smtClean="0"/>
              <a:t>Le prove INVALSI e la didattica per competenze</a:t>
            </a:r>
            <a:endParaRPr lang="it-IT"/>
          </a:p>
        </p:txBody>
      </p:sp>
      <p:sp>
        <p:nvSpPr>
          <p:cNvPr id="9" name="Segnaposto numero diapositiva 8"/>
          <p:cNvSpPr>
            <a:spLocks noGrp="1"/>
          </p:cNvSpPr>
          <p:nvPr>
            <p:ph type="sldNum" sz="quarter" idx="12"/>
          </p:nvPr>
        </p:nvSpPr>
        <p:spPr/>
        <p:txBody>
          <a:bodyPr/>
          <a:lstStyle/>
          <a:p>
            <a:fld id="{59EA51C0-7EC3-4D27-BA35-C0C8D10F6B2A}" type="slidenum">
              <a:rPr lang="it-IT" smtClean="0"/>
              <a:pPr/>
              <a:t>4</a:t>
            </a:fld>
            <a:endParaRPr lang="it-IT"/>
          </a:p>
        </p:txBody>
      </p:sp>
      <p:sp>
        <p:nvSpPr>
          <p:cNvPr id="14" name="Segnaposto data 13"/>
          <p:cNvSpPr>
            <a:spLocks noGrp="1"/>
          </p:cNvSpPr>
          <p:nvPr>
            <p:ph type="dt" sz="half" idx="10"/>
          </p:nvPr>
        </p:nvSpPr>
        <p:spPr/>
        <p:txBody>
          <a:bodyPr/>
          <a:lstStyle/>
          <a:p>
            <a:r>
              <a:rPr lang="it-IT" smtClean="0"/>
              <a:t>12 dicembre 2015</a:t>
            </a:r>
            <a:endParaRPr lang="it-IT"/>
          </a:p>
        </p:txBody>
      </p:sp>
    </p:spTree>
    <p:extLst>
      <p:ext uri="{BB962C8B-B14F-4D97-AF65-F5344CB8AC3E}">
        <p14:creationId xmlns:p14="http://schemas.microsoft.com/office/powerpoint/2010/main" val="2595747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Le missioni dell’educazione</a:t>
            </a:r>
            <a:endParaRPr lang="it-IT" dirty="0"/>
          </a:p>
        </p:txBody>
      </p:sp>
      <p:sp>
        <p:nvSpPr>
          <p:cNvPr id="3" name="Segnaposto contenuto 2"/>
          <p:cNvSpPr>
            <a:spLocks noGrp="1"/>
          </p:cNvSpPr>
          <p:nvPr>
            <p:ph sz="half" idx="1"/>
          </p:nvPr>
        </p:nvSpPr>
        <p:spPr/>
        <p:txBody>
          <a:bodyPr/>
          <a:lstStyle/>
          <a:p>
            <a:r>
              <a:rPr lang="it-IT" smtClean="0"/>
              <a:t>Attitudine ad organizzare la conoscenza</a:t>
            </a:r>
          </a:p>
          <a:p>
            <a:r>
              <a:rPr lang="it-IT" smtClean="0"/>
              <a:t>Insegnamento della condizione umana</a:t>
            </a:r>
          </a:p>
          <a:p>
            <a:r>
              <a:rPr lang="it-IT" smtClean="0"/>
              <a:t>Apprendistato alla vita</a:t>
            </a:r>
          </a:p>
          <a:p>
            <a:r>
              <a:rPr lang="it-IT" smtClean="0"/>
              <a:t>Apprendistato all’incertezza</a:t>
            </a:r>
          </a:p>
          <a:p>
            <a:r>
              <a:rPr lang="it-IT" smtClean="0"/>
              <a:t>Educazione alla cittadinanza nazionale, europea e planetaria</a:t>
            </a:r>
            <a:endParaRPr lang="it-IT" dirty="0"/>
          </a:p>
        </p:txBody>
      </p:sp>
      <p:sp>
        <p:nvSpPr>
          <p:cNvPr id="9" name="Segnaposto data 8"/>
          <p:cNvSpPr>
            <a:spLocks noGrp="1"/>
          </p:cNvSpPr>
          <p:nvPr>
            <p:ph type="dt" sz="half" idx="10"/>
          </p:nvPr>
        </p:nvSpPr>
        <p:spPr/>
        <p:txBody>
          <a:bodyPr/>
          <a:lstStyle/>
          <a:p>
            <a:r>
              <a:rPr lang="it-IT" smtClean="0"/>
              <a:t>12 dicembre 2015</a:t>
            </a:r>
            <a:endParaRPr lang="it-IT"/>
          </a:p>
        </p:txBody>
      </p:sp>
      <p:sp>
        <p:nvSpPr>
          <p:cNvPr id="7" name="Segnaposto piè di pagina 6"/>
          <p:cNvSpPr>
            <a:spLocks noGrp="1"/>
          </p:cNvSpPr>
          <p:nvPr>
            <p:ph type="ftr" sz="quarter" idx="11"/>
          </p:nvPr>
        </p:nvSpPr>
        <p:spPr/>
        <p:txBody>
          <a:bodyPr/>
          <a:lstStyle/>
          <a:p>
            <a:r>
              <a:rPr lang="it-IT" smtClean="0"/>
              <a:t>Le prove INVALSI e la didattica per competenze</a:t>
            </a:r>
            <a:endParaRPr lang="it-IT"/>
          </a:p>
        </p:txBody>
      </p:sp>
      <p:sp>
        <p:nvSpPr>
          <p:cNvPr id="8" name="Segnaposto numero diapositiva 7"/>
          <p:cNvSpPr>
            <a:spLocks noGrp="1"/>
          </p:cNvSpPr>
          <p:nvPr>
            <p:ph type="sldNum" sz="quarter" idx="12"/>
          </p:nvPr>
        </p:nvSpPr>
        <p:spPr/>
        <p:txBody>
          <a:bodyPr/>
          <a:lstStyle/>
          <a:p>
            <a:fld id="{59EA51C0-7EC3-4D27-BA35-C0C8D10F6B2A}" type="slidenum">
              <a:rPr lang="it-IT" smtClean="0"/>
              <a:pPr/>
              <a:t>5</a:t>
            </a:fld>
            <a:endParaRPr lang="it-IT"/>
          </a:p>
        </p:txBody>
      </p:sp>
      <p:pic>
        <p:nvPicPr>
          <p:cNvPr id="5" name="Picture 2"/>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a:xfrm>
            <a:off x="4936039" y="2441197"/>
            <a:ext cx="3357517" cy="2178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8371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Le missioni dell’educazione</a:t>
            </a:r>
            <a:endParaRPr lang="it-IT" dirty="0"/>
          </a:p>
        </p:txBody>
      </p:sp>
      <p:sp>
        <p:nvSpPr>
          <p:cNvPr id="3" name="Segnaposto contenuto 2"/>
          <p:cNvSpPr>
            <a:spLocks noGrp="1"/>
          </p:cNvSpPr>
          <p:nvPr>
            <p:ph idx="1"/>
          </p:nvPr>
        </p:nvSpPr>
        <p:spPr/>
        <p:txBody>
          <a:bodyPr/>
          <a:lstStyle/>
          <a:p>
            <a:r>
              <a:rPr lang="it-IT" smtClean="0"/>
              <a:t>L’insegnamento/educazione è oggi di fronte a tre sfide</a:t>
            </a:r>
            <a:endParaRPr lang="it-IT" dirty="0"/>
          </a:p>
        </p:txBody>
      </p:sp>
      <p:sp>
        <p:nvSpPr>
          <p:cNvPr id="8" name="Segnaposto data 7"/>
          <p:cNvSpPr>
            <a:spLocks noGrp="1"/>
          </p:cNvSpPr>
          <p:nvPr>
            <p:ph type="dt" sz="half" idx="10"/>
          </p:nvPr>
        </p:nvSpPr>
        <p:spPr/>
        <p:txBody>
          <a:bodyPr/>
          <a:lstStyle/>
          <a:p>
            <a:r>
              <a:rPr lang="it-IT" smtClean="0"/>
              <a:t>12 dicembre 2015</a:t>
            </a:r>
            <a:endParaRPr lang="it-IT"/>
          </a:p>
        </p:txBody>
      </p:sp>
      <p:sp>
        <p:nvSpPr>
          <p:cNvPr id="6" name="Segnaposto piè di pagina 5"/>
          <p:cNvSpPr>
            <a:spLocks noGrp="1"/>
          </p:cNvSpPr>
          <p:nvPr>
            <p:ph type="ftr" sz="quarter" idx="11"/>
          </p:nvPr>
        </p:nvSpPr>
        <p:spPr/>
        <p:txBody>
          <a:bodyPr/>
          <a:lstStyle/>
          <a:p>
            <a:r>
              <a:rPr lang="it-IT" smtClean="0"/>
              <a:t>Le prove INVALSI e la didattica per competenze</a:t>
            </a:r>
            <a:endParaRPr lang="it-IT"/>
          </a:p>
        </p:txBody>
      </p:sp>
      <p:sp>
        <p:nvSpPr>
          <p:cNvPr id="7" name="Segnaposto numero diapositiva 6"/>
          <p:cNvSpPr>
            <a:spLocks noGrp="1"/>
          </p:cNvSpPr>
          <p:nvPr>
            <p:ph type="sldNum" sz="quarter" idx="12"/>
          </p:nvPr>
        </p:nvSpPr>
        <p:spPr/>
        <p:txBody>
          <a:bodyPr/>
          <a:lstStyle/>
          <a:p>
            <a:fld id="{59EA51C0-7EC3-4D27-BA35-C0C8D10F6B2A}" type="slidenum">
              <a:rPr lang="it-IT" smtClean="0"/>
              <a:pPr/>
              <a:t>6</a:t>
            </a:fld>
            <a:endParaRPr lang="it-IT"/>
          </a:p>
        </p:txBody>
      </p:sp>
      <p:graphicFrame>
        <p:nvGraphicFramePr>
          <p:cNvPr id="4" name="Diagramma 3"/>
          <p:cNvGraphicFramePr/>
          <p:nvPr>
            <p:extLst>
              <p:ext uri="{D42A27DB-BD31-4B8C-83A1-F6EECF244321}">
                <p14:modId xmlns:p14="http://schemas.microsoft.com/office/powerpoint/2010/main" val="2278701069"/>
              </p:ext>
            </p:extLst>
          </p:nvPr>
        </p:nvGraphicFramePr>
        <p:xfrm>
          <a:off x="2410474" y="2813287"/>
          <a:ext cx="4094205" cy="299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38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tre sfide</a:t>
            </a:r>
            <a:endParaRPr lang="it-IT" dirty="0"/>
          </a:p>
        </p:txBody>
      </p:sp>
      <p:sp>
        <p:nvSpPr>
          <p:cNvPr id="3" name="Segnaposto contenuto 2"/>
          <p:cNvSpPr>
            <a:spLocks noGrp="1"/>
          </p:cNvSpPr>
          <p:nvPr>
            <p:ph idx="1"/>
          </p:nvPr>
        </p:nvSpPr>
        <p:spPr/>
        <p:txBody>
          <a:bodyPr/>
          <a:lstStyle/>
          <a:p>
            <a:r>
              <a:rPr lang="it-IT" dirty="0" smtClean="0"/>
              <a:t>La sfida culturale</a:t>
            </a:r>
          </a:p>
          <a:p>
            <a:pPr lvl="1"/>
            <a:r>
              <a:rPr lang="it-IT" dirty="0" smtClean="0">
                <a:solidFill>
                  <a:prstClr val="black"/>
                </a:solidFill>
              </a:rPr>
              <a:t>Dove </a:t>
            </a:r>
            <a:r>
              <a:rPr lang="it-IT" dirty="0">
                <a:solidFill>
                  <a:prstClr val="black"/>
                </a:solidFill>
              </a:rPr>
              <a:t>si confronta sapere umanistico (che affronta la riflessione sui fondamentali problemi umani e favorisce l’integrazione delle conoscenze) e la cultura tecnico-scientifico (che separa i campi, suscita straordinarie scoperte ma non una riflessione sul destino umano e sul divenire della scienza stessa</a:t>
            </a:r>
            <a:r>
              <a:rPr lang="it-IT" dirty="0" smtClean="0">
                <a:solidFill>
                  <a:prstClr val="black"/>
                </a:solidFill>
              </a:rPr>
              <a:t>)</a:t>
            </a:r>
            <a:endParaRPr lang="it-IT" dirty="0">
              <a:solidFill>
                <a:prstClr val="black"/>
              </a:solidFill>
            </a:endParaRPr>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7</a:t>
            </a:fld>
            <a:endParaRPr lang="it-IT"/>
          </a:p>
        </p:txBody>
      </p:sp>
      <p:sp>
        <p:nvSpPr>
          <p:cNvPr id="8" name="Rettangolo 7"/>
          <p:cNvSpPr/>
          <p:nvPr/>
        </p:nvSpPr>
        <p:spPr>
          <a:xfrm>
            <a:off x="3721557" y="4557130"/>
            <a:ext cx="4572000" cy="646331"/>
          </a:xfrm>
          <a:prstGeom prst="rect">
            <a:avLst/>
          </a:prstGeom>
        </p:spPr>
        <p:txBody>
          <a:bodyPr>
            <a:spAutoFit/>
          </a:bodyPr>
          <a:lstStyle/>
          <a:p>
            <a:r>
              <a:rPr lang="it-IT" dirty="0" smtClean="0"/>
              <a:t>Alleanza tra le due culture</a:t>
            </a:r>
          </a:p>
          <a:p>
            <a:r>
              <a:rPr lang="it-IT" dirty="0" smtClean="0"/>
              <a:t>No alla </a:t>
            </a:r>
            <a:r>
              <a:rPr lang="it-IT" dirty="0" err="1" smtClean="0"/>
              <a:t>superspecializzazione</a:t>
            </a:r>
            <a:endParaRPr lang="it-IT" dirty="0"/>
          </a:p>
        </p:txBody>
      </p:sp>
      <p:sp>
        <p:nvSpPr>
          <p:cNvPr id="9" name="Freccia a destra 8"/>
          <p:cNvSpPr/>
          <p:nvPr/>
        </p:nvSpPr>
        <p:spPr>
          <a:xfrm>
            <a:off x="1061665" y="4603458"/>
            <a:ext cx="2207827" cy="553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18041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tre sfide</a:t>
            </a:r>
            <a:endParaRPr lang="it-IT" dirty="0"/>
          </a:p>
        </p:txBody>
      </p:sp>
      <p:sp>
        <p:nvSpPr>
          <p:cNvPr id="3" name="Segnaposto contenuto 2"/>
          <p:cNvSpPr>
            <a:spLocks noGrp="1"/>
          </p:cNvSpPr>
          <p:nvPr>
            <p:ph idx="1"/>
          </p:nvPr>
        </p:nvSpPr>
        <p:spPr/>
        <p:txBody>
          <a:bodyPr/>
          <a:lstStyle/>
          <a:p>
            <a:r>
              <a:rPr lang="it-IT" dirty="0" smtClean="0"/>
              <a:t>La sfida civica</a:t>
            </a:r>
          </a:p>
          <a:p>
            <a:pPr lvl="1"/>
            <a:r>
              <a:rPr lang="it-IT" dirty="0">
                <a:solidFill>
                  <a:prstClr val="black"/>
                </a:solidFill>
              </a:rPr>
              <a:t>Il sapere è diventato sempre più esoterico (accessibile ai soli specialisti) e anonimo (quantitativo e formalizzato). Si giunge così all’indebolimento del senso di responsabilità (poiché ciascuno tende ad essere responsabile solo del proprio compito specializzato) ed all’indebolimento della solidarietà (poiché ciascuno percepisce solo il legame organico con la propria città e i propri concittadini). Siamo cioè di fronte ad un deficit </a:t>
            </a:r>
            <a:r>
              <a:rPr lang="it-IT" dirty="0" smtClean="0">
                <a:solidFill>
                  <a:prstClr val="black"/>
                </a:solidFill>
              </a:rPr>
              <a:t>democratico</a:t>
            </a:r>
            <a:endParaRPr lang="it-IT" dirty="0">
              <a:solidFill>
                <a:prstClr val="black"/>
              </a:solidFill>
            </a:endParaRPr>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8</a:t>
            </a:fld>
            <a:endParaRPr lang="it-IT"/>
          </a:p>
        </p:txBody>
      </p:sp>
      <p:sp>
        <p:nvSpPr>
          <p:cNvPr id="8" name="Rettangolo 7"/>
          <p:cNvSpPr/>
          <p:nvPr/>
        </p:nvSpPr>
        <p:spPr>
          <a:xfrm>
            <a:off x="3721557" y="4557130"/>
            <a:ext cx="4572000" cy="646331"/>
          </a:xfrm>
          <a:prstGeom prst="rect">
            <a:avLst/>
          </a:prstGeom>
        </p:spPr>
        <p:txBody>
          <a:bodyPr>
            <a:spAutoFit/>
          </a:bodyPr>
          <a:lstStyle/>
          <a:p>
            <a:r>
              <a:rPr lang="it-IT" dirty="0" smtClean="0"/>
              <a:t>Superare il deficit democratico</a:t>
            </a:r>
          </a:p>
          <a:p>
            <a:r>
              <a:rPr lang="it-IT" dirty="0" smtClean="0"/>
              <a:t>No ai politici «specialisti»</a:t>
            </a:r>
          </a:p>
        </p:txBody>
      </p:sp>
      <p:sp>
        <p:nvSpPr>
          <p:cNvPr id="9" name="Freccia a destra 8"/>
          <p:cNvSpPr/>
          <p:nvPr/>
        </p:nvSpPr>
        <p:spPr>
          <a:xfrm>
            <a:off x="1061665" y="4603458"/>
            <a:ext cx="2207827" cy="553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99725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tre sfide</a:t>
            </a:r>
            <a:endParaRPr lang="it-IT" dirty="0"/>
          </a:p>
        </p:txBody>
      </p:sp>
      <p:sp>
        <p:nvSpPr>
          <p:cNvPr id="3" name="Segnaposto contenuto 2"/>
          <p:cNvSpPr>
            <a:spLocks noGrp="1"/>
          </p:cNvSpPr>
          <p:nvPr>
            <p:ph idx="1"/>
          </p:nvPr>
        </p:nvSpPr>
        <p:spPr/>
        <p:txBody>
          <a:bodyPr/>
          <a:lstStyle/>
          <a:p>
            <a:r>
              <a:rPr lang="it-IT" dirty="0" smtClean="0"/>
              <a:t>La sfida sociologica</a:t>
            </a:r>
          </a:p>
          <a:p>
            <a:pPr lvl="1"/>
            <a:r>
              <a:rPr lang="it-IT" dirty="0">
                <a:solidFill>
                  <a:prstClr val="black"/>
                </a:solidFill>
              </a:rPr>
              <a:t>l’informazione è una materia che la conoscenza deve prima integrare e padroneggiare; la conoscenza deve essere costantemente rivisitata e riveduta dal pensiero; il pensiero è oggi più che mai il capitale più prezioso per l’individuo e la società</a:t>
            </a:r>
          </a:p>
        </p:txBody>
      </p:sp>
      <p:sp>
        <p:nvSpPr>
          <p:cNvPr id="4" name="Segnaposto data 3"/>
          <p:cNvSpPr>
            <a:spLocks noGrp="1"/>
          </p:cNvSpPr>
          <p:nvPr>
            <p:ph type="dt" sz="half" idx="10"/>
          </p:nvPr>
        </p:nvSpPr>
        <p:spPr/>
        <p:txBody>
          <a:bodyPr/>
          <a:lstStyle/>
          <a:p>
            <a:r>
              <a:rPr lang="it-IT" smtClean="0"/>
              <a:t>12 dicembre 2015</a:t>
            </a:r>
            <a:endParaRPr lang="it-IT"/>
          </a:p>
        </p:txBody>
      </p:sp>
      <p:sp>
        <p:nvSpPr>
          <p:cNvPr id="5" name="Segnaposto piè di pagina 4"/>
          <p:cNvSpPr>
            <a:spLocks noGrp="1"/>
          </p:cNvSpPr>
          <p:nvPr>
            <p:ph type="ftr" sz="quarter" idx="11"/>
          </p:nvPr>
        </p:nvSpPr>
        <p:spPr/>
        <p:txBody>
          <a:bodyPr/>
          <a:lstStyle/>
          <a:p>
            <a:r>
              <a:rPr lang="it-IT" smtClean="0"/>
              <a:t>Le prove INVALSI e la didattica per competenze</a:t>
            </a:r>
            <a:endParaRPr lang="it-IT"/>
          </a:p>
        </p:txBody>
      </p:sp>
      <p:sp>
        <p:nvSpPr>
          <p:cNvPr id="6" name="Segnaposto numero diapositiva 5"/>
          <p:cNvSpPr>
            <a:spLocks noGrp="1"/>
          </p:cNvSpPr>
          <p:nvPr>
            <p:ph type="sldNum" sz="quarter" idx="12"/>
          </p:nvPr>
        </p:nvSpPr>
        <p:spPr/>
        <p:txBody>
          <a:bodyPr/>
          <a:lstStyle/>
          <a:p>
            <a:fld id="{59EA51C0-7EC3-4D27-BA35-C0C8D10F6B2A}" type="slidenum">
              <a:rPr lang="it-IT" smtClean="0"/>
              <a:t>9</a:t>
            </a:fld>
            <a:endParaRPr lang="it-IT"/>
          </a:p>
        </p:txBody>
      </p:sp>
      <p:sp>
        <p:nvSpPr>
          <p:cNvPr id="8" name="Rettangolo 7"/>
          <p:cNvSpPr/>
          <p:nvPr/>
        </p:nvSpPr>
        <p:spPr>
          <a:xfrm>
            <a:off x="3721557" y="4557130"/>
            <a:ext cx="4572000" cy="646331"/>
          </a:xfrm>
          <a:prstGeom prst="rect">
            <a:avLst/>
          </a:prstGeom>
        </p:spPr>
        <p:txBody>
          <a:bodyPr>
            <a:spAutoFit/>
          </a:bodyPr>
          <a:lstStyle/>
          <a:p>
            <a:r>
              <a:rPr lang="it-IT" dirty="0"/>
              <a:t>I</a:t>
            </a:r>
            <a:r>
              <a:rPr lang="it-IT" dirty="0" smtClean="0"/>
              <a:t>l problema dell’intelligenza                                         neuro-cerebrale artificiale </a:t>
            </a:r>
          </a:p>
        </p:txBody>
      </p:sp>
      <p:sp>
        <p:nvSpPr>
          <p:cNvPr id="9" name="Freccia a destra 8"/>
          <p:cNvSpPr/>
          <p:nvPr/>
        </p:nvSpPr>
        <p:spPr>
          <a:xfrm>
            <a:off x="1061665" y="4603458"/>
            <a:ext cx="2207827" cy="553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97257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320</TotalTime>
  <Words>2213</Words>
  <Application>Microsoft Office PowerPoint</Application>
  <PresentationFormat>Presentazione su schermo (4:3)</PresentationFormat>
  <Paragraphs>261</Paragraphs>
  <Slides>29</Slides>
  <Notes>2</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Sfaccettatura</vt:lpstr>
      <vt:lpstr>La costruzione delle prove: metodi e tecniche per la promozione del miglioramento degli apprendimenti nelle regioni del PON</vt:lpstr>
      <vt:lpstr>Progettiamo il loro futuro</vt:lpstr>
      <vt:lpstr>Presentazione standard di PowerPoint</vt:lpstr>
      <vt:lpstr>La didattica per competenze</vt:lpstr>
      <vt:lpstr>Le missioni dell’educazione</vt:lpstr>
      <vt:lpstr>Le missioni dell’educazione</vt:lpstr>
      <vt:lpstr>Le tre sfide</vt:lpstr>
      <vt:lpstr>Le tre sfide</vt:lpstr>
      <vt:lpstr>Le tre sfide</vt:lpstr>
      <vt:lpstr>Le tre sfide</vt:lpstr>
      <vt:lpstr>La testa «ben fatta»</vt:lpstr>
      <vt:lpstr>La testa «ben fatta»</vt:lpstr>
      <vt:lpstr>Identikit dell’insegnante</vt:lpstr>
      <vt:lpstr>Situated Learning</vt:lpstr>
      <vt:lpstr>Situated Learning</vt:lpstr>
      <vt:lpstr>Situated Learning</vt:lpstr>
      <vt:lpstr>Didattica per competenze</vt:lpstr>
      <vt:lpstr>Didattica per competenze</vt:lpstr>
      <vt:lpstr>Didattica per competenze</vt:lpstr>
      <vt:lpstr>Presentazione standard di PowerPoint</vt:lpstr>
      <vt:lpstr>Le capacità matematiche fondamentali</vt:lpstr>
      <vt:lpstr>Pensiero e azione matematica</vt:lpstr>
      <vt:lpstr>Pensiero e azione matematica</vt:lpstr>
      <vt:lpstr>Chi ha paura dell’INVALSI</vt:lpstr>
      <vt:lpstr>Chi ha paura dell’INVALSI</vt:lpstr>
      <vt:lpstr>Modulo 1: Problematiche d’insegnamento della Matematica</vt:lpstr>
      <vt:lpstr>Modulo 2: La Matematica e i suoi protagonisti</vt:lpstr>
      <vt:lpstr>Modulo 3: Matematica e contenuti disciplinari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costruzione delle prove: metodi e tecniche per la promozione del miglioramento degli apprendimenti nelle regioni del PON</dc:title>
  <dc:creator>Pasquale Salza</dc:creator>
  <cp:lastModifiedBy>Roberto Capone</cp:lastModifiedBy>
  <cp:revision>28</cp:revision>
  <dcterms:created xsi:type="dcterms:W3CDTF">2015-12-05T12:14:00Z</dcterms:created>
  <dcterms:modified xsi:type="dcterms:W3CDTF">2015-12-09T10:37:54Z</dcterms:modified>
</cp:coreProperties>
</file>