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7" r:id="rId20"/>
    <p:sldId id="280" r:id="rId21"/>
    <p:sldId id="288" r:id="rId22"/>
    <p:sldId id="281" r:id="rId23"/>
    <p:sldId id="282" r:id="rId24"/>
    <p:sldId id="259" r:id="rId25"/>
    <p:sldId id="257" r:id="rId26"/>
    <p:sldId id="260" r:id="rId27"/>
    <p:sldId id="261" r:id="rId28"/>
    <p:sldId id="262" r:id="rId29"/>
    <p:sldId id="283" r:id="rId30"/>
    <p:sldId id="284" r:id="rId31"/>
    <p:sldId id="285" r:id="rId32"/>
    <p:sldId id="258" r:id="rId33"/>
    <p:sldId id="286" r:id="rId34"/>
    <p:sldId id="291" r:id="rId35"/>
    <p:sldId id="292"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gif"/></Relationships>
</file>

<file path=ppt/diagrams/_rels/drawing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66C7E-82AD-4C93-94B3-8A4209A99C46}"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it-IT"/>
        </a:p>
      </dgm:t>
    </dgm:pt>
    <dgm:pt modelId="{941E9762-CA1A-46F0-A0D1-E90689A44DDD}">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t>Per i greci. i primi ad aver creato una teoria delle particelle l’intero universo era composto da tante minuscole sferette che non potevano essere spezzate e che, proprio per questo, prendevano il nome di atomi (parola che in greco significa ‘indivisibili</a:t>
          </a:r>
        </a:p>
        <a:p>
          <a:pPr defTabSz="355600">
            <a:lnSpc>
              <a:spcPct val="90000"/>
            </a:lnSpc>
            <a:spcBef>
              <a:spcPct val="0"/>
            </a:spcBef>
            <a:spcAft>
              <a:spcPct val="35000"/>
            </a:spcAft>
          </a:pPr>
          <a:endParaRPr lang="it-IT" dirty="0"/>
        </a:p>
      </dgm:t>
    </dgm:pt>
    <dgm:pt modelId="{BFA8A036-95BA-43D5-A1D1-13B49196AFC4}" type="parTrans" cxnId="{03AFFA40-A2D6-4A7D-8075-CAAB543D3CE4}">
      <dgm:prSet/>
      <dgm:spPr/>
      <dgm:t>
        <a:bodyPr/>
        <a:lstStyle/>
        <a:p>
          <a:endParaRPr lang="it-IT"/>
        </a:p>
      </dgm:t>
    </dgm:pt>
    <dgm:pt modelId="{F2F3DA06-4C8F-4479-B30B-EFFDDAC4F974}" type="sibTrans" cxnId="{03AFFA40-A2D6-4A7D-8075-CAAB543D3CE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t>
        <a:bodyPr/>
        <a:lstStyle/>
        <a:p>
          <a:endParaRPr lang="it-IT"/>
        </a:p>
      </dgm:t>
    </dgm:pt>
    <dgm:pt modelId="{7C2DC929-6A07-47BB-8C4D-8227243B0A74}">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t>Oggi ne sappiamo molto di più, ma il concetto di base è rimasto: tutto nell’universo, è composto di particelle. Il complicato quadro tracciato dalla scienza è noto come modello standard", ma si tratta di un modello talmente caotico e affollato che alcuni ricercatori lo chiamano ‘zoo di particelle"</a:t>
          </a:r>
        </a:p>
        <a:p>
          <a:endParaRPr lang="it-IT" dirty="0"/>
        </a:p>
      </dgm:t>
    </dgm:pt>
    <dgm:pt modelId="{EF40EB0B-8BBD-4179-86CB-FDA922B0C9D5}" type="parTrans" cxnId="{FA0C097C-B33E-4838-B217-E19CB75E3973}">
      <dgm:prSet/>
      <dgm:spPr/>
      <dgm:t>
        <a:bodyPr/>
        <a:lstStyle/>
        <a:p>
          <a:endParaRPr lang="it-IT"/>
        </a:p>
      </dgm:t>
    </dgm:pt>
    <dgm:pt modelId="{F3E30310-E09D-4E61-B3DB-34C60C67D505}" type="sibTrans" cxnId="{FA0C097C-B33E-4838-B217-E19CB75E397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t>
        <a:bodyPr/>
        <a:lstStyle/>
        <a:p>
          <a:endParaRPr lang="it-IT"/>
        </a:p>
      </dgm:t>
    </dgm:pt>
    <dgm:pt modelId="{A489D238-3B50-4C6C-8BF6-FDD6A416514E}" type="pres">
      <dgm:prSet presAssocID="{94066C7E-82AD-4C93-94B3-8A4209A99C46}" presName="Name0" presStyleCnt="0">
        <dgm:presLayoutVars>
          <dgm:chMax val="7"/>
          <dgm:chPref val="7"/>
          <dgm:dir/>
        </dgm:presLayoutVars>
      </dgm:prSet>
      <dgm:spPr/>
      <dgm:t>
        <a:bodyPr/>
        <a:lstStyle/>
        <a:p>
          <a:endParaRPr lang="it-IT"/>
        </a:p>
      </dgm:t>
    </dgm:pt>
    <dgm:pt modelId="{A0CD38D0-D438-4C82-8DF6-BB7AA2C6B45B}" type="pres">
      <dgm:prSet presAssocID="{94066C7E-82AD-4C93-94B3-8A4209A99C46}" presName="dot1" presStyleLbl="alignNode1" presStyleIdx="0" presStyleCnt="10"/>
      <dgm:spPr/>
    </dgm:pt>
    <dgm:pt modelId="{96A1363D-562C-4C60-B44A-373A79AA4CAE}" type="pres">
      <dgm:prSet presAssocID="{94066C7E-82AD-4C93-94B3-8A4209A99C46}" presName="dot2" presStyleLbl="alignNode1" presStyleIdx="1" presStyleCnt="10"/>
      <dgm:spPr/>
    </dgm:pt>
    <dgm:pt modelId="{F51F226B-7774-48FE-B340-44BFBC01A52D}" type="pres">
      <dgm:prSet presAssocID="{94066C7E-82AD-4C93-94B3-8A4209A99C46}" presName="dot3" presStyleLbl="alignNode1" presStyleIdx="2" presStyleCnt="10"/>
      <dgm:spPr/>
    </dgm:pt>
    <dgm:pt modelId="{E0982611-5832-4804-837E-9312F6934E56}" type="pres">
      <dgm:prSet presAssocID="{94066C7E-82AD-4C93-94B3-8A4209A99C46}" presName="dotArrow1" presStyleLbl="alignNode1" presStyleIdx="3" presStyleCnt="10"/>
      <dgm:spPr/>
    </dgm:pt>
    <dgm:pt modelId="{2BA4725C-5ED6-46B3-8B5C-12F175CB003B}" type="pres">
      <dgm:prSet presAssocID="{94066C7E-82AD-4C93-94B3-8A4209A99C46}" presName="dotArrow2" presStyleLbl="alignNode1" presStyleIdx="4" presStyleCnt="10"/>
      <dgm:spPr/>
    </dgm:pt>
    <dgm:pt modelId="{DD575C30-57BC-4FDD-A7F2-37D4A5744A42}" type="pres">
      <dgm:prSet presAssocID="{94066C7E-82AD-4C93-94B3-8A4209A99C46}" presName="dotArrow3" presStyleLbl="alignNode1" presStyleIdx="5" presStyleCnt="10"/>
      <dgm:spPr/>
    </dgm:pt>
    <dgm:pt modelId="{B5EE8248-5E41-4C36-8AC2-E2C2AE65A47D}" type="pres">
      <dgm:prSet presAssocID="{94066C7E-82AD-4C93-94B3-8A4209A99C46}" presName="dotArrow4" presStyleLbl="alignNode1" presStyleIdx="6" presStyleCnt="10"/>
      <dgm:spPr/>
    </dgm:pt>
    <dgm:pt modelId="{4C5036B4-F39E-437F-9563-6C5958D7E92C}" type="pres">
      <dgm:prSet presAssocID="{94066C7E-82AD-4C93-94B3-8A4209A99C46}" presName="dotArrow5" presStyleLbl="alignNode1" presStyleIdx="7" presStyleCnt="10"/>
      <dgm:spPr/>
    </dgm:pt>
    <dgm:pt modelId="{B327155A-C6D6-4D71-92FE-06A78F22119D}" type="pres">
      <dgm:prSet presAssocID="{94066C7E-82AD-4C93-94B3-8A4209A99C46}" presName="dotArrow6" presStyleLbl="alignNode1" presStyleIdx="8" presStyleCnt="10"/>
      <dgm:spPr/>
    </dgm:pt>
    <dgm:pt modelId="{96F2CF02-C1F5-4096-BDB8-D0BD679BDD9B}" type="pres">
      <dgm:prSet presAssocID="{94066C7E-82AD-4C93-94B3-8A4209A99C46}" presName="dotArrow7" presStyleLbl="alignNode1" presStyleIdx="9" presStyleCnt="10"/>
      <dgm:spPr/>
    </dgm:pt>
    <dgm:pt modelId="{2CB31CC9-965A-4ACE-B54B-0DCEC854D463}" type="pres">
      <dgm:prSet presAssocID="{941E9762-CA1A-46F0-A0D1-E90689A44DDD}" presName="parTx1" presStyleLbl="node1" presStyleIdx="0" presStyleCnt="2" custScaleX="102733" custScaleY="129692" custLinFactY="-100000" custLinFactNeighborX="43513" custLinFactNeighborY="-109286"/>
      <dgm:spPr/>
      <dgm:t>
        <a:bodyPr/>
        <a:lstStyle/>
        <a:p>
          <a:endParaRPr lang="it-IT"/>
        </a:p>
      </dgm:t>
    </dgm:pt>
    <dgm:pt modelId="{BF892A40-0F00-46FC-BE36-BD899EF507B4}" type="pres">
      <dgm:prSet presAssocID="{F2F3DA06-4C8F-4479-B30B-EFFDDAC4F974}" presName="picture1" presStyleCnt="0"/>
      <dgm:spPr/>
    </dgm:pt>
    <dgm:pt modelId="{D453AD94-5DC8-4D33-A92F-105B234270E2}" type="pres">
      <dgm:prSet presAssocID="{F2F3DA06-4C8F-4479-B30B-EFFDDAC4F974}" presName="imageRepeatNode" presStyleLbl="fgImgPlace1" presStyleIdx="0" presStyleCnt="2" custLinFactNeighborX="816" custLinFactNeighborY="7958"/>
      <dgm:spPr/>
      <dgm:t>
        <a:bodyPr/>
        <a:lstStyle/>
        <a:p>
          <a:endParaRPr lang="it-IT"/>
        </a:p>
      </dgm:t>
    </dgm:pt>
    <dgm:pt modelId="{177D1994-E156-401D-ADDD-1E642B168623}" type="pres">
      <dgm:prSet presAssocID="{7C2DC929-6A07-47BB-8C4D-8227243B0A74}" presName="parTx2" presStyleLbl="node1" presStyleIdx="1" presStyleCnt="2" custScaleX="121021" custScaleY="141420" custLinFactY="91271" custLinFactNeighborX="-11443" custLinFactNeighborY="100000"/>
      <dgm:spPr/>
      <dgm:t>
        <a:bodyPr/>
        <a:lstStyle/>
        <a:p>
          <a:endParaRPr lang="it-IT"/>
        </a:p>
      </dgm:t>
    </dgm:pt>
    <dgm:pt modelId="{BE90616E-C4D2-49D5-8959-1FCAFE7CFD26}" type="pres">
      <dgm:prSet presAssocID="{F3E30310-E09D-4E61-B3DB-34C60C67D505}" presName="picture2" presStyleCnt="0"/>
      <dgm:spPr/>
    </dgm:pt>
    <dgm:pt modelId="{4F18981C-FFFF-4B53-809C-82BDC4029CBA}" type="pres">
      <dgm:prSet presAssocID="{F3E30310-E09D-4E61-B3DB-34C60C67D505}" presName="imageRepeatNode" presStyleLbl="fgImgPlace1" presStyleIdx="1" presStyleCnt="2" custLinFactNeighborX="-6228" custLinFactNeighborY="-294"/>
      <dgm:spPr/>
      <dgm:t>
        <a:bodyPr/>
        <a:lstStyle/>
        <a:p>
          <a:endParaRPr lang="it-IT"/>
        </a:p>
      </dgm:t>
    </dgm:pt>
  </dgm:ptLst>
  <dgm:cxnLst>
    <dgm:cxn modelId="{FA0C097C-B33E-4838-B217-E19CB75E3973}" srcId="{94066C7E-82AD-4C93-94B3-8A4209A99C46}" destId="{7C2DC929-6A07-47BB-8C4D-8227243B0A74}" srcOrd="1" destOrd="0" parTransId="{EF40EB0B-8BBD-4179-86CB-FDA922B0C9D5}" sibTransId="{F3E30310-E09D-4E61-B3DB-34C60C67D505}"/>
    <dgm:cxn modelId="{279456D9-DC10-4645-90ED-6B146E8CBD84}" type="presOf" srcId="{F2F3DA06-4C8F-4479-B30B-EFFDDAC4F974}" destId="{D453AD94-5DC8-4D33-A92F-105B234270E2}" srcOrd="0" destOrd="0" presId="urn:microsoft.com/office/officeart/2008/layout/AscendingPictureAccentProcess"/>
    <dgm:cxn modelId="{03AFFA40-A2D6-4A7D-8075-CAAB543D3CE4}" srcId="{94066C7E-82AD-4C93-94B3-8A4209A99C46}" destId="{941E9762-CA1A-46F0-A0D1-E90689A44DDD}" srcOrd="0" destOrd="0" parTransId="{BFA8A036-95BA-43D5-A1D1-13B49196AFC4}" sibTransId="{F2F3DA06-4C8F-4479-B30B-EFFDDAC4F974}"/>
    <dgm:cxn modelId="{6320FCA7-1588-44C1-B1EE-044018951036}" type="presOf" srcId="{94066C7E-82AD-4C93-94B3-8A4209A99C46}" destId="{A489D238-3B50-4C6C-8BF6-FDD6A416514E}" srcOrd="0" destOrd="0" presId="urn:microsoft.com/office/officeart/2008/layout/AscendingPictureAccentProcess"/>
    <dgm:cxn modelId="{F0578A77-3B85-4015-94A3-94DF01DC6F79}" type="presOf" srcId="{F3E30310-E09D-4E61-B3DB-34C60C67D505}" destId="{4F18981C-FFFF-4B53-809C-82BDC4029CBA}" srcOrd="0" destOrd="0" presId="urn:microsoft.com/office/officeart/2008/layout/AscendingPictureAccentProcess"/>
    <dgm:cxn modelId="{3F436F6A-9F21-40E6-8C98-F42A649D433B}" type="presOf" srcId="{7C2DC929-6A07-47BB-8C4D-8227243B0A74}" destId="{177D1994-E156-401D-ADDD-1E642B168623}" srcOrd="0" destOrd="0" presId="urn:microsoft.com/office/officeart/2008/layout/AscendingPictureAccentProcess"/>
    <dgm:cxn modelId="{BFB79A72-2F9F-4C3F-8E7A-DA821757873D}" type="presOf" srcId="{941E9762-CA1A-46F0-A0D1-E90689A44DDD}" destId="{2CB31CC9-965A-4ACE-B54B-0DCEC854D463}" srcOrd="0" destOrd="0" presId="urn:microsoft.com/office/officeart/2008/layout/AscendingPictureAccentProcess"/>
    <dgm:cxn modelId="{29818648-2D1E-46C0-BB6B-3EB4E1F8C39C}" type="presParOf" srcId="{A489D238-3B50-4C6C-8BF6-FDD6A416514E}" destId="{A0CD38D0-D438-4C82-8DF6-BB7AA2C6B45B}" srcOrd="0" destOrd="0" presId="urn:microsoft.com/office/officeart/2008/layout/AscendingPictureAccentProcess"/>
    <dgm:cxn modelId="{75486EF0-0003-4C8B-B8B3-84EA608BAFDA}" type="presParOf" srcId="{A489D238-3B50-4C6C-8BF6-FDD6A416514E}" destId="{96A1363D-562C-4C60-B44A-373A79AA4CAE}" srcOrd="1" destOrd="0" presId="urn:microsoft.com/office/officeart/2008/layout/AscendingPictureAccentProcess"/>
    <dgm:cxn modelId="{80ECE3D0-B5FD-4ADC-9DF7-C491580B9B1F}" type="presParOf" srcId="{A489D238-3B50-4C6C-8BF6-FDD6A416514E}" destId="{F51F226B-7774-48FE-B340-44BFBC01A52D}" srcOrd="2" destOrd="0" presId="urn:microsoft.com/office/officeart/2008/layout/AscendingPictureAccentProcess"/>
    <dgm:cxn modelId="{A4663921-0D18-41A7-AEED-7B2636EA4E5C}" type="presParOf" srcId="{A489D238-3B50-4C6C-8BF6-FDD6A416514E}" destId="{E0982611-5832-4804-837E-9312F6934E56}" srcOrd="3" destOrd="0" presId="urn:microsoft.com/office/officeart/2008/layout/AscendingPictureAccentProcess"/>
    <dgm:cxn modelId="{597AD112-0EBB-431C-99E2-C088EF783164}" type="presParOf" srcId="{A489D238-3B50-4C6C-8BF6-FDD6A416514E}" destId="{2BA4725C-5ED6-46B3-8B5C-12F175CB003B}" srcOrd="4" destOrd="0" presId="urn:microsoft.com/office/officeart/2008/layout/AscendingPictureAccentProcess"/>
    <dgm:cxn modelId="{94247C7B-94BB-408D-89AB-A474C3F56F10}" type="presParOf" srcId="{A489D238-3B50-4C6C-8BF6-FDD6A416514E}" destId="{DD575C30-57BC-4FDD-A7F2-37D4A5744A42}" srcOrd="5" destOrd="0" presId="urn:microsoft.com/office/officeart/2008/layout/AscendingPictureAccentProcess"/>
    <dgm:cxn modelId="{B0B69ECB-0D48-4A37-BACB-549E988B6D23}" type="presParOf" srcId="{A489D238-3B50-4C6C-8BF6-FDD6A416514E}" destId="{B5EE8248-5E41-4C36-8AC2-E2C2AE65A47D}" srcOrd="6" destOrd="0" presId="urn:microsoft.com/office/officeart/2008/layout/AscendingPictureAccentProcess"/>
    <dgm:cxn modelId="{C2C44B8E-1D26-41DB-BDCC-7A102428EFE5}" type="presParOf" srcId="{A489D238-3B50-4C6C-8BF6-FDD6A416514E}" destId="{4C5036B4-F39E-437F-9563-6C5958D7E92C}" srcOrd="7" destOrd="0" presId="urn:microsoft.com/office/officeart/2008/layout/AscendingPictureAccentProcess"/>
    <dgm:cxn modelId="{3138A0D6-92CA-4A3D-AF21-6C3C8D3545DB}" type="presParOf" srcId="{A489D238-3B50-4C6C-8BF6-FDD6A416514E}" destId="{B327155A-C6D6-4D71-92FE-06A78F22119D}" srcOrd="8" destOrd="0" presId="urn:microsoft.com/office/officeart/2008/layout/AscendingPictureAccentProcess"/>
    <dgm:cxn modelId="{22F3D6D2-7BFD-40C0-AA99-CEE3963C107F}" type="presParOf" srcId="{A489D238-3B50-4C6C-8BF6-FDD6A416514E}" destId="{96F2CF02-C1F5-4096-BDB8-D0BD679BDD9B}" srcOrd="9" destOrd="0" presId="urn:microsoft.com/office/officeart/2008/layout/AscendingPictureAccentProcess"/>
    <dgm:cxn modelId="{CD24B74A-4178-4DE7-8D2D-D3E8A2B64A87}" type="presParOf" srcId="{A489D238-3B50-4C6C-8BF6-FDD6A416514E}" destId="{2CB31CC9-965A-4ACE-B54B-0DCEC854D463}" srcOrd="10" destOrd="0" presId="urn:microsoft.com/office/officeart/2008/layout/AscendingPictureAccentProcess"/>
    <dgm:cxn modelId="{68C4812F-939E-4DCF-8D9B-EAD63FD8C706}" type="presParOf" srcId="{A489D238-3B50-4C6C-8BF6-FDD6A416514E}" destId="{BF892A40-0F00-46FC-BE36-BD899EF507B4}" srcOrd="11" destOrd="0" presId="urn:microsoft.com/office/officeart/2008/layout/AscendingPictureAccentProcess"/>
    <dgm:cxn modelId="{FF5A2008-1238-4AC3-86CD-34C88422F9B6}" type="presParOf" srcId="{BF892A40-0F00-46FC-BE36-BD899EF507B4}" destId="{D453AD94-5DC8-4D33-A92F-105B234270E2}" srcOrd="0" destOrd="0" presId="urn:microsoft.com/office/officeart/2008/layout/AscendingPictureAccentProcess"/>
    <dgm:cxn modelId="{3EE46314-FD87-4EE1-AAAF-6E57D461357A}" type="presParOf" srcId="{A489D238-3B50-4C6C-8BF6-FDD6A416514E}" destId="{177D1994-E156-401D-ADDD-1E642B168623}" srcOrd="12" destOrd="0" presId="urn:microsoft.com/office/officeart/2008/layout/AscendingPictureAccentProcess"/>
    <dgm:cxn modelId="{63D80968-72E1-4B91-9D4E-49FA00162CAC}" type="presParOf" srcId="{A489D238-3B50-4C6C-8BF6-FDD6A416514E}" destId="{BE90616E-C4D2-49D5-8959-1FCAFE7CFD26}" srcOrd="13" destOrd="0" presId="urn:microsoft.com/office/officeart/2008/layout/AscendingPictureAccentProcess"/>
    <dgm:cxn modelId="{0E1CB068-A0F0-4125-9051-500228A8D6A6}" type="presParOf" srcId="{BE90616E-C4D2-49D5-8959-1FCAFE7CFD26}" destId="{4F18981C-FFFF-4B53-809C-82BDC4029CBA}"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70A211-2212-47CB-BD23-B5093FB6FA74}"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it-IT"/>
        </a:p>
      </dgm:t>
    </dgm:pt>
    <dgm:pt modelId="{371C00F0-0F27-4C2D-A6AF-7F3814DF42FD}">
      <dgm:prSet phldrT="[Testo]"/>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it-IT" dirty="0" smtClean="0"/>
            <a:t>Dei primi due sappiamo che sono i costituenti dei nuclei degli atomi, legati tra loro da forze molto intense.</a:t>
          </a:r>
        </a:p>
        <a:p>
          <a:pPr marL="0" marR="0" indent="0" algn="just" defTabSz="914400" eaLnBrk="1" fontAlgn="auto" latinLnBrk="0" hangingPunct="1">
            <a:lnSpc>
              <a:spcPct val="100000"/>
            </a:lnSpc>
            <a:spcBef>
              <a:spcPts val="0"/>
            </a:spcBef>
            <a:spcAft>
              <a:spcPts val="0"/>
            </a:spcAft>
            <a:buClrTx/>
            <a:buSzTx/>
            <a:buFontTx/>
            <a:buNone/>
            <a:tabLst/>
            <a:defRPr/>
          </a:pPr>
          <a:r>
            <a:rPr lang="it-IT" dirty="0" smtClean="0"/>
            <a:t> </a:t>
          </a:r>
        </a:p>
        <a:p>
          <a:pPr marL="0" marR="0" indent="0" algn="just" defTabSz="914400" eaLnBrk="1" fontAlgn="auto" latinLnBrk="0" hangingPunct="1">
            <a:lnSpc>
              <a:spcPct val="100000"/>
            </a:lnSpc>
            <a:spcBef>
              <a:spcPts val="0"/>
            </a:spcBef>
            <a:spcAft>
              <a:spcPts val="0"/>
            </a:spcAft>
            <a:buClrTx/>
            <a:buSzTx/>
            <a:buFontTx/>
            <a:buNone/>
            <a:tabLst/>
            <a:defRPr/>
          </a:pPr>
          <a:r>
            <a:rPr lang="it-IT" dirty="0" smtClean="0"/>
            <a:t>Anche l'elettrone è un componente dell'atomo, in cui "orbita" attorno al nucleo, </a:t>
          </a:r>
          <a:endParaRPr lang="it-IT" dirty="0"/>
        </a:p>
      </dgm:t>
    </dgm:pt>
    <dgm:pt modelId="{0AC0218A-18CC-43C1-8BE0-7648EBD52A59}" type="parTrans" cxnId="{946CFE14-8EAA-42D8-B612-8A397A4F8A78}">
      <dgm:prSet/>
      <dgm:spPr/>
      <dgm:t>
        <a:bodyPr/>
        <a:lstStyle/>
        <a:p>
          <a:endParaRPr lang="it-IT"/>
        </a:p>
      </dgm:t>
    </dgm:pt>
    <dgm:pt modelId="{EEBE954C-0B82-4654-99EF-C26DB2C36D56}" type="sibTrans" cxnId="{946CFE14-8EAA-42D8-B612-8A397A4F8A78}">
      <dgm:prSet/>
      <dgm:spPr/>
      <dgm:t>
        <a:bodyPr/>
        <a:lstStyle/>
        <a:p>
          <a:endParaRPr lang="it-IT"/>
        </a:p>
      </dgm:t>
    </dgm:pt>
    <dgm:pt modelId="{7D712E2A-C3A8-4091-8293-BF55C2643AC3}">
      <dgm:prSet phldrT="[Testo]"/>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it-IT" dirty="0" smtClean="0"/>
            <a:t>I nuclei atomici, tipicamente di uranio, sono quelli che si spezzano liberando energia nei processi di fissione usati nelle centrali nucleari.</a:t>
          </a:r>
        </a:p>
        <a:p>
          <a:pPr algn="l"/>
          <a:endParaRPr lang="it-IT" dirty="0"/>
        </a:p>
      </dgm:t>
    </dgm:pt>
    <dgm:pt modelId="{FA4AC774-31E8-460E-83EC-33F156AD96D0}" type="parTrans" cxnId="{23D2A580-502B-4A0F-A579-F789A4EF5384}">
      <dgm:prSet/>
      <dgm:spPr/>
      <dgm:t>
        <a:bodyPr/>
        <a:lstStyle/>
        <a:p>
          <a:endParaRPr lang="it-IT"/>
        </a:p>
      </dgm:t>
    </dgm:pt>
    <dgm:pt modelId="{BE8ECA76-2909-4632-9687-0B5452228CF8}" type="sibTrans" cxnId="{23D2A580-502B-4A0F-A579-F789A4EF5384}">
      <dgm:prSet/>
      <dgm:spPr/>
      <dgm:t>
        <a:bodyPr/>
        <a:lstStyle/>
        <a:p>
          <a:endParaRPr lang="it-IT"/>
        </a:p>
      </dgm:t>
    </dgm:pt>
    <dgm:pt modelId="{C579761C-772D-44B7-B5FC-98F0E170F3D0}">
      <dgm:prSet phldrT="[Testo]"/>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it-IT" dirty="0" smtClean="0"/>
            <a:t>ma può anche andarsene in giro, per esempio nei fili di rame, e questo è il modo in cui produciamo la corrente elettrica</a:t>
          </a:r>
        </a:p>
        <a:p>
          <a:pPr algn="l"/>
          <a:endParaRPr lang="it-IT" dirty="0"/>
        </a:p>
      </dgm:t>
    </dgm:pt>
    <dgm:pt modelId="{81A78684-6666-4606-B849-67D53B37BB3C}" type="parTrans" cxnId="{B7A6AA2A-D517-4F36-B7F5-133D38BB3DDC}">
      <dgm:prSet/>
      <dgm:spPr/>
      <dgm:t>
        <a:bodyPr/>
        <a:lstStyle/>
        <a:p>
          <a:endParaRPr lang="it-IT"/>
        </a:p>
      </dgm:t>
    </dgm:pt>
    <dgm:pt modelId="{BD82FE3D-7957-4131-BD6F-3702D8901FC3}" type="sibTrans" cxnId="{B7A6AA2A-D517-4F36-B7F5-133D38BB3DDC}">
      <dgm:prSet/>
      <dgm:spPr/>
      <dgm:t>
        <a:bodyPr/>
        <a:lstStyle/>
        <a:p>
          <a:endParaRPr lang="it-IT"/>
        </a:p>
      </dgm:t>
    </dgm:pt>
    <dgm:pt modelId="{8615CAB5-5488-4E60-BC39-FD5112486282}">
      <dgm:prSet phldrT="[Testo]"/>
      <dgm:spPr/>
      <dgm:t>
        <a:bodyPr/>
        <a:lstStyle/>
        <a:p>
          <a:pPr algn="just"/>
          <a:r>
            <a:rPr lang="it-IT" b="0" i="0" dirty="0" smtClean="0"/>
            <a:t>Anche se solo per sentito dire, sappiamo anche che protoni e neutroni non sono davvero particelle fondamentali, visto che sono composte da tre</a:t>
          </a:r>
          <a:r>
            <a:rPr lang="it-IT" b="1" i="0" dirty="0" smtClean="0"/>
            <a:t> quark </a:t>
          </a:r>
          <a:r>
            <a:rPr lang="it-IT" b="0" i="0" dirty="0" smtClean="0"/>
            <a:t>ciascuna</a:t>
          </a:r>
          <a:endParaRPr lang="it-IT" dirty="0"/>
        </a:p>
      </dgm:t>
    </dgm:pt>
    <dgm:pt modelId="{C57305F9-7223-4CF0-A6CA-ED05C7B4EB4C}" type="parTrans" cxnId="{820D80EF-67AA-4801-94A6-B539AB2B025C}">
      <dgm:prSet/>
      <dgm:spPr/>
      <dgm:t>
        <a:bodyPr/>
        <a:lstStyle/>
        <a:p>
          <a:endParaRPr lang="it-IT"/>
        </a:p>
      </dgm:t>
    </dgm:pt>
    <dgm:pt modelId="{9545FE23-835B-4BB7-AF8B-55E1E2734CD2}" type="sibTrans" cxnId="{820D80EF-67AA-4801-94A6-B539AB2B025C}">
      <dgm:prSet/>
      <dgm:spPr/>
      <dgm:t>
        <a:bodyPr/>
        <a:lstStyle/>
        <a:p>
          <a:endParaRPr lang="it-IT"/>
        </a:p>
      </dgm:t>
    </dgm:pt>
    <dgm:pt modelId="{40613B2B-00A9-467B-B83A-1C178A1AA51E}" type="pres">
      <dgm:prSet presAssocID="{CD70A211-2212-47CB-BD23-B5093FB6FA74}" presName="Name0" presStyleCnt="0">
        <dgm:presLayoutVars>
          <dgm:chMax val="1"/>
          <dgm:chPref val="1"/>
          <dgm:dir/>
          <dgm:resizeHandles/>
        </dgm:presLayoutVars>
      </dgm:prSet>
      <dgm:spPr/>
      <dgm:t>
        <a:bodyPr/>
        <a:lstStyle/>
        <a:p>
          <a:endParaRPr lang="it-IT"/>
        </a:p>
      </dgm:t>
    </dgm:pt>
    <dgm:pt modelId="{3EC845E0-BF43-4F2B-9F39-EE3AB7574F78}" type="pres">
      <dgm:prSet presAssocID="{371C00F0-0F27-4C2D-A6AF-7F3814DF42FD}" presName="Parent" presStyleLbl="node1" presStyleIdx="0" presStyleCnt="2" custScaleX="135069" custScaleY="122848">
        <dgm:presLayoutVars>
          <dgm:chMax val="4"/>
          <dgm:chPref val="3"/>
        </dgm:presLayoutVars>
      </dgm:prSet>
      <dgm:spPr/>
      <dgm:t>
        <a:bodyPr/>
        <a:lstStyle/>
        <a:p>
          <a:endParaRPr lang="it-IT"/>
        </a:p>
      </dgm:t>
    </dgm:pt>
    <dgm:pt modelId="{4C360EC7-9350-4EC0-92E6-277407E07E0F}" type="pres">
      <dgm:prSet presAssocID="{7D712E2A-C3A8-4091-8293-BF55C2643AC3}" presName="Accent" presStyleLbl="node1" presStyleIdx="1" presStyleCnt="2"/>
      <dgm:spPr/>
    </dgm:pt>
    <dgm:pt modelId="{47E55C5F-D4B3-4EEB-89A5-99D4C6F9D997}" type="pres">
      <dgm:prSet presAssocID="{7D712E2A-C3A8-4091-8293-BF55C2643AC3}"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26C48621-A1AB-416B-8ED9-B62138431963}" type="pres">
      <dgm:prSet presAssocID="{7D712E2A-C3A8-4091-8293-BF55C2643AC3}" presName="Child1" presStyleLbl="revTx" presStyleIdx="0" presStyleCnt="3">
        <dgm:presLayoutVars>
          <dgm:chMax val="0"/>
          <dgm:chPref val="0"/>
          <dgm:bulletEnabled val="1"/>
        </dgm:presLayoutVars>
      </dgm:prSet>
      <dgm:spPr/>
      <dgm:t>
        <a:bodyPr/>
        <a:lstStyle/>
        <a:p>
          <a:endParaRPr lang="it-IT"/>
        </a:p>
      </dgm:t>
    </dgm:pt>
    <dgm:pt modelId="{ADD5F1FD-E172-47EE-AEA2-85B1C7CCB290}" type="pres">
      <dgm:prSet presAssocID="{C579761C-772D-44B7-B5FC-98F0E170F3D0}" presName="Image2" presStyleCnt="0"/>
      <dgm:spPr/>
    </dgm:pt>
    <dgm:pt modelId="{D7CAB9C3-F3D9-435D-8A19-F66760C87CB0}" type="pres">
      <dgm:prSet presAssocID="{C579761C-772D-44B7-B5FC-98F0E170F3D0}"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E8485499-BFBE-4AD2-AE26-654A76D80B2F}" type="pres">
      <dgm:prSet presAssocID="{C579761C-772D-44B7-B5FC-98F0E170F3D0}" presName="Child2" presStyleLbl="revTx" presStyleIdx="1" presStyleCnt="3">
        <dgm:presLayoutVars>
          <dgm:chMax val="0"/>
          <dgm:chPref val="0"/>
          <dgm:bulletEnabled val="1"/>
        </dgm:presLayoutVars>
      </dgm:prSet>
      <dgm:spPr/>
      <dgm:t>
        <a:bodyPr/>
        <a:lstStyle/>
        <a:p>
          <a:endParaRPr lang="it-IT"/>
        </a:p>
      </dgm:t>
    </dgm:pt>
    <dgm:pt modelId="{E96F217F-3428-4816-B1DC-6C67B706B7EA}" type="pres">
      <dgm:prSet presAssocID="{8615CAB5-5488-4E60-BC39-FD5112486282}" presName="Image3" presStyleCnt="0"/>
      <dgm:spPr/>
    </dgm:pt>
    <dgm:pt modelId="{0A415547-D1E3-4D9A-B1F1-9D97A8CAB141}" type="pres">
      <dgm:prSet presAssocID="{8615CAB5-5488-4E60-BC39-FD5112486282}"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989E9DB0-9459-4172-A17B-7787357F9B94}" type="pres">
      <dgm:prSet presAssocID="{8615CAB5-5488-4E60-BC39-FD5112486282}" presName="Child3" presStyleLbl="revTx" presStyleIdx="2" presStyleCnt="3">
        <dgm:presLayoutVars>
          <dgm:chMax val="0"/>
          <dgm:chPref val="0"/>
          <dgm:bulletEnabled val="1"/>
        </dgm:presLayoutVars>
      </dgm:prSet>
      <dgm:spPr/>
      <dgm:t>
        <a:bodyPr/>
        <a:lstStyle/>
        <a:p>
          <a:endParaRPr lang="it-IT"/>
        </a:p>
      </dgm:t>
    </dgm:pt>
  </dgm:ptLst>
  <dgm:cxnLst>
    <dgm:cxn modelId="{820D80EF-67AA-4801-94A6-B539AB2B025C}" srcId="{371C00F0-0F27-4C2D-A6AF-7F3814DF42FD}" destId="{8615CAB5-5488-4E60-BC39-FD5112486282}" srcOrd="2" destOrd="0" parTransId="{C57305F9-7223-4CF0-A6CA-ED05C7B4EB4C}" sibTransId="{9545FE23-835B-4BB7-AF8B-55E1E2734CD2}"/>
    <dgm:cxn modelId="{946CFE14-8EAA-42D8-B612-8A397A4F8A78}" srcId="{CD70A211-2212-47CB-BD23-B5093FB6FA74}" destId="{371C00F0-0F27-4C2D-A6AF-7F3814DF42FD}" srcOrd="0" destOrd="0" parTransId="{0AC0218A-18CC-43C1-8BE0-7648EBD52A59}" sibTransId="{EEBE954C-0B82-4654-99EF-C26DB2C36D56}"/>
    <dgm:cxn modelId="{5287BF59-7D53-47F8-8C08-B5375A1A7457}" type="presOf" srcId="{7D712E2A-C3A8-4091-8293-BF55C2643AC3}" destId="{26C48621-A1AB-416B-8ED9-B62138431963}" srcOrd="0" destOrd="0" presId="urn:microsoft.com/office/officeart/2011/layout/RadialPictureList"/>
    <dgm:cxn modelId="{23D2A580-502B-4A0F-A579-F789A4EF5384}" srcId="{371C00F0-0F27-4C2D-A6AF-7F3814DF42FD}" destId="{7D712E2A-C3A8-4091-8293-BF55C2643AC3}" srcOrd="0" destOrd="0" parTransId="{FA4AC774-31E8-460E-83EC-33F156AD96D0}" sibTransId="{BE8ECA76-2909-4632-9687-0B5452228CF8}"/>
    <dgm:cxn modelId="{89F3CACD-E288-4EB9-9965-B49D79E854FD}" type="presOf" srcId="{CD70A211-2212-47CB-BD23-B5093FB6FA74}" destId="{40613B2B-00A9-467B-B83A-1C178A1AA51E}" srcOrd="0" destOrd="0" presId="urn:microsoft.com/office/officeart/2011/layout/RadialPictureList"/>
    <dgm:cxn modelId="{D25DEBFF-C590-4857-BE41-622BD676947F}" type="presOf" srcId="{8615CAB5-5488-4E60-BC39-FD5112486282}" destId="{989E9DB0-9459-4172-A17B-7787357F9B94}" srcOrd="0" destOrd="0" presId="urn:microsoft.com/office/officeart/2011/layout/RadialPictureList"/>
    <dgm:cxn modelId="{B7A6AA2A-D517-4F36-B7F5-133D38BB3DDC}" srcId="{371C00F0-0F27-4C2D-A6AF-7F3814DF42FD}" destId="{C579761C-772D-44B7-B5FC-98F0E170F3D0}" srcOrd="1" destOrd="0" parTransId="{81A78684-6666-4606-B849-67D53B37BB3C}" sibTransId="{BD82FE3D-7957-4131-BD6F-3702D8901FC3}"/>
    <dgm:cxn modelId="{7D3B9423-6CF1-4E62-84DB-4B2FDB596889}" type="presOf" srcId="{371C00F0-0F27-4C2D-A6AF-7F3814DF42FD}" destId="{3EC845E0-BF43-4F2B-9F39-EE3AB7574F78}" srcOrd="0" destOrd="0" presId="urn:microsoft.com/office/officeart/2011/layout/RadialPictureList"/>
    <dgm:cxn modelId="{5E881BF6-0468-4724-BC21-1370AF617576}" type="presOf" srcId="{C579761C-772D-44B7-B5FC-98F0E170F3D0}" destId="{E8485499-BFBE-4AD2-AE26-654A76D80B2F}" srcOrd="0" destOrd="0" presId="urn:microsoft.com/office/officeart/2011/layout/RadialPictureList"/>
    <dgm:cxn modelId="{EE53652D-9106-4218-9031-E70381B92A01}" type="presParOf" srcId="{40613B2B-00A9-467B-B83A-1C178A1AA51E}" destId="{3EC845E0-BF43-4F2B-9F39-EE3AB7574F78}" srcOrd="0" destOrd="0" presId="urn:microsoft.com/office/officeart/2011/layout/RadialPictureList"/>
    <dgm:cxn modelId="{BDD1BBFD-B53F-422E-9A49-4241BA4624B0}" type="presParOf" srcId="{40613B2B-00A9-467B-B83A-1C178A1AA51E}" destId="{4C360EC7-9350-4EC0-92E6-277407E07E0F}" srcOrd="1" destOrd="0" presId="urn:microsoft.com/office/officeart/2011/layout/RadialPictureList"/>
    <dgm:cxn modelId="{1046E733-8054-401B-BD6E-D6D753F80027}" type="presParOf" srcId="{40613B2B-00A9-467B-B83A-1C178A1AA51E}" destId="{47E55C5F-D4B3-4EEB-89A5-99D4C6F9D997}" srcOrd="2" destOrd="0" presId="urn:microsoft.com/office/officeart/2011/layout/RadialPictureList"/>
    <dgm:cxn modelId="{FDC9D743-43E7-42DF-8F30-138FA584A64F}" type="presParOf" srcId="{40613B2B-00A9-467B-B83A-1C178A1AA51E}" destId="{26C48621-A1AB-416B-8ED9-B62138431963}" srcOrd="3" destOrd="0" presId="urn:microsoft.com/office/officeart/2011/layout/RadialPictureList"/>
    <dgm:cxn modelId="{DB41EA1E-7898-4628-8C75-266A275610AA}" type="presParOf" srcId="{40613B2B-00A9-467B-B83A-1C178A1AA51E}" destId="{ADD5F1FD-E172-47EE-AEA2-85B1C7CCB290}" srcOrd="4" destOrd="0" presId="urn:microsoft.com/office/officeart/2011/layout/RadialPictureList"/>
    <dgm:cxn modelId="{AA82F1E1-9AFB-4149-AB53-E46EFE781645}" type="presParOf" srcId="{ADD5F1FD-E172-47EE-AEA2-85B1C7CCB290}" destId="{D7CAB9C3-F3D9-435D-8A19-F66760C87CB0}" srcOrd="0" destOrd="0" presId="urn:microsoft.com/office/officeart/2011/layout/RadialPictureList"/>
    <dgm:cxn modelId="{6B481041-0E95-4C8E-B553-507F956B2A0B}" type="presParOf" srcId="{40613B2B-00A9-467B-B83A-1C178A1AA51E}" destId="{E8485499-BFBE-4AD2-AE26-654A76D80B2F}" srcOrd="5" destOrd="0" presId="urn:microsoft.com/office/officeart/2011/layout/RadialPictureList"/>
    <dgm:cxn modelId="{AB8A1296-9E2F-493E-A2F7-0F86B15127C7}" type="presParOf" srcId="{40613B2B-00A9-467B-B83A-1C178A1AA51E}" destId="{E96F217F-3428-4816-B1DC-6C67B706B7EA}" srcOrd="6" destOrd="0" presId="urn:microsoft.com/office/officeart/2011/layout/RadialPictureList"/>
    <dgm:cxn modelId="{2F3CB11C-F033-46BC-8023-F3C39E68D66C}" type="presParOf" srcId="{E96F217F-3428-4816-B1DC-6C67B706B7EA}" destId="{0A415547-D1E3-4D9A-B1F1-9D97A8CAB141}" srcOrd="0" destOrd="0" presId="urn:microsoft.com/office/officeart/2011/layout/RadialPictureList"/>
    <dgm:cxn modelId="{4BA3CC6C-2BF6-4FD3-ACB2-95BA4F2C6058}" type="presParOf" srcId="{40613B2B-00A9-467B-B83A-1C178A1AA51E}" destId="{989E9DB0-9459-4172-A17B-7787357F9B94}"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1B1459-3062-409F-98C0-B7878274D5DE}" type="doc">
      <dgm:prSet loTypeId="urn:microsoft.com/office/officeart/2005/8/layout/arrow2" loCatId="process" qsTypeId="urn:microsoft.com/office/officeart/2005/8/quickstyle/simple1" qsCatId="simple" csTypeId="urn:microsoft.com/office/officeart/2005/8/colors/accent1_2" csCatId="accent1" phldr="1"/>
      <dgm:spPr/>
    </dgm:pt>
    <dgm:pt modelId="{90607A85-A2B1-4357-ABA4-5F4A57218CC1}">
      <dgm:prSet phldrT="[Testo]"/>
      <dgm:spPr/>
      <dgm:t>
        <a:bodyPr/>
        <a:lstStyle/>
        <a:p>
          <a:r>
            <a:rPr lang="it-IT" b="0" i="0" dirty="0" smtClean="0"/>
            <a:t>I quark sì, sono, per quanto sappiamo al momento, particelle fondamentali, che cioè non possono essere ulteriormente divise. </a:t>
          </a:r>
          <a:endParaRPr lang="it-IT" dirty="0"/>
        </a:p>
      </dgm:t>
    </dgm:pt>
    <dgm:pt modelId="{A4D6B1DF-4B29-432E-93A2-125462F4DF9F}" type="parTrans" cxnId="{1B446218-AF2C-4F16-89F8-FC2068F41083}">
      <dgm:prSet/>
      <dgm:spPr/>
      <dgm:t>
        <a:bodyPr/>
        <a:lstStyle/>
        <a:p>
          <a:endParaRPr lang="it-IT"/>
        </a:p>
      </dgm:t>
    </dgm:pt>
    <dgm:pt modelId="{EE9AE330-C93D-4ED7-ADE1-043C7FB673A3}" type="sibTrans" cxnId="{1B446218-AF2C-4F16-89F8-FC2068F41083}">
      <dgm:prSet/>
      <dgm:spPr/>
      <dgm:t>
        <a:bodyPr/>
        <a:lstStyle/>
        <a:p>
          <a:endParaRPr lang="it-IT"/>
        </a:p>
      </dgm:t>
    </dgm:pt>
    <dgm:pt modelId="{670F3A6C-158B-44B1-B8E4-2A48ACA69AE2}">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b="0" i="0" dirty="0" smtClean="0"/>
            <a:t>L'elettrone, come i quark, è una particella fondamentale.</a:t>
          </a:r>
          <a:endParaRPr lang="it-IT" dirty="0" smtClean="0"/>
        </a:p>
        <a:p>
          <a:pPr defTabSz="488950">
            <a:lnSpc>
              <a:spcPct val="90000"/>
            </a:lnSpc>
            <a:spcBef>
              <a:spcPct val="0"/>
            </a:spcBef>
            <a:spcAft>
              <a:spcPct val="35000"/>
            </a:spcAft>
          </a:pPr>
          <a:endParaRPr lang="it-IT" dirty="0"/>
        </a:p>
      </dgm:t>
    </dgm:pt>
    <dgm:pt modelId="{73785A91-4FA7-403C-B7F8-9B796FF5BAE5}" type="parTrans" cxnId="{49B94285-E7BD-4642-9C7B-492CF34DC9D1}">
      <dgm:prSet/>
      <dgm:spPr/>
      <dgm:t>
        <a:bodyPr/>
        <a:lstStyle/>
        <a:p>
          <a:endParaRPr lang="it-IT"/>
        </a:p>
      </dgm:t>
    </dgm:pt>
    <dgm:pt modelId="{99F520EA-E874-4D10-A86B-D9B7C6B00638}" type="sibTrans" cxnId="{49B94285-E7BD-4642-9C7B-492CF34DC9D1}">
      <dgm:prSet/>
      <dgm:spPr/>
      <dgm:t>
        <a:bodyPr/>
        <a:lstStyle/>
        <a:p>
          <a:endParaRPr lang="it-IT"/>
        </a:p>
      </dgm:t>
    </dgm:pt>
    <dgm:pt modelId="{FF8C2001-4162-4515-A897-4199903B4F55}">
      <dgm:prSet phldrT="[Testo]"/>
      <dgm:spPr/>
      <dgm:t>
        <a:bodyPr/>
        <a:lstStyle/>
        <a:p>
          <a:r>
            <a:rPr lang="it-IT" b="0" i="0" dirty="0" smtClean="0"/>
            <a:t>Saremmo già in tanti così... ma c'è senz'altro ancora una particella che tutti conosciamo, quella che compone la luce - emessa dal sole, dalle lampadine a incandescenza, dai tubi al neon - e cioè il fotone.</a:t>
          </a:r>
          <a:r>
            <a:rPr lang="it-IT" dirty="0" smtClean="0"/>
            <a:t/>
          </a:r>
          <a:br>
            <a:rPr lang="it-IT" dirty="0" smtClean="0"/>
          </a:br>
          <a:r>
            <a:rPr lang="it-IT" b="0" i="0" dirty="0" smtClean="0"/>
            <a:t>Anche questa è una particella non ulteriormente suddivisibile, fondamentale nel senso visto sopra</a:t>
          </a:r>
          <a:endParaRPr lang="it-IT" dirty="0"/>
        </a:p>
      </dgm:t>
    </dgm:pt>
    <dgm:pt modelId="{455483CD-A2DD-431E-9793-45EEA152A7BA}" type="parTrans" cxnId="{BEC87984-0B6B-4B8C-8C73-4B1CFAE442A8}">
      <dgm:prSet/>
      <dgm:spPr/>
      <dgm:t>
        <a:bodyPr/>
        <a:lstStyle/>
        <a:p>
          <a:endParaRPr lang="it-IT"/>
        </a:p>
      </dgm:t>
    </dgm:pt>
    <dgm:pt modelId="{6B80D4DC-CB39-45BF-809F-8059810FD980}" type="sibTrans" cxnId="{BEC87984-0B6B-4B8C-8C73-4B1CFAE442A8}">
      <dgm:prSet/>
      <dgm:spPr/>
      <dgm:t>
        <a:bodyPr/>
        <a:lstStyle/>
        <a:p>
          <a:endParaRPr lang="it-IT"/>
        </a:p>
      </dgm:t>
    </dgm:pt>
    <dgm:pt modelId="{6F9977BF-160C-4533-A511-B4156FCDF096}" type="pres">
      <dgm:prSet presAssocID="{721B1459-3062-409F-98C0-B7878274D5DE}" presName="arrowDiagram" presStyleCnt="0">
        <dgm:presLayoutVars>
          <dgm:chMax val="5"/>
          <dgm:dir/>
          <dgm:resizeHandles val="exact"/>
        </dgm:presLayoutVars>
      </dgm:prSet>
      <dgm:spPr/>
    </dgm:pt>
    <dgm:pt modelId="{7DADCB15-0A7C-4525-86E0-0FC94A02F23A}" type="pres">
      <dgm:prSet presAssocID="{721B1459-3062-409F-98C0-B7878274D5DE}" presName="arrow" presStyleLbl="bgShp" presStyleIdx="0" presStyleCnt="1"/>
      <dgm:spPr/>
    </dgm:pt>
    <dgm:pt modelId="{BC029F14-FDF0-47E6-887E-B86E92E8728B}" type="pres">
      <dgm:prSet presAssocID="{721B1459-3062-409F-98C0-B7878274D5DE}" presName="arrowDiagram3" presStyleCnt="0"/>
      <dgm:spPr/>
    </dgm:pt>
    <dgm:pt modelId="{912EF8AF-363F-4A8D-8F84-D61E2F7A8FC2}" type="pres">
      <dgm:prSet presAssocID="{90607A85-A2B1-4357-ABA4-5F4A57218CC1}" presName="bullet3a" presStyleLbl="node1" presStyleIdx="0" presStyleCnt="3"/>
      <dgm:spPr/>
    </dgm:pt>
    <dgm:pt modelId="{C275E30F-744A-4C04-945E-BC18EDC0C7D3}" type="pres">
      <dgm:prSet presAssocID="{90607A85-A2B1-4357-ABA4-5F4A57218CC1}" presName="textBox3a" presStyleLbl="revTx" presStyleIdx="0" presStyleCnt="3">
        <dgm:presLayoutVars>
          <dgm:bulletEnabled val="1"/>
        </dgm:presLayoutVars>
      </dgm:prSet>
      <dgm:spPr/>
      <dgm:t>
        <a:bodyPr/>
        <a:lstStyle/>
        <a:p>
          <a:endParaRPr lang="it-IT"/>
        </a:p>
      </dgm:t>
    </dgm:pt>
    <dgm:pt modelId="{7D54ABE6-ABD6-4427-B371-7A5AF356027E}" type="pres">
      <dgm:prSet presAssocID="{670F3A6C-158B-44B1-B8E4-2A48ACA69AE2}" presName="bullet3b" presStyleLbl="node1" presStyleIdx="1" presStyleCnt="3"/>
      <dgm:spPr/>
    </dgm:pt>
    <dgm:pt modelId="{04B44972-834B-4F6F-B786-675A6F70D717}" type="pres">
      <dgm:prSet presAssocID="{670F3A6C-158B-44B1-B8E4-2A48ACA69AE2}" presName="textBox3b" presStyleLbl="revTx" presStyleIdx="1" presStyleCnt="3" custScaleY="60600">
        <dgm:presLayoutVars>
          <dgm:bulletEnabled val="1"/>
        </dgm:presLayoutVars>
      </dgm:prSet>
      <dgm:spPr/>
      <dgm:t>
        <a:bodyPr/>
        <a:lstStyle/>
        <a:p>
          <a:endParaRPr lang="it-IT"/>
        </a:p>
      </dgm:t>
    </dgm:pt>
    <dgm:pt modelId="{D71B1708-62BF-4C4C-9330-0DFDEF87116F}" type="pres">
      <dgm:prSet presAssocID="{FF8C2001-4162-4515-A897-4199903B4F55}" presName="bullet3c" presStyleLbl="node1" presStyleIdx="2" presStyleCnt="3"/>
      <dgm:spPr/>
    </dgm:pt>
    <dgm:pt modelId="{F8E63E86-99B6-46C4-89D2-B32D62F3641C}" type="pres">
      <dgm:prSet presAssocID="{FF8C2001-4162-4515-A897-4199903B4F55}" presName="textBox3c" presStyleLbl="revTx" presStyleIdx="2" presStyleCnt="3" custScaleX="151963" custScaleY="53177">
        <dgm:presLayoutVars>
          <dgm:bulletEnabled val="1"/>
        </dgm:presLayoutVars>
      </dgm:prSet>
      <dgm:spPr/>
      <dgm:t>
        <a:bodyPr/>
        <a:lstStyle/>
        <a:p>
          <a:endParaRPr lang="it-IT"/>
        </a:p>
      </dgm:t>
    </dgm:pt>
  </dgm:ptLst>
  <dgm:cxnLst>
    <dgm:cxn modelId="{49B94285-E7BD-4642-9C7B-492CF34DC9D1}" srcId="{721B1459-3062-409F-98C0-B7878274D5DE}" destId="{670F3A6C-158B-44B1-B8E4-2A48ACA69AE2}" srcOrd="1" destOrd="0" parTransId="{73785A91-4FA7-403C-B7F8-9B796FF5BAE5}" sibTransId="{99F520EA-E874-4D10-A86B-D9B7C6B00638}"/>
    <dgm:cxn modelId="{BEC87984-0B6B-4B8C-8C73-4B1CFAE442A8}" srcId="{721B1459-3062-409F-98C0-B7878274D5DE}" destId="{FF8C2001-4162-4515-A897-4199903B4F55}" srcOrd="2" destOrd="0" parTransId="{455483CD-A2DD-431E-9793-45EEA152A7BA}" sibTransId="{6B80D4DC-CB39-45BF-809F-8059810FD980}"/>
    <dgm:cxn modelId="{1B446218-AF2C-4F16-89F8-FC2068F41083}" srcId="{721B1459-3062-409F-98C0-B7878274D5DE}" destId="{90607A85-A2B1-4357-ABA4-5F4A57218CC1}" srcOrd="0" destOrd="0" parTransId="{A4D6B1DF-4B29-432E-93A2-125462F4DF9F}" sibTransId="{EE9AE330-C93D-4ED7-ADE1-043C7FB673A3}"/>
    <dgm:cxn modelId="{5B791A79-0DB7-4DE9-8F1B-914B5EA45966}" type="presOf" srcId="{721B1459-3062-409F-98C0-B7878274D5DE}" destId="{6F9977BF-160C-4533-A511-B4156FCDF096}" srcOrd="0" destOrd="0" presId="urn:microsoft.com/office/officeart/2005/8/layout/arrow2"/>
    <dgm:cxn modelId="{8A571663-08FE-4621-8FA3-624CA03C1F6B}" type="presOf" srcId="{670F3A6C-158B-44B1-B8E4-2A48ACA69AE2}" destId="{04B44972-834B-4F6F-B786-675A6F70D717}" srcOrd="0" destOrd="0" presId="urn:microsoft.com/office/officeart/2005/8/layout/arrow2"/>
    <dgm:cxn modelId="{6FFF86FA-7B13-4FD7-9300-B4BB26295E8A}" type="presOf" srcId="{FF8C2001-4162-4515-A897-4199903B4F55}" destId="{F8E63E86-99B6-46C4-89D2-B32D62F3641C}" srcOrd="0" destOrd="0" presId="urn:microsoft.com/office/officeart/2005/8/layout/arrow2"/>
    <dgm:cxn modelId="{AC5A61F5-955A-4D0F-95CC-CD11E8FBE962}" type="presOf" srcId="{90607A85-A2B1-4357-ABA4-5F4A57218CC1}" destId="{C275E30F-744A-4C04-945E-BC18EDC0C7D3}" srcOrd="0" destOrd="0" presId="urn:microsoft.com/office/officeart/2005/8/layout/arrow2"/>
    <dgm:cxn modelId="{5B964A7D-8834-4BEC-B239-18B9AE11AF51}" type="presParOf" srcId="{6F9977BF-160C-4533-A511-B4156FCDF096}" destId="{7DADCB15-0A7C-4525-86E0-0FC94A02F23A}" srcOrd="0" destOrd="0" presId="urn:microsoft.com/office/officeart/2005/8/layout/arrow2"/>
    <dgm:cxn modelId="{7CB513CF-C64B-4CF8-A6FF-F1F1E89DA572}" type="presParOf" srcId="{6F9977BF-160C-4533-A511-B4156FCDF096}" destId="{BC029F14-FDF0-47E6-887E-B86E92E8728B}" srcOrd="1" destOrd="0" presId="urn:microsoft.com/office/officeart/2005/8/layout/arrow2"/>
    <dgm:cxn modelId="{42D6F39C-9E20-4B46-A6F9-57EBD94B2094}" type="presParOf" srcId="{BC029F14-FDF0-47E6-887E-B86E92E8728B}" destId="{912EF8AF-363F-4A8D-8F84-D61E2F7A8FC2}" srcOrd="0" destOrd="0" presId="urn:microsoft.com/office/officeart/2005/8/layout/arrow2"/>
    <dgm:cxn modelId="{F0BA1A2D-A2A0-4BD3-9887-C3AB86885526}" type="presParOf" srcId="{BC029F14-FDF0-47E6-887E-B86E92E8728B}" destId="{C275E30F-744A-4C04-945E-BC18EDC0C7D3}" srcOrd="1" destOrd="0" presId="urn:microsoft.com/office/officeart/2005/8/layout/arrow2"/>
    <dgm:cxn modelId="{0496FD55-BDA1-4C91-B277-E3B62C29C3EE}" type="presParOf" srcId="{BC029F14-FDF0-47E6-887E-B86E92E8728B}" destId="{7D54ABE6-ABD6-4427-B371-7A5AF356027E}" srcOrd="2" destOrd="0" presId="urn:microsoft.com/office/officeart/2005/8/layout/arrow2"/>
    <dgm:cxn modelId="{5A7BA489-86E5-4ED1-A855-58B6B882BEE5}" type="presParOf" srcId="{BC029F14-FDF0-47E6-887E-B86E92E8728B}" destId="{04B44972-834B-4F6F-B786-675A6F70D717}" srcOrd="3" destOrd="0" presId="urn:microsoft.com/office/officeart/2005/8/layout/arrow2"/>
    <dgm:cxn modelId="{D908FB2B-1A80-4A77-8114-130BAB6A09E6}" type="presParOf" srcId="{BC029F14-FDF0-47E6-887E-B86E92E8728B}" destId="{D71B1708-62BF-4C4C-9330-0DFDEF87116F}" srcOrd="4" destOrd="0" presId="urn:microsoft.com/office/officeart/2005/8/layout/arrow2"/>
    <dgm:cxn modelId="{B620E616-E4AA-4E20-89A2-82EBA13A6910}" type="presParOf" srcId="{BC029F14-FDF0-47E6-887E-B86E92E8728B}" destId="{F8E63E86-99B6-46C4-89D2-B32D62F3641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D38D0-D438-4C82-8DF6-BB7AA2C6B45B}">
      <dsp:nvSpPr>
        <dsp:cNvPr id="0" name=""/>
        <dsp:cNvSpPr/>
      </dsp:nvSpPr>
      <dsp:spPr>
        <a:xfrm>
          <a:off x="2927161" y="3753401"/>
          <a:ext cx="231313" cy="23131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A1363D-562C-4C60-B44A-373A79AA4CAE}">
      <dsp:nvSpPr>
        <dsp:cNvPr id="0" name=""/>
        <dsp:cNvSpPr/>
      </dsp:nvSpPr>
      <dsp:spPr>
        <a:xfrm>
          <a:off x="2724531" y="4078126"/>
          <a:ext cx="231313" cy="23131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F226B-7774-48FE-B340-44BFBC01A52D}">
      <dsp:nvSpPr>
        <dsp:cNvPr id="0" name=""/>
        <dsp:cNvSpPr/>
      </dsp:nvSpPr>
      <dsp:spPr>
        <a:xfrm>
          <a:off x="2483040" y="4359268"/>
          <a:ext cx="231313" cy="23131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82611-5832-4804-837E-9312F6934E56}">
      <dsp:nvSpPr>
        <dsp:cNvPr id="0" name=""/>
        <dsp:cNvSpPr/>
      </dsp:nvSpPr>
      <dsp:spPr>
        <a:xfrm>
          <a:off x="2771719" y="485278"/>
          <a:ext cx="231313" cy="23131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4725C-5ED6-46B3-8B5C-12F175CB003B}">
      <dsp:nvSpPr>
        <dsp:cNvPr id="0" name=""/>
        <dsp:cNvSpPr/>
      </dsp:nvSpPr>
      <dsp:spPr>
        <a:xfrm>
          <a:off x="3080753" y="301124"/>
          <a:ext cx="231313" cy="23131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75C30-57BC-4FDD-A7F2-37D4A5744A42}">
      <dsp:nvSpPr>
        <dsp:cNvPr id="0" name=""/>
        <dsp:cNvSpPr/>
      </dsp:nvSpPr>
      <dsp:spPr>
        <a:xfrm>
          <a:off x="3388862" y="116970"/>
          <a:ext cx="231313" cy="23131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E8248-5E41-4C36-8AC2-E2C2AE65A47D}">
      <dsp:nvSpPr>
        <dsp:cNvPr id="0" name=""/>
        <dsp:cNvSpPr/>
      </dsp:nvSpPr>
      <dsp:spPr>
        <a:xfrm>
          <a:off x="3696971" y="301124"/>
          <a:ext cx="231313" cy="23131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5036B4-F39E-437F-9563-6C5958D7E92C}">
      <dsp:nvSpPr>
        <dsp:cNvPr id="0" name=""/>
        <dsp:cNvSpPr/>
      </dsp:nvSpPr>
      <dsp:spPr>
        <a:xfrm>
          <a:off x="4006005" y="485278"/>
          <a:ext cx="231313" cy="23131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27155A-C6D6-4D71-92FE-06A78F22119D}">
      <dsp:nvSpPr>
        <dsp:cNvPr id="0" name=""/>
        <dsp:cNvSpPr/>
      </dsp:nvSpPr>
      <dsp:spPr>
        <a:xfrm>
          <a:off x="3388862" y="505535"/>
          <a:ext cx="231313" cy="23131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F2CF02-C1F5-4096-BDB8-D0BD679BDD9B}">
      <dsp:nvSpPr>
        <dsp:cNvPr id="0" name=""/>
        <dsp:cNvSpPr/>
      </dsp:nvSpPr>
      <dsp:spPr>
        <a:xfrm>
          <a:off x="3388862" y="894100"/>
          <a:ext cx="231313" cy="23131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B31CC9-965A-4ACE-B54B-0DCEC854D463}">
      <dsp:nvSpPr>
        <dsp:cNvPr id="0" name=""/>
        <dsp:cNvSpPr/>
      </dsp:nvSpPr>
      <dsp:spPr>
        <a:xfrm>
          <a:off x="3609571" y="2204870"/>
          <a:ext cx="5125307" cy="1735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996" tIns="49530" rIns="49530" bIns="495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1300" kern="1200" dirty="0" smtClean="0"/>
            <a:t>Per i greci. i primi ad aver creato una teoria delle particelle l’intero universo era composto da tante minuscole sferette che non potevano essere spezzate e che, proprio per questo, prendevano il nome di atomi (parola che in greco significa ‘indivisibili</a:t>
          </a:r>
        </a:p>
        <a:p>
          <a:pPr lvl="0" algn="l" defTabSz="355600">
            <a:lnSpc>
              <a:spcPct val="90000"/>
            </a:lnSpc>
            <a:spcBef>
              <a:spcPct val="0"/>
            </a:spcBef>
            <a:spcAft>
              <a:spcPct val="35000"/>
            </a:spcAft>
          </a:pPr>
          <a:endParaRPr lang="it-IT" sz="1300" kern="1200" dirty="0"/>
        </a:p>
      </dsp:txBody>
      <dsp:txXfrm>
        <a:off x="3694292" y="2289591"/>
        <a:ext cx="4955865" cy="1566079"/>
      </dsp:txXfrm>
    </dsp:sp>
    <dsp:sp modelId="{D453AD94-5DC8-4D33-A92F-105B234270E2}">
      <dsp:nvSpPr>
        <dsp:cNvPr id="0" name=""/>
        <dsp:cNvSpPr/>
      </dsp:nvSpPr>
      <dsp:spPr>
        <a:xfrm>
          <a:off x="142522" y="4077064"/>
          <a:ext cx="2313130" cy="23129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7D1994-E156-401D-ADDD-1E642B168623}">
      <dsp:nvSpPr>
        <dsp:cNvPr id="0" name=""/>
        <dsp:cNvSpPr/>
      </dsp:nvSpPr>
      <dsp:spPr>
        <a:xfrm>
          <a:off x="2520297" y="4869156"/>
          <a:ext cx="6037687" cy="18924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996" tIns="49530" rIns="49530" bIns="495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1300" kern="1200" dirty="0" smtClean="0"/>
            <a:t>Oggi ne sappiamo molto di più, ma il concetto di base è rimasto: tutto nell’universo, è composto di particelle. Il complicato quadro tracciato dalla scienza è noto come modello standard", ma si tratta di un modello talmente caotico e affollato che alcuni ricercatori lo chiamano ‘zoo di particelle"</a:t>
          </a:r>
        </a:p>
        <a:p>
          <a:pPr lvl="0" algn="l">
            <a:spcBef>
              <a:spcPct val="0"/>
            </a:spcBef>
          </a:pPr>
          <a:endParaRPr lang="it-IT" sz="1300" kern="1200" dirty="0"/>
        </a:p>
      </dsp:txBody>
      <dsp:txXfrm>
        <a:off x="2612679" y="4961538"/>
        <a:ext cx="5852923" cy="1707700"/>
      </dsp:txXfrm>
    </dsp:sp>
    <dsp:sp modelId="{4F18981C-FFFF-4B53-809C-82BDC4029CBA}">
      <dsp:nvSpPr>
        <dsp:cNvPr id="0" name=""/>
        <dsp:cNvSpPr/>
      </dsp:nvSpPr>
      <dsp:spPr>
        <a:xfrm>
          <a:off x="2088235" y="1268752"/>
          <a:ext cx="2313130" cy="231297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845E0-BF43-4F2B-9F39-EE3AB7574F78}">
      <dsp:nvSpPr>
        <dsp:cNvPr id="0" name=""/>
        <dsp:cNvSpPr/>
      </dsp:nvSpPr>
      <dsp:spPr>
        <a:xfrm>
          <a:off x="1306202" y="1250736"/>
          <a:ext cx="3823968" cy="3478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it-IT" sz="1700" kern="1200" dirty="0" smtClean="0"/>
            <a:t>Dei primi due sappiamo che sono i costituenti dei nuclei degli atomi, legati tra loro da forze molto intense.</a:t>
          </a:r>
        </a:p>
        <a:p>
          <a:pPr marL="0" marR="0" lvl="0" indent="0" algn="just" defTabSz="914400" eaLnBrk="1" fontAlgn="auto" latinLnBrk="0" hangingPunct="1">
            <a:lnSpc>
              <a:spcPct val="100000"/>
            </a:lnSpc>
            <a:spcBef>
              <a:spcPct val="0"/>
            </a:spcBef>
            <a:spcAft>
              <a:spcPts val="0"/>
            </a:spcAft>
            <a:buClrTx/>
            <a:buSzTx/>
            <a:buFontTx/>
            <a:buNone/>
            <a:tabLst/>
            <a:defRPr/>
          </a:pPr>
          <a:r>
            <a:rPr lang="it-IT" sz="1700" kern="1200" dirty="0" smtClean="0"/>
            <a:t> </a:t>
          </a:r>
        </a:p>
        <a:p>
          <a:pPr marL="0" marR="0" lvl="0" indent="0" algn="just" defTabSz="914400" eaLnBrk="1" fontAlgn="auto" latinLnBrk="0" hangingPunct="1">
            <a:lnSpc>
              <a:spcPct val="100000"/>
            </a:lnSpc>
            <a:spcBef>
              <a:spcPct val="0"/>
            </a:spcBef>
            <a:spcAft>
              <a:spcPts val="0"/>
            </a:spcAft>
            <a:buClrTx/>
            <a:buSzTx/>
            <a:buFontTx/>
            <a:buNone/>
            <a:tabLst/>
            <a:defRPr/>
          </a:pPr>
          <a:r>
            <a:rPr lang="it-IT" sz="1700" kern="1200" dirty="0" smtClean="0"/>
            <a:t>Anche l'elettrone è un componente dell'atomo, in cui "orbita" attorno al nucleo, </a:t>
          </a:r>
          <a:endParaRPr lang="it-IT" sz="1700" kern="1200" dirty="0"/>
        </a:p>
      </dsp:txBody>
      <dsp:txXfrm>
        <a:off x="1866209" y="1760099"/>
        <a:ext cx="2703954" cy="2459423"/>
      </dsp:txXfrm>
    </dsp:sp>
    <dsp:sp modelId="{4C360EC7-9350-4EC0-92E6-277407E07E0F}">
      <dsp:nvSpPr>
        <dsp:cNvPr id="0" name=""/>
        <dsp:cNvSpPr/>
      </dsp:nvSpPr>
      <dsp:spPr>
        <a:xfrm>
          <a:off x="342656" y="0"/>
          <a:ext cx="5707075" cy="5949280"/>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55C5F-D4B3-4EEB-89A5-99D4C6F9D997}">
      <dsp:nvSpPr>
        <dsp:cNvPr id="0" name=""/>
        <dsp:cNvSpPr/>
      </dsp:nvSpPr>
      <dsp:spPr>
        <a:xfrm>
          <a:off x="4544932" y="501524"/>
          <a:ext cx="1516642" cy="15170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C48621-A1AB-416B-8ED9-B62138431963}">
      <dsp:nvSpPr>
        <dsp:cNvPr id="0" name=""/>
        <dsp:cNvSpPr/>
      </dsp:nvSpPr>
      <dsp:spPr>
        <a:xfrm>
          <a:off x="6176612" y="525916"/>
          <a:ext cx="2030084" cy="146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it-IT" sz="1300" kern="1200" dirty="0" smtClean="0"/>
            <a:t>I nuclei atomici, tipicamente di uranio, sono quelli che si spezzano liberando energia nei processi di fissione usati nelle centrali nucleari.</a:t>
          </a:r>
        </a:p>
        <a:p>
          <a:pPr lvl="0" algn="l">
            <a:spcBef>
              <a:spcPct val="0"/>
            </a:spcBef>
          </a:pPr>
          <a:endParaRPr lang="it-IT" sz="1300" kern="1200" dirty="0"/>
        </a:p>
      </dsp:txBody>
      <dsp:txXfrm>
        <a:off x="6176612" y="525916"/>
        <a:ext cx="2030084" cy="1468282"/>
      </dsp:txXfrm>
    </dsp:sp>
    <dsp:sp modelId="{D7CAB9C3-F3D9-435D-8A19-F66760C87CB0}">
      <dsp:nvSpPr>
        <dsp:cNvPr id="0" name=""/>
        <dsp:cNvSpPr/>
      </dsp:nvSpPr>
      <dsp:spPr>
        <a:xfrm>
          <a:off x="5131119" y="2227410"/>
          <a:ext cx="1516642" cy="15170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485499-BFBE-4AD2-AE26-654A76D80B2F}">
      <dsp:nvSpPr>
        <dsp:cNvPr id="0" name=""/>
        <dsp:cNvSpPr/>
      </dsp:nvSpPr>
      <dsp:spPr>
        <a:xfrm>
          <a:off x="6771258" y="2248827"/>
          <a:ext cx="2030084" cy="146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it-IT" sz="1300" kern="1200" dirty="0" smtClean="0"/>
            <a:t>ma può anche andarsene in giro, per esempio nei fili di rame, e questo è il modo in cui produciamo la corrente elettrica</a:t>
          </a:r>
        </a:p>
        <a:p>
          <a:pPr lvl="0" algn="l">
            <a:spcBef>
              <a:spcPct val="0"/>
            </a:spcBef>
          </a:pPr>
          <a:endParaRPr lang="it-IT" sz="1300" kern="1200" dirty="0"/>
        </a:p>
      </dsp:txBody>
      <dsp:txXfrm>
        <a:off x="6771258" y="2248827"/>
        <a:ext cx="2030084" cy="1468282"/>
      </dsp:txXfrm>
    </dsp:sp>
    <dsp:sp modelId="{0A415547-D1E3-4D9A-B1F1-9D97A8CAB141}">
      <dsp:nvSpPr>
        <dsp:cNvPr id="0" name=""/>
        <dsp:cNvSpPr/>
      </dsp:nvSpPr>
      <dsp:spPr>
        <a:xfrm>
          <a:off x="4544932" y="3977688"/>
          <a:ext cx="1516642" cy="151706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9E9DB0-9459-4172-A17B-7787357F9B94}">
      <dsp:nvSpPr>
        <dsp:cNvPr id="0" name=""/>
        <dsp:cNvSpPr/>
      </dsp:nvSpPr>
      <dsp:spPr>
        <a:xfrm>
          <a:off x="6176612" y="4008624"/>
          <a:ext cx="2030084" cy="146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just" defTabSz="577850">
            <a:lnSpc>
              <a:spcPct val="90000"/>
            </a:lnSpc>
            <a:spcBef>
              <a:spcPct val="0"/>
            </a:spcBef>
            <a:spcAft>
              <a:spcPct val="10000"/>
            </a:spcAft>
          </a:pPr>
          <a:r>
            <a:rPr lang="it-IT" sz="1300" b="0" i="0" kern="1200" dirty="0" smtClean="0"/>
            <a:t>Anche se solo per sentito dire, sappiamo anche che protoni e neutroni non sono davvero particelle fondamentali, visto che sono composte da tre</a:t>
          </a:r>
          <a:r>
            <a:rPr lang="it-IT" sz="1300" b="1" i="0" kern="1200" dirty="0" smtClean="0"/>
            <a:t> quark </a:t>
          </a:r>
          <a:r>
            <a:rPr lang="it-IT" sz="1300" b="0" i="0" kern="1200" dirty="0" smtClean="0"/>
            <a:t>ciascuna</a:t>
          </a:r>
          <a:endParaRPr lang="it-IT" sz="1300" kern="1200" dirty="0"/>
        </a:p>
      </dsp:txBody>
      <dsp:txXfrm>
        <a:off x="6176612" y="4008624"/>
        <a:ext cx="2030084" cy="1468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DCB15-0A7C-4525-86E0-0FC94A02F23A}">
      <dsp:nvSpPr>
        <dsp:cNvPr id="0" name=""/>
        <dsp:cNvSpPr/>
      </dsp:nvSpPr>
      <dsp:spPr>
        <a:xfrm>
          <a:off x="494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2EF8AF-363F-4A8D-8F84-D61E2F7A8FC2}">
      <dsp:nvSpPr>
        <dsp:cNvPr id="0" name=""/>
        <dsp:cNvSpPr/>
      </dsp:nvSpPr>
      <dsp:spPr>
        <a:xfrm>
          <a:off x="1413705" y="3123819"/>
          <a:ext cx="188280" cy="188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5E30F-744A-4C04-945E-BC18EDC0C7D3}">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577850">
            <a:lnSpc>
              <a:spcPct val="90000"/>
            </a:lnSpc>
            <a:spcBef>
              <a:spcPct val="0"/>
            </a:spcBef>
            <a:spcAft>
              <a:spcPct val="35000"/>
            </a:spcAft>
          </a:pPr>
          <a:r>
            <a:rPr lang="it-IT" sz="1300" b="0" i="0" kern="1200" dirty="0" smtClean="0"/>
            <a:t>I quark sì, sono, per quanto sappiamo al momento, particelle fondamentali, che cioè non possono essere ulteriormente divise. </a:t>
          </a:r>
          <a:endParaRPr lang="it-IT" sz="1300" kern="1200" dirty="0"/>
        </a:p>
      </dsp:txBody>
      <dsp:txXfrm>
        <a:off x="1507845" y="3217959"/>
        <a:ext cx="1687279" cy="1308003"/>
      </dsp:txXfrm>
    </dsp:sp>
    <dsp:sp modelId="{7D54ABE6-ABD6-4427-B371-7A5AF356027E}">
      <dsp:nvSpPr>
        <dsp:cNvPr id="0" name=""/>
        <dsp:cNvSpPr/>
      </dsp:nvSpPr>
      <dsp:spPr>
        <a:xfrm>
          <a:off x="3075638" y="1893662"/>
          <a:ext cx="340352" cy="3403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B44972-834B-4F6F-B786-675A6F70D717}">
      <dsp:nvSpPr>
        <dsp:cNvPr id="0" name=""/>
        <dsp:cNvSpPr/>
      </dsp:nvSpPr>
      <dsp:spPr>
        <a:xfrm>
          <a:off x="3245815" y="2548877"/>
          <a:ext cx="1737969" cy="1492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1300" b="0" i="0" kern="1200" dirty="0" smtClean="0"/>
            <a:t>L'elettrone, come i quark, è una particella fondamentale.</a:t>
          </a:r>
          <a:endParaRPr lang="it-IT" sz="1300" kern="1200" dirty="0" smtClean="0"/>
        </a:p>
        <a:p>
          <a:pPr lvl="0" algn="l" defTabSz="488950">
            <a:lnSpc>
              <a:spcPct val="90000"/>
            </a:lnSpc>
            <a:spcBef>
              <a:spcPct val="0"/>
            </a:spcBef>
            <a:spcAft>
              <a:spcPct val="35000"/>
            </a:spcAft>
          </a:pPr>
          <a:endParaRPr lang="it-IT" sz="1300" kern="1200" dirty="0"/>
        </a:p>
      </dsp:txBody>
      <dsp:txXfrm>
        <a:off x="3245815" y="2548877"/>
        <a:ext cx="1737969" cy="1492047"/>
      </dsp:txXfrm>
    </dsp:sp>
    <dsp:sp modelId="{D71B1708-62BF-4C4C-9330-0DFDEF87116F}">
      <dsp:nvSpPr>
        <dsp:cNvPr id="0" name=""/>
        <dsp:cNvSpPr/>
      </dsp:nvSpPr>
      <dsp:spPr>
        <a:xfrm>
          <a:off x="5074304" y="1145068"/>
          <a:ext cx="470700" cy="4707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E63E86-99B6-46C4-89D2-B32D62F3641C}">
      <dsp:nvSpPr>
        <dsp:cNvPr id="0" name=""/>
        <dsp:cNvSpPr/>
      </dsp:nvSpPr>
      <dsp:spPr>
        <a:xfrm>
          <a:off x="4858103" y="2116837"/>
          <a:ext cx="2641071" cy="167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577850">
            <a:lnSpc>
              <a:spcPct val="90000"/>
            </a:lnSpc>
            <a:spcBef>
              <a:spcPct val="0"/>
            </a:spcBef>
            <a:spcAft>
              <a:spcPct val="35000"/>
            </a:spcAft>
          </a:pPr>
          <a:r>
            <a:rPr lang="it-IT" sz="1300" b="0" i="0" kern="1200" dirty="0" smtClean="0"/>
            <a:t>Saremmo già in tanti così... ma c'è senz'altro ancora una particella che tutti conosciamo, quella che compone la luce - emessa dal sole, dalle lampadine a incandescenza, dai tubi al neon - e cioè il fotone.</a:t>
          </a:r>
          <a:r>
            <a:rPr lang="it-IT" sz="1300" kern="1200" dirty="0" smtClean="0"/>
            <a:t/>
          </a:r>
          <a:br>
            <a:rPr lang="it-IT" sz="1300" kern="1200" dirty="0" smtClean="0"/>
          </a:br>
          <a:r>
            <a:rPr lang="it-IT" sz="1300" b="0" i="0" kern="1200" dirty="0" smtClean="0"/>
            <a:t>Anche questa è una particella non ulteriormente suddivisibile, fondamentale nel senso visto sopra</a:t>
          </a:r>
          <a:endParaRPr lang="it-IT" sz="1300" kern="1200" dirty="0"/>
        </a:p>
      </dsp:txBody>
      <dsp:txXfrm>
        <a:off x="4858103" y="2116837"/>
        <a:ext cx="2641071" cy="1672706"/>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Elenco di immagini radiale"/>
  <dgm:desc val="Mostra le relazioni con un'idea centrale. La forma di livello 1 contiene testo e tutte le forme di livello 2 contengono un'immagine con testo corrispondente. Supporta al massimo quattro immagini di livello 2.  Le immagini inutilizzate non vengono visualizzate, ma rimangono disponibili se si cambia layout. Risultati ottimali con piccole quantità di testo di livello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27A463-1BD8-4AD7-8846-73C32D36DB1D}" type="datetimeFigureOut">
              <a:rPr lang="it-IT" smtClean="0"/>
              <a:t>04/02/2013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F56412-87A4-4220-B137-8182DAB37046}" type="slidenum">
              <a:rPr lang="it-IT" smtClean="0"/>
              <a:t>‹N›</a:t>
            </a:fld>
            <a:endParaRPr lang="it-IT"/>
          </a:p>
        </p:txBody>
      </p:sp>
    </p:spTree>
    <p:extLst>
      <p:ext uri="{BB962C8B-B14F-4D97-AF65-F5344CB8AC3E}">
        <p14:creationId xmlns:p14="http://schemas.microsoft.com/office/powerpoint/2010/main" val="3040052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8F56412-87A4-4220-B137-8182DAB37046}" type="slidenum">
              <a:rPr lang="it-IT" smtClean="0"/>
              <a:t>26</a:t>
            </a:fld>
            <a:endParaRPr lang="it-IT"/>
          </a:p>
        </p:txBody>
      </p:sp>
    </p:spTree>
    <p:extLst>
      <p:ext uri="{BB962C8B-B14F-4D97-AF65-F5344CB8AC3E}">
        <p14:creationId xmlns:p14="http://schemas.microsoft.com/office/powerpoint/2010/main" val="236437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CD051F1-1AFC-4828-A41F-E2ABC59BDBDC}" type="datetimeFigureOut">
              <a:rPr lang="it-IT" smtClean="0"/>
              <a:t>04/02/2013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1699AB-0CE4-450C-A3AB-A5C813511670}" type="slidenum">
              <a:rPr lang="it-IT" smtClean="0"/>
              <a:t>‹N›</a:t>
            </a:fld>
            <a:endParaRPr lang="it-IT"/>
          </a:p>
        </p:txBody>
      </p:sp>
    </p:spTree>
    <p:extLst>
      <p:ext uri="{BB962C8B-B14F-4D97-AF65-F5344CB8AC3E}">
        <p14:creationId xmlns:p14="http://schemas.microsoft.com/office/powerpoint/2010/main" val="77815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CD051F1-1AFC-4828-A41F-E2ABC59BDBDC}" type="datetimeFigureOut">
              <a:rPr lang="it-IT" smtClean="0"/>
              <a:t>04/02/2013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1699AB-0CE4-450C-A3AB-A5C813511670}" type="slidenum">
              <a:rPr lang="it-IT" smtClean="0"/>
              <a:t>‹N›</a:t>
            </a:fld>
            <a:endParaRPr lang="it-IT"/>
          </a:p>
        </p:txBody>
      </p:sp>
    </p:spTree>
    <p:extLst>
      <p:ext uri="{BB962C8B-B14F-4D97-AF65-F5344CB8AC3E}">
        <p14:creationId xmlns:p14="http://schemas.microsoft.com/office/powerpoint/2010/main" val="19455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CD051F1-1AFC-4828-A41F-E2ABC59BDBDC}" type="datetimeFigureOut">
              <a:rPr lang="it-IT" smtClean="0"/>
              <a:t>04/02/2013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1699AB-0CE4-450C-A3AB-A5C813511670}" type="slidenum">
              <a:rPr lang="it-IT" smtClean="0"/>
              <a:t>‹N›</a:t>
            </a:fld>
            <a:endParaRPr lang="it-IT"/>
          </a:p>
        </p:txBody>
      </p:sp>
    </p:spTree>
    <p:extLst>
      <p:ext uri="{BB962C8B-B14F-4D97-AF65-F5344CB8AC3E}">
        <p14:creationId xmlns:p14="http://schemas.microsoft.com/office/powerpoint/2010/main" val="185952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CD051F1-1AFC-4828-A41F-E2ABC59BDBDC}" type="datetimeFigureOut">
              <a:rPr lang="it-IT" smtClean="0"/>
              <a:t>04/02/2013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1699AB-0CE4-450C-A3AB-A5C813511670}" type="slidenum">
              <a:rPr lang="it-IT" smtClean="0"/>
              <a:t>‹N›</a:t>
            </a:fld>
            <a:endParaRPr lang="it-IT"/>
          </a:p>
        </p:txBody>
      </p:sp>
    </p:spTree>
    <p:extLst>
      <p:ext uri="{BB962C8B-B14F-4D97-AF65-F5344CB8AC3E}">
        <p14:creationId xmlns:p14="http://schemas.microsoft.com/office/powerpoint/2010/main" val="1884273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CD051F1-1AFC-4828-A41F-E2ABC59BDBDC}" type="datetimeFigureOut">
              <a:rPr lang="it-IT" smtClean="0"/>
              <a:t>04/02/2013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1699AB-0CE4-450C-A3AB-A5C813511670}" type="slidenum">
              <a:rPr lang="it-IT" smtClean="0"/>
              <a:t>‹N›</a:t>
            </a:fld>
            <a:endParaRPr lang="it-IT"/>
          </a:p>
        </p:txBody>
      </p:sp>
    </p:spTree>
    <p:extLst>
      <p:ext uri="{BB962C8B-B14F-4D97-AF65-F5344CB8AC3E}">
        <p14:creationId xmlns:p14="http://schemas.microsoft.com/office/powerpoint/2010/main" val="167211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CD051F1-1AFC-4828-A41F-E2ABC59BDBDC}" type="datetimeFigureOut">
              <a:rPr lang="it-IT" smtClean="0"/>
              <a:t>04/02/2013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1699AB-0CE4-450C-A3AB-A5C813511670}" type="slidenum">
              <a:rPr lang="it-IT" smtClean="0"/>
              <a:t>‹N›</a:t>
            </a:fld>
            <a:endParaRPr lang="it-IT"/>
          </a:p>
        </p:txBody>
      </p:sp>
    </p:spTree>
    <p:extLst>
      <p:ext uri="{BB962C8B-B14F-4D97-AF65-F5344CB8AC3E}">
        <p14:creationId xmlns:p14="http://schemas.microsoft.com/office/powerpoint/2010/main" val="357655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CD051F1-1AFC-4828-A41F-E2ABC59BDBDC}" type="datetimeFigureOut">
              <a:rPr lang="it-IT" smtClean="0"/>
              <a:t>04/02/2013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51699AB-0CE4-450C-A3AB-A5C813511670}" type="slidenum">
              <a:rPr lang="it-IT" smtClean="0"/>
              <a:t>‹N›</a:t>
            </a:fld>
            <a:endParaRPr lang="it-IT"/>
          </a:p>
        </p:txBody>
      </p:sp>
    </p:spTree>
    <p:extLst>
      <p:ext uri="{BB962C8B-B14F-4D97-AF65-F5344CB8AC3E}">
        <p14:creationId xmlns:p14="http://schemas.microsoft.com/office/powerpoint/2010/main" val="203698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CD051F1-1AFC-4828-A41F-E2ABC59BDBDC}" type="datetimeFigureOut">
              <a:rPr lang="it-IT" smtClean="0"/>
              <a:t>04/02/2013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51699AB-0CE4-450C-A3AB-A5C813511670}" type="slidenum">
              <a:rPr lang="it-IT" smtClean="0"/>
              <a:t>‹N›</a:t>
            </a:fld>
            <a:endParaRPr lang="it-IT"/>
          </a:p>
        </p:txBody>
      </p:sp>
    </p:spTree>
    <p:extLst>
      <p:ext uri="{BB962C8B-B14F-4D97-AF65-F5344CB8AC3E}">
        <p14:creationId xmlns:p14="http://schemas.microsoft.com/office/powerpoint/2010/main" val="140232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CD051F1-1AFC-4828-A41F-E2ABC59BDBDC}" type="datetimeFigureOut">
              <a:rPr lang="it-IT" smtClean="0"/>
              <a:t>04/02/2013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51699AB-0CE4-450C-A3AB-A5C813511670}" type="slidenum">
              <a:rPr lang="it-IT" smtClean="0"/>
              <a:t>‹N›</a:t>
            </a:fld>
            <a:endParaRPr lang="it-IT"/>
          </a:p>
        </p:txBody>
      </p:sp>
    </p:spTree>
    <p:extLst>
      <p:ext uri="{BB962C8B-B14F-4D97-AF65-F5344CB8AC3E}">
        <p14:creationId xmlns:p14="http://schemas.microsoft.com/office/powerpoint/2010/main" val="20304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CD051F1-1AFC-4828-A41F-E2ABC59BDBDC}" type="datetimeFigureOut">
              <a:rPr lang="it-IT" smtClean="0"/>
              <a:t>04/02/2013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1699AB-0CE4-450C-A3AB-A5C813511670}" type="slidenum">
              <a:rPr lang="it-IT" smtClean="0"/>
              <a:t>‹N›</a:t>
            </a:fld>
            <a:endParaRPr lang="it-IT"/>
          </a:p>
        </p:txBody>
      </p:sp>
    </p:spTree>
    <p:extLst>
      <p:ext uri="{BB962C8B-B14F-4D97-AF65-F5344CB8AC3E}">
        <p14:creationId xmlns:p14="http://schemas.microsoft.com/office/powerpoint/2010/main" val="106242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CD051F1-1AFC-4828-A41F-E2ABC59BDBDC}" type="datetimeFigureOut">
              <a:rPr lang="it-IT" smtClean="0"/>
              <a:t>04/02/2013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1699AB-0CE4-450C-A3AB-A5C813511670}" type="slidenum">
              <a:rPr lang="it-IT" smtClean="0"/>
              <a:t>‹N›</a:t>
            </a:fld>
            <a:endParaRPr lang="it-IT"/>
          </a:p>
        </p:txBody>
      </p:sp>
    </p:spTree>
    <p:extLst>
      <p:ext uri="{BB962C8B-B14F-4D97-AF65-F5344CB8AC3E}">
        <p14:creationId xmlns:p14="http://schemas.microsoft.com/office/powerpoint/2010/main" val="187743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051F1-1AFC-4828-A41F-E2ABC59BDBDC}" type="datetimeFigureOut">
              <a:rPr lang="it-IT" smtClean="0"/>
              <a:t>04/02/2013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699AB-0CE4-450C-A3AB-A5C813511670}" type="slidenum">
              <a:rPr lang="it-IT" smtClean="0"/>
              <a:t>‹N›</a:t>
            </a:fld>
            <a:endParaRPr lang="it-IT"/>
          </a:p>
        </p:txBody>
      </p:sp>
    </p:spTree>
    <p:extLst>
      <p:ext uri="{BB962C8B-B14F-4D97-AF65-F5344CB8AC3E}">
        <p14:creationId xmlns:p14="http://schemas.microsoft.com/office/powerpoint/2010/main" val="2202725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eb.infinito.it/utenti/s/sercas/cdl/forze.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t.wikipedia.org/wiki/Teoria_della_relativit%C3%A0" TargetMode="External"/><Relationship Id="rId2" Type="http://schemas.openxmlformats.org/officeDocument/2006/relationships/hyperlink" Target="http://it.wikipedia.org/wiki/Energia" TargetMode="External"/><Relationship Id="rId1" Type="http://schemas.openxmlformats.org/officeDocument/2006/relationships/slideLayout" Target="../slideLayouts/slideLayout2.xml"/><Relationship Id="rId6" Type="http://schemas.openxmlformats.org/officeDocument/2006/relationships/hyperlink" Target="http://it.wikipedia.org/wiki/Acceleratori_di_particelle" TargetMode="External"/><Relationship Id="rId5" Type="http://schemas.openxmlformats.org/officeDocument/2006/relationships/hyperlink" Target="http://it.wikipedia.org/wiki/Raggi_cosmici" TargetMode="External"/><Relationship Id="rId4" Type="http://schemas.openxmlformats.org/officeDocument/2006/relationships/hyperlink" Target="http://it.wikipedia.org/wiki/Reazione_nucleare"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it.wikipedia.org/wiki/Annichilazion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eb.infinito.it/utenti/s/sercas/cdl/univ.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ctrTitle"/>
          </p:nvPr>
        </p:nvSpPr>
        <p:spPr>
          <a:xfrm>
            <a:off x="323528" y="476672"/>
            <a:ext cx="8496944" cy="2232247"/>
          </a:xfrm>
        </p:spPr>
        <p:txBody>
          <a:bodyPr/>
          <a:lstStyle/>
          <a:p>
            <a:r>
              <a:rPr lang="it-IT" dirty="0" smtClean="0">
                <a:solidFill>
                  <a:schemeClr val="bg1"/>
                </a:solidFill>
              </a:rPr>
              <a:t>LA PARTICELLA DI DIO</a:t>
            </a:r>
            <a:r>
              <a:rPr lang="it-IT" dirty="0" smtClean="0"/>
              <a:t/>
            </a:r>
            <a:br>
              <a:rPr lang="it-IT" dirty="0" smtClean="0"/>
            </a:br>
            <a:endParaRPr lang="it-IT" dirty="0"/>
          </a:p>
        </p:txBody>
      </p:sp>
      <p:sp>
        <p:nvSpPr>
          <p:cNvPr id="4" name="CasellaDiTesto 3"/>
          <p:cNvSpPr txBox="1"/>
          <p:nvPr/>
        </p:nvSpPr>
        <p:spPr>
          <a:xfrm>
            <a:off x="3491880" y="4941168"/>
            <a:ext cx="4032448" cy="923330"/>
          </a:xfrm>
          <a:prstGeom prst="rect">
            <a:avLst/>
          </a:prstGeom>
          <a:noFill/>
        </p:spPr>
        <p:txBody>
          <a:bodyPr wrap="square" rtlCol="0">
            <a:spAutoFit/>
          </a:bodyPr>
          <a:lstStyle/>
          <a:p>
            <a:r>
              <a:rPr lang="it-IT" b="1" i="1" dirty="0"/>
              <a:t>I veri mattoni della creazione sono </a:t>
            </a:r>
            <a:br>
              <a:rPr lang="it-IT" b="1" i="1" dirty="0"/>
            </a:br>
            <a:r>
              <a:rPr lang="it-IT" b="1" i="1" dirty="0"/>
              <a:t>stati scoperti negli ultimi 100 anni </a:t>
            </a:r>
            <a:br>
              <a:rPr lang="it-IT" b="1" i="1" dirty="0"/>
            </a:br>
            <a:r>
              <a:rPr lang="it-IT" b="1" i="1" dirty="0"/>
              <a:t>Facendo in briciole gli atomi.</a:t>
            </a:r>
            <a:endParaRPr lang="it-IT" dirty="0"/>
          </a:p>
        </p:txBody>
      </p:sp>
    </p:spTree>
    <p:extLst>
      <p:ext uri="{BB962C8B-B14F-4D97-AF65-F5344CB8AC3E}">
        <p14:creationId xmlns:p14="http://schemas.microsoft.com/office/powerpoint/2010/main" val="1542824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Perché esistono le particelle di seconda e terza generazione?</a:t>
            </a:r>
            <a:endParaRPr lang="it-IT" dirty="0"/>
          </a:p>
        </p:txBody>
      </p:sp>
      <p:sp>
        <p:nvSpPr>
          <p:cNvPr id="3" name="Segnaposto contenuto 2"/>
          <p:cNvSpPr>
            <a:spLocks noGrp="1"/>
          </p:cNvSpPr>
          <p:nvPr>
            <p:ph idx="1"/>
          </p:nvPr>
        </p:nvSpPr>
        <p:spPr>
          <a:xfrm>
            <a:off x="457200" y="1600200"/>
            <a:ext cx="8229600" cy="5141168"/>
          </a:xfrm>
        </p:spPr>
        <p:txBody>
          <a:bodyPr>
            <a:normAutofit lnSpcReduction="10000"/>
          </a:bodyPr>
          <a:lstStyle/>
          <a:p>
            <a:pPr marL="0" indent="0">
              <a:buNone/>
            </a:pPr>
            <a:r>
              <a:rPr lang="it-IT" i="1" dirty="0" smtClean="0"/>
              <a:t>Nessuno lo sa.</a:t>
            </a:r>
          </a:p>
          <a:p>
            <a:pPr marL="0" indent="0">
              <a:buNone/>
            </a:pPr>
            <a:r>
              <a:rPr lang="it-IT" dirty="0" smtClean="0"/>
              <a:t>Nel </a:t>
            </a:r>
            <a:r>
              <a:rPr lang="it-IT" dirty="0"/>
              <a:t>1936, quando venne </a:t>
            </a:r>
            <a:r>
              <a:rPr lang="it-IT" dirty="0" smtClean="0"/>
              <a:t>scoperto il</a:t>
            </a:r>
            <a:r>
              <a:rPr lang="it-IT" dirty="0"/>
              <a:t> </a:t>
            </a:r>
            <a:r>
              <a:rPr lang="it-IT" b="1" dirty="0"/>
              <a:t>muone</a:t>
            </a:r>
            <a:r>
              <a:rPr lang="it-IT" dirty="0" smtClean="0"/>
              <a:t> </a:t>
            </a:r>
            <a:r>
              <a:rPr lang="it-IT" dirty="0"/>
              <a:t> (particelle di seconda generazione) da Carl Anderson. I</a:t>
            </a:r>
            <a:r>
              <a:rPr lang="it-IT" dirty="0" smtClean="0"/>
              <a:t>l fisico </a:t>
            </a:r>
            <a:r>
              <a:rPr lang="it-IT" dirty="0" err="1"/>
              <a:t>Isidor</a:t>
            </a:r>
            <a:r>
              <a:rPr lang="it-IT" dirty="0"/>
              <a:t> </a:t>
            </a:r>
            <a:r>
              <a:rPr lang="it-IT" dirty="0" err="1"/>
              <a:t>Rabi</a:t>
            </a:r>
            <a:r>
              <a:rPr lang="it-IT" dirty="0"/>
              <a:t> di fronte alla notizia esclamò: «Chi lo ha ordinato?». E finché non si capirà perché ci sono altre due "generazioni" di particelle, non si può escludere di trovarne ancora. Per questo c’è chi ipotizza che i quark e i leptoni non siano particelle fondamentali, ma aggregazioni di ignote particelle davvero primitive</a:t>
            </a:r>
          </a:p>
        </p:txBody>
      </p:sp>
    </p:spTree>
    <p:extLst>
      <p:ext uri="{BB962C8B-B14F-4D97-AF65-F5344CB8AC3E}">
        <p14:creationId xmlns:p14="http://schemas.microsoft.com/office/powerpoint/2010/main" val="2526323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Portatrici di forza</a:t>
            </a:r>
            <a:endParaRPr lang="it-IT" dirty="0"/>
          </a:p>
        </p:txBody>
      </p:sp>
      <p:sp>
        <p:nvSpPr>
          <p:cNvPr id="3" name="Segnaposto contenuto 2"/>
          <p:cNvSpPr>
            <a:spLocks noGrp="1"/>
          </p:cNvSpPr>
          <p:nvPr>
            <p:ph idx="1"/>
          </p:nvPr>
        </p:nvSpPr>
        <p:spPr/>
        <p:txBody>
          <a:bodyPr/>
          <a:lstStyle/>
          <a:p>
            <a:pPr marL="0" indent="0">
              <a:buNone/>
            </a:pPr>
            <a:r>
              <a:rPr lang="it-IT" dirty="0"/>
              <a:t>Oltre ai costituenti della </a:t>
            </a:r>
            <a:r>
              <a:rPr lang="it-IT" dirty="0" smtClean="0"/>
              <a:t>materia esistono </a:t>
            </a:r>
            <a:r>
              <a:rPr lang="it-IT" dirty="0"/>
              <a:t>altre particelle: quelle utilizzate per </a:t>
            </a:r>
            <a:r>
              <a:rPr lang="it-IT" b="1" dirty="0">
                <a:hlinkClick r:id="rId2"/>
              </a:rPr>
              <a:t>trasmettere le forze</a:t>
            </a:r>
            <a:r>
              <a:rPr lang="it-IT" dirty="0" smtClean="0"/>
              <a:t>.</a:t>
            </a:r>
          </a:p>
          <a:p>
            <a:pPr marL="0" indent="0">
              <a:buNone/>
            </a:pPr>
            <a:r>
              <a:rPr lang="it-IT" dirty="0"/>
              <a:t>Poiché esistono </a:t>
            </a:r>
            <a:r>
              <a:rPr lang="it-IT" b="1" dirty="0">
                <a:hlinkClick r:id="rId2"/>
              </a:rPr>
              <a:t>4 forze</a:t>
            </a:r>
            <a:r>
              <a:rPr lang="it-IT" dirty="0"/>
              <a:t> (gravità, elettromagnetismo, forza debole e forza forte) dovrebbero esserci altrettante particelle che ne trasportano gli effetti.</a:t>
            </a:r>
          </a:p>
        </p:txBody>
      </p:sp>
    </p:spTree>
    <p:extLst>
      <p:ext uri="{BB962C8B-B14F-4D97-AF65-F5344CB8AC3E}">
        <p14:creationId xmlns:p14="http://schemas.microsoft.com/office/powerpoint/2010/main" val="3584264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gravitoni</a:t>
            </a:r>
            <a:endParaRPr lang="it-IT" dirty="0"/>
          </a:p>
        </p:txBody>
      </p:sp>
      <p:sp>
        <p:nvSpPr>
          <p:cNvPr id="3" name="Segnaposto contenuto 2"/>
          <p:cNvSpPr>
            <a:spLocks noGrp="1"/>
          </p:cNvSpPr>
          <p:nvPr>
            <p:ph idx="1"/>
          </p:nvPr>
        </p:nvSpPr>
        <p:spPr/>
        <p:txBody>
          <a:bodyPr/>
          <a:lstStyle/>
          <a:p>
            <a:pPr marL="0" indent="0">
              <a:buNone/>
            </a:pPr>
            <a:r>
              <a:rPr lang="it-IT" dirty="0"/>
              <a:t>La forza gravitazionale. che è la più nota per i suoi effetti quotidiani, non è stata però inclusa nel modello standard, perché la sua azione è estremamente piccola a livello di particelle elementari. Inoltre non è ancora stata scoperta una particella portatrice della forza gravitazionale, anche se molti fisici sono così certi della sua esistenza che l’hanno preventivamente chiamata "</a:t>
            </a:r>
            <a:r>
              <a:rPr lang="it-IT" b="1" dirty="0"/>
              <a:t>gravitone</a:t>
            </a:r>
            <a:r>
              <a:rPr lang="it-IT" dirty="0"/>
              <a:t>".</a:t>
            </a:r>
          </a:p>
        </p:txBody>
      </p:sp>
    </p:spTree>
    <p:extLst>
      <p:ext uri="{BB962C8B-B14F-4D97-AF65-F5344CB8AC3E}">
        <p14:creationId xmlns:p14="http://schemas.microsoft.com/office/powerpoint/2010/main" val="1133662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fotoni</a:t>
            </a:r>
            <a:endParaRPr lang="it-IT" dirty="0"/>
          </a:p>
        </p:txBody>
      </p:sp>
      <p:sp>
        <p:nvSpPr>
          <p:cNvPr id="3" name="Segnaposto contenuto 2"/>
          <p:cNvSpPr>
            <a:spLocks noGrp="1"/>
          </p:cNvSpPr>
          <p:nvPr>
            <p:ph idx="1"/>
          </p:nvPr>
        </p:nvSpPr>
        <p:spPr>
          <a:xfrm>
            <a:off x="457200" y="1600201"/>
            <a:ext cx="8229600" cy="3701008"/>
          </a:xfrm>
        </p:spPr>
        <p:txBody>
          <a:bodyPr/>
          <a:lstStyle/>
          <a:p>
            <a:pPr marL="0" indent="0">
              <a:buNone/>
            </a:pPr>
            <a:r>
              <a:rPr lang="it-IT" dirty="0"/>
              <a:t>Il </a:t>
            </a:r>
            <a:r>
              <a:rPr lang="it-IT" b="1" dirty="0"/>
              <a:t>fotone</a:t>
            </a:r>
            <a:r>
              <a:rPr lang="it-IT" dirty="0"/>
              <a:t>, invece, è la particella che trasporta le forze elettromagnetiche che agiscono tra particelle cariche elettricamente e magneticamente. I fotoni sono particelle camaleontiche: in base alla loro energia diventano di volta in volta </a:t>
            </a:r>
            <a:r>
              <a:rPr lang="it-IT" b="1" dirty="0"/>
              <a:t>raggi gamma. luce, microonde, onde radio</a:t>
            </a:r>
            <a:r>
              <a:rPr lang="it-IT" dirty="0"/>
              <a:t> e così via.</a:t>
            </a:r>
          </a:p>
        </p:txBody>
      </p:sp>
      <p:pic>
        <p:nvPicPr>
          <p:cNvPr id="5122" name="Picture 2" descr="http://www.scienzenoetiche.it/forum/nico/images/fisica/fo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581128"/>
            <a:ext cx="27717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193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quark sono colorati</a:t>
            </a:r>
            <a:endParaRPr lang="it-IT" dirty="0"/>
          </a:p>
        </p:txBody>
      </p:sp>
      <p:sp>
        <p:nvSpPr>
          <p:cNvPr id="3" name="Segnaposto contenuto 2"/>
          <p:cNvSpPr>
            <a:spLocks noGrp="1"/>
          </p:cNvSpPr>
          <p:nvPr>
            <p:ph idx="1"/>
          </p:nvPr>
        </p:nvSpPr>
        <p:spPr/>
        <p:txBody>
          <a:bodyPr>
            <a:normAutofit fontScale="92500" lnSpcReduction="10000"/>
          </a:bodyPr>
          <a:lstStyle/>
          <a:p>
            <a:pPr marL="0" indent="0">
              <a:buNone/>
            </a:pPr>
            <a:r>
              <a:rPr lang="it-IT" dirty="0"/>
              <a:t>Poi ci sono due interazioni che non si notano perché il loro raggio d’azione si esaurisce dentro i nuclei degli </a:t>
            </a:r>
            <a:r>
              <a:rPr lang="it-IT" dirty="0" smtClean="0"/>
              <a:t>atomi </a:t>
            </a:r>
            <a:r>
              <a:rPr lang="it-IT" dirty="0"/>
              <a:t>ma dalle quali dipende la struttura dell’universo. La prima è quella che tiene uniti i </a:t>
            </a:r>
            <a:r>
              <a:rPr lang="it-IT" dirty="0" smtClean="0"/>
              <a:t>quark </a:t>
            </a:r>
            <a:r>
              <a:rPr lang="it-IT" dirty="0"/>
              <a:t>e la sua intensità dipende dal "colore" di questi ultimi. I quark, infatti, oltre ad avere una carica elettrica e una massa, hanno anche un’altra proprietà che non ha riscontro nel mondo di tutti i giorni e che è stata battezzata. Appunto, </a:t>
            </a:r>
            <a:r>
              <a:rPr lang="it-IT" b="1" dirty="0"/>
              <a:t>colore</a:t>
            </a:r>
            <a:r>
              <a:rPr lang="it-IT" dirty="0"/>
              <a:t>. Ogni quark può avere colore </a:t>
            </a:r>
            <a:r>
              <a:rPr lang="it-IT" b="1" dirty="0"/>
              <a:t>rosso</a:t>
            </a:r>
            <a:r>
              <a:rPr lang="it-IT" dirty="0"/>
              <a:t>, </a:t>
            </a:r>
            <a:r>
              <a:rPr lang="it-IT" b="1" dirty="0"/>
              <a:t>verde</a:t>
            </a:r>
            <a:r>
              <a:rPr lang="it-IT" dirty="0"/>
              <a:t> o </a:t>
            </a:r>
            <a:r>
              <a:rPr lang="it-IT" b="1" dirty="0"/>
              <a:t>blu.</a:t>
            </a:r>
            <a:endParaRPr lang="it-IT" dirty="0"/>
          </a:p>
        </p:txBody>
      </p:sp>
    </p:spTree>
    <p:extLst>
      <p:ext uri="{BB962C8B-B14F-4D97-AF65-F5344CB8AC3E}">
        <p14:creationId xmlns:p14="http://schemas.microsoft.com/office/powerpoint/2010/main" val="2166382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fabbrica delle particelle</a:t>
            </a:r>
            <a:endParaRPr lang="it-IT" dirty="0"/>
          </a:p>
        </p:txBody>
      </p:sp>
      <p:sp>
        <p:nvSpPr>
          <p:cNvPr id="3" name="Segnaposto contenuto 2"/>
          <p:cNvSpPr>
            <a:spLocks noGrp="1"/>
          </p:cNvSpPr>
          <p:nvPr>
            <p:ph idx="1"/>
          </p:nvPr>
        </p:nvSpPr>
        <p:spPr/>
        <p:txBody>
          <a:bodyPr>
            <a:normAutofit fontScale="77500" lnSpcReduction="20000"/>
          </a:bodyPr>
          <a:lstStyle/>
          <a:p>
            <a:pPr marL="0" indent="0">
              <a:buNone/>
            </a:pPr>
            <a:r>
              <a:rPr lang="it-IT" dirty="0"/>
              <a:t>Quando si scandaglia la natura molto in profondità, come si deve fare nella ricerca delle particelle fondamentali. non sono sufficienti i microscopi utilizzati, per esempio, dai biologi. Quei microscopi, infatti, usano la luce per illuminare la struttura degli oggetti che si vogliono vedere ingranditi. e proprio per questo non possono mettere a fuoco oggetti più piccoli delle dimensioni della lunghezza i d’onda della luce. I</a:t>
            </a:r>
            <a:r>
              <a:rPr lang="it-IT" dirty="0" smtClean="0"/>
              <a:t/>
            </a:r>
            <a:br>
              <a:rPr lang="it-IT" dirty="0" smtClean="0"/>
            </a:br>
            <a:r>
              <a:rPr lang="it-IT" dirty="0"/>
              <a:t>microscopi elettronici, tanto usati dai ricercatori di virus, sono più potenti dei primi perché l’energia degli elettroni è maggiore di quella della luce nei microscopi ottici, un’energia maggiore cui corrisponde una lunghezza d’onda minore che consente di mettere a fuoco i virus. Sfruttando questo principio, i fisici hanno escogitato nuovi strumenti per rilevare e studiare le particelle subatomiche: </a:t>
            </a:r>
            <a:r>
              <a:rPr lang="it-IT" b="1" dirty="0"/>
              <a:t>gli </a:t>
            </a:r>
            <a:r>
              <a:rPr lang="it-IT" b="1" dirty="0" smtClean="0"/>
              <a:t>acceleratori</a:t>
            </a:r>
            <a:endParaRPr lang="it-IT" b="1" dirty="0"/>
          </a:p>
        </p:txBody>
      </p:sp>
    </p:spTree>
    <p:extLst>
      <p:ext uri="{BB962C8B-B14F-4D97-AF65-F5344CB8AC3E}">
        <p14:creationId xmlns:p14="http://schemas.microsoft.com/office/powerpoint/2010/main" val="560519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Collisioni ad alta energia</a:t>
            </a:r>
            <a:endParaRPr lang="it-IT" dirty="0"/>
          </a:p>
        </p:txBody>
      </p:sp>
      <p:sp>
        <p:nvSpPr>
          <p:cNvPr id="3" name="Segnaposto contenuto 2"/>
          <p:cNvSpPr>
            <a:spLocks noGrp="1"/>
          </p:cNvSpPr>
          <p:nvPr>
            <p:ph idx="1"/>
          </p:nvPr>
        </p:nvSpPr>
        <p:spPr>
          <a:xfrm>
            <a:off x="457200" y="1600200"/>
            <a:ext cx="4114800" cy="4525963"/>
          </a:xfrm>
        </p:spPr>
        <p:txBody>
          <a:bodyPr>
            <a:normAutofit fontScale="70000" lnSpcReduction="20000"/>
          </a:bodyPr>
          <a:lstStyle/>
          <a:p>
            <a:pPr marL="0" indent="0">
              <a:buNone/>
            </a:pPr>
            <a:r>
              <a:rPr lang="it-IT" dirty="0"/>
              <a:t>Un "acceleratore" è un anello di metallo nel quale un fascio di particelle è accelerato a velocità prossime a quella della luce, per poi scontrarsi con un fascio analogo che viaggia in direzione opposta, oppure contro un bersaglio fisso. </a:t>
            </a:r>
            <a:r>
              <a:rPr lang="it-IT" dirty="0" smtClean="0"/>
              <a:t/>
            </a:r>
            <a:br>
              <a:rPr lang="it-IT" dirty="0" smtClean="0"/>
            </a:br>
            <a:r>
              <a:rPr lang="it-IT" dirty="0"/>
              <a:t>Maggiore è l’energia delle particelle accelerate e maggiore è la capacità di "vedere" oggetti piccoli. L’osservazione avviene attraverso speciali rivelatori sistemati intorno al tubo dell’acceleratore, nei punti in cui i fasci si scontrano</a:t>
            </a:r>
          </a:p>
        </p:txBody>
      </p:sp>
      <p:pic>
        <p:nvPicPr>
          <p:cNvPr id="6146" name="Picture 2" descr="http://www.ilrasoiodioccam.it/master2004/articoli/foto/9/lh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827" y="2220962"/>
            <a:ext cx="4056621" cy="286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838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itcity.it/immagini/news/2010/11/08/18382/cern-acceleratore-lhc-raggiunge-le-temperature-del-1.jpg?=12892098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dirty="0" smtClean="0"/>
              <a:t>Costosissimi magneti</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it-IT" dirty="0"/>
              <a:t>Gli acceleratori di particelle sono di due tipi: </a:t>
            </a:r>
            <a:r>
              <a:rPr lang="it-IT" b="1" dirty="0"/>
              <a:t>lineari e circolari</a:t>
            </a:r>
            <a:r>
              <a:rPr lang="it-IT" dirty="0"/>
              <a:t>. I primi possono essere lunghi anche alcuni chilometri e sono così diritti da essere tangenti alla curvatura della Terra. I secondi, chiamati sincrotroni, sono invece a forma di cerchio. </a:t>
            </a:r>
            <a:r>
              <a:rPr lang="it-IT" dirty="0" smtClean="0"/>
              <a:t/>
            </a:r>
            <a:br>
              <a:rPr lang="it-IT" dirty="0" smtClean="0"/>
            </a:br>
            <a:r>
              <a:rPr lang="it-IT" dirty="0"/>
              <a:t>Sono più costosi perché richiedono potentissimi magneti per curvare la traiettoria delle particelle e mantenerle sempre al centro del tubo. Ma hanno un vantaggio: facendo ripetere al fascio lo stesso percorso varie volte, si può aumentarne l’energia a ogni passaggio</a:t>
            </a:r>
          </a:p>
        </p:txBody>
      </p:sp>
    </p:spTree>
    <p:extLst>
      <p:ext uri="{BB962C8B-B14F-4D97-AF65-F5344CB8AC3E}">
        <p14:creationId xmlns:p14="http://schemas.microsoft.com/office/powerpoint/2010/main" val="3008775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10000"/>
          </a:bodyPr>
          <a:lstStyle/>
          <a:p>
            <a:pPr marL="0" indent="0">
              <a:buNone/>
            </a:pPr>
            <a:r>
              <a:rPr lang="it-IT" dirty="0"/>
              <a:t>Nel 1932 lo zoo si ampliò di colpo, quando si scoprì che per ogni particella esisteva una "antiparticella" identica in tutto, ma con carica elettrica </a:t>
            </a:r>
            <a:r>
              <a:rPr lang="it-IT" dirty="0" smtClean="0"/>
              <a:t>opposta</a:t>
            </a:r>
          </a:p>
          <a:p>
            <a:pPr marL="0" indent="0">
              <a:buNone/>
            </a:pPr>
            <a:r>
              <a:rPr lang="it-IT" dirty="0"/>
              <a:t>Le antiparticelle sono prodotte nelle interazioni tra particelle con la trasformazione di </a:t>
            </a:r>
            <a:r>
              <a:rPr lang="it-IT" dirty="0">
                <a:hlinkClick r:id="rId2" tooltip="Energia"/>
              </a:rPr>
              <a:t>energia</a:t>
            </a:r>
            <a:r>
              <a:rPr lang="it-IT" dirty="0"/>
              <a:t> in massa, come previsto in </a:t>
            </a:r>
            <a:r>
              <a:rPr lang="it-IT" dirty="0">
                <a:hlinkClick r:id="rId3" tooltip="Teoria della relatività"/>
              </a:rPr>
              <a:t>teoria della relatività</a:t>
            </a:r>
            <a:r>
              <a:rPr lang="it-IT" dirty="0"/>
              <a:t>. Ad esempio, nelle </a:t>
            </a:r>
            <a:r>
              <a:rPr lang="it-IT" dirty="0">
                <a:hlinkClick r:id="rId4" tooltip="Reazione nucleare"/>
              </a:rPr>
              <a:t>reazioni nucleari</a:t>
            </a:r>
            <a:r>
              <a:rPr lang="it-IT" dirty="0"/>
              <a:t>, nell'interazione dei </a:t>
            </a:r>
            <a:r>
              <a:rPr lang="it-IT" dirty="0">
                <a:hlinkClick r:id="rId5" tooltip="Raggi cosmici"/>
              </a:rPr>
              <a:t>raggi cosmici</a:t>
            </a:r>
            <a:r>
              <a:rPr lang="it-IT" dirty="0"/>
              <a:t> con i nuclei delle molecole presenti in atmosfera, o in interazioni prodotte da </a:t>
            </a:r>
            <a:r>
              <a:rPr lang="it-IT" dirty="0">
                <a:hlinkClick r:id="rId6" tooltip="Acceleratori di particelle"/>
              </a:rPr>
              <a:t>acceleratori di particelle</a:t>
            </a:r>
            <a:endParaRPr lang="it-IT" dirty="0"/>
          </a:p>
        </p:txBody>
      </p:sp>
    </p:spTree>
    <p:extLst>
      <p:ext uri="{BB962C8B-B14F-4D97-AF65-F5344CB8AC3E}">
        <p14:creationId xmlns:p14="http://schemas.microsoft.com/office/powerpoint/2010/main" val="1920714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Solo per poco….</a:t>
            </a:r>
            <a:endParaRPr lang="it-IT" dirty="0"/>
          </a:p>
        </p:txBody>
      </p:sp>
      <p:sp>
        <p:nvSpPr>
          <p:cNvPr id="3" name="Segnaposto contenuto 2"/>
          <p:cNvSpPr>
            <a:spLocks noGrp="1"/>
          </p:cNvSpPr>
          <p:nvPr>
            <p:ph idx="1"/>
          </p:nvPr>
        </p:nvSpPr>
        <p:spPr/>
        <p:txBody>
          <a:bodyPr/>
          <a:lstStyle/>
          <a:p>
            <a:pPr marL="0" indent="0">
              <a:buNone/>
            </a:pPr>
            <a:r>
              <a:rPr lang="it-IT" dirty="0"/>
              <a:t>L'antimateria interagisce molto velocemente se viene a contatto con la materia ordinaria che le circonda con un fenomeno chiamato </a:t>
            </a:r>
            <a:r>
              <a:rPr lang="it-IT" dirty="0">
                <a:hlinkClick r:id="rId2" tooltip="Annichilazione"/>
              </a:rPr>
              <a:t>annichilazione</a:t>
            </a:r>
            <a:r>
              <a:rPr lang="it-IT" dirty="0"/>
              <a:t> nel quale la massa della particella e dell'antiparticella che interagiscono si trasformano di nuovo in energia. Per questo motivo, quando creata in laboratorio, l'antimateria resta osservabile solo per tempi molto brevi.</a:t>
            </a:r>
          </a:p>
        </p:txBody>
      </p:sp>
    </p:spTree>
    <p:extLst>
      <p:ext uri="{BB962C8B-B14F-4D97-AF65-F5344CB8AC3E}">
        <p14:creationId xmlns:p14="http://schemas.microsoft.com/office/powerpoint/2010/main" val="16785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600200"/>
            <a:ext cx="8856984" cy="5257800"/>
          </a:xfrm>
        </p:spPr>
        <p:txBody>
          <a:bodyPr>
            <a:normAutofit/>
          </a:bodyPr>
          <a:lstStyle/>
          <a:p>
            <a:pPr marL="0" indent="0">
              <a:buNone/>
            </a:pPr>
            <a:r>
              <a:rPr lang="it-IT" dirty="0"/>
              <a:t> </a:t>
            </a:r>
            <a:r>
              <a:rPr lang="it-IT" dirty="0" smtClean="0"/>
              <a:t/>
            </a:r>
            <a:br>
              <a:rPr lang="it-IT" dirty="0" smtClean="0"/>
            </a:br>
            <a:endParaRPr lang="it-IT" dirty="0"/>
          </a:p>
        </p:txBody>
      </p:sp>
      <p:graphicFrame>
        <p:nvGraphicFramePr>
          <p:cNvPr id="4" name="Diagramma 3"/>
          <p:cNvGraphicFramePr/>
          <p:nvPr>
            <p:extLst>
              <p:ext uri="{D42A27DB-BD31-4B8C-83A1-F6EECF244321}">
                <p14:modId xmlns:p14="http://schemas.microsoft.com/office/powerpoint/2010/main" val="1846476034"/>
              </p:ext>
            </p:extLst>
          </p:nvPr>
        </p:nvGraphicFramePr>
        <p:xfrm>
          <a:off x="-108520" y="0"/>
          <a:ext cx="925252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084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L’antimateria</a:t>
            </a:r>
            <a:endParaRPr lang="it-IT" dirty="0"/>
          </a:p>
        </p:txBody>
      </p:sp>
      <p:sp>
        <p:nvSpPr>
          <p:cNvPr id="3" name="Segnaposto contenuto 2"/>
          <p:cNvSpPr>
            <a:spLocks noGrp="1"/>
          </p:cNvSpPr>
          <p:nvPr>
            <p:ph idx="1"/>
          </p:nvPr>
        </p:nvSpPr>
        <p:spPr/>
        <p:txBody>
          <a:bodyPr/>
          <a:lstStyle/>
          <a:p>
            <a:pPr marL="0" indent="0">
              <a:buNone/>
            </a:pPr>
            <a:r>
              <a:rPr lang="it-IT" dirty="0"/>
              <a:t>Fino al 1932 sembrava che ogni oggetto materiale nell’universo fosse formato da tre sole particelle: protoni, elettroni e neutroni. Ma in quell’anno si scoprì nei raggi cosmici una nuova particella: un elettrone con carica positiva, subito battezzato "positrone". Era il primo contatto della scienza con </a:t>
            </a:r>
            <a:r>
              <a:rPr lang="it-IT" b="1" dirty="0"/>
              <a:t>l’antimateria</a:t>
            </a:r>
            <a:r>
              <a:rPr lang="it-IT" dirty="0"/>
              <a:t>: particelle identiche in tutto e per tutto a quelle già note, ma con carica elettrica opposta.</a:t>
            </a:r>
          </a:p>
        </p:txBody>
      </p:sp>
    </p:spTree>
    <p:extLst>
      <p:ext uri="{BB962C8B-B14F-4D97-AF65-F5344CB8AC3E}">
        <p14:creationId xmlns:p14="http://schemas.microsoft.com/office/powerpoint/2010/main" val="136903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5122912" cy="5145435"/>
          </a:xfrm>
        </p:spPr>
        <p:txBody>
          <a:bodyPr>
            <a:normAutofit fontScale="85000" lnSpcReduction="20000"/>
          </a:bodyPr>
          <a:lstStyle/>
          <a:p>
            <a:pPr marL="0" indent="0">
              <a:buNone/>
            </a:pPr>
            <a:r>
              <a:rPr lang="it-IT" dirty="0"/>
              <a:t>L'idea dell'antimateria è un'idea così rivoluzionaria che per essere accettata dovette attendere molte verifiche sperimentali. </a:t>
            </a:r>
            <a:br>
              <a:rPr lang="it-IT" dirty="0"/>
            </a:br>
            <a:r>
              <a:rPr lang="it-IT" dirty="0"/>
              <a:t>Oggi l'antimateria è usata ogni giorno in medicina per analizzare lo stato del cervello, tramite la tecnica chiamata </a:t>
            </a:r>
            <a:r>
              <a:rPr lang="it-IT" dirty="0" err="1"/>
              <a:t>Positron</a:t>
            </a:r>
            <a:r>
              <a:rPr lang="it-IT" dirty="0"/>
              <a:t> </a:t>
            </a:r>
            <a:r>
              <a:rPr lang="it-IT" dirty="0" err="1"/>
              <a:t>Emission</a:t>
            </a:r>
            <a:r>
              <a:rPr lang="it-IT" dirty="0"/>
              <a:t> </a:t>
            </a:r>
            <a:r>
              <a:rPr lang="it-IT" dirty="0" err="1"/>
              <a:t>Tomography</a:t>
            </a:r>
            <a:r>
              <a:rPr lang="it-IT" dirty="0"/>
              <a:t> (PET). La PET è un metodo di indagine che permette di misurare funzioni metaboliche e reazioni biochimiche in vivo ed ha larga applicazione nelle neuroscienze, in oncologia e cardiologia.</a:t>
            </a:r>
          </a:p>
        </p:txBody>
      </p:sp>
      <p:pic>
        <p:nvPicPr>
          <p:cNvPr id="1036" name="Picture 12" descr="http://www.scienzagiovane.unibo.it/antimateria/images/idrogeno-anti-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276872"/>
            <a:ext cx="321945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205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Dirac</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dirty="0"/>
              <a:t>Il primo accenno teorico all’antimateria risaliva al 1928, quando il fisico inglese Paul </a:t>
            </a:r>
            <a:r>
              <a:rPr lang="it-IT" b="1" dirty="0" err="1"/>
              <a:t>Dirac</a:t>
            </a:r>
            <a:r>
              <a:rPr lang="it-IT" dirty="0"/>
              <a:t> stava tentando di combinare, attraverso complesse equazioni, la relatività di Einstein con la meccanica quantistica. La teoria della relatività ristretta descrive ciò che succede quando un oggetto viaggia vicino alla velocità della luce, mentre la fisica quantistica cerca di spiegare come si comportano le particelle a una scala dell’universo molto piccola. </a:t>
            </a:r>
          </a:p>
        </p:txBody>
      </p:sp>
    </p:spTree>
    <p:extLst>
      <p:ext uri="{BB962C8B-B14F-4D97-AF65-F5344CB8AC3E}">
        <p14:creationId xmlns:p14="http://schemas.microsoft.com/office/powerpoint/2010/main" val="2713204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Dirac</a:t>
            </a:r>
            <a:endParaRPr lang="it-IT" dirty="0"/>
          </a:p>
        </p:txBody>
      </p:sp>
      <p:sp>
        <p:nvSpPr>
          <p:cNvPr id="3" name="Segnaposto contenuto 2"/>
          <p:cNvSpPr>
            <a:spLocks noGrp="1"/>
          </p:cNvSpPr>
          <p:nvPr>
            <p:ph idx="1"/>
          </p:nvPr>
        </p:nvSpPr>
        <p:spPr>
          <a:xfrm>
            <a:off x="457200" y="1600200"/>
            <a:ext cx="4690864" cy="4525963"/>
          </a:xfrm>
        </p:spPr>
        <p:txBody>
          <a:bodyPr>
            <a:normAutofit fontScale="70000" lnSpcReduction="20000"/>
          </a:bodyPr>
          <a:lstStyle/>
          <a:p>
            <a:pPr marL="0" indent="0" algn="just">
              <a:buNone/>
            </a:pPr>
            <a:r>
              <a:rPr lang="it-IT" dirty="0"/>
              <a:t>Prima del 1925 queste due teorie si erano sviluppate quasi indipendentemente l’una dall’altra. Ma un punto di contatto esisteva: il moto dell’elettrone. L’elettrone è infatti una particella così piccola che per essa deve valere la meccanica quantistica. Inoltre, l’elettrone si muove nell’atomo a velocità paragonabili a quella della luce, quindi deve rispettare anche le regole della relatività. Ciò che mancava era un’equazione che valesse contemporaneamente per entrambe, e </a:t>
            </a:r>
            <a:r>
              <a:rPr lang="it-IT" dirty="0" err="1"/>
              <a:t>Dirac</a:t>
            </a:r>
            <a:r>
              <a:rPr lang="it-IT" dirty="0"/>
              <a:t> la trovò.</a:t>
            </a:r>
          </a:p>
        </p:txBody>
      </p:sp>
      <p:pic>
        <p:nvPicPr>
          <p:cNvPr id="8194" name="Picture 2" descr="File:Dirac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132856"/>
            <a:ext cx="2486025"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764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sensazionale scoperta</a:t>
            </a:r>
            <a:endParaRPr lang="it-IT" dirty="0"/>
          </a:p>
        </p:txBody>
      </p:sp>
      <p:sp>
        <p:nvSpPr>
          <p:cNvPr id="3" name="Segnaposto contenuto 2"/>
          <p:cNvSpPr>
            <a:spLocks noGrp="1"/>
          </p:cNvSpPr>
          <p:nvPr>
            <p:ph idx="1"/>
          </p:nvPr>
        </p:nvSpPr>
        <p:spPr/>
        <p:txBody>
          <a:bodyPr/>
          <a:lstStyle/>
          <a:p>
            <a:pPr marL="0" indent="0">
              <a:buNone/>
            </a:pPr>
            <a:r>
              <a:rPr lang="it-IT" dirty="0"/>
              <a:t>Il 4 luglio 2012 entrerà nella storia della fisica perché, pare, siano state trovate tracce strumentali del </a:t>
            </a:r>
            <a:r>
              <a:rPr lang="it-IT" b="1" dirty="0"/>
              <a:t>Bosone di </a:t>
            </a:r>
            <a:r>
              <a:rPr lang="it-IT" b="1" dirty="0" err="1"/>
              <a:t>Higgs</a:t>
            </a:r>
            <a:r>
              <a:rPr lang="it-IT" dirty="0"/>
              <a:t>, particella finora solo ipotizzata a tavolino.</a:t>
            </a:r>
          </a:p>
        </p:txBody>
      </p:sp>
    </p:spTree>
    <p:extLst>
      <p:ext uri="{BB962C8B-B14F-4D97-AF65-F5344CB8AC3E}">
        <p14:creationId xmlns:p14="http://schemas.microsoft.com/office/powerpoint/2010/main" val="3835395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rot="20744645">
            <a:off x="101522" y="2967335"/>
            <a:ext cx="8940974" cy="1754326"/>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Il  sacro Graal della fisica</a:t>
            </a:r>
          </a:p>
          <a:p>
            <a:pPr algn="ctr"/>
            <a:r>
              <a:rPr lang="it-IT"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a:t>
            </a:r>
            <a:r>
              <a:rPr lang="it-IT"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elle particelle</a:t>
            </a:r>
            <a:endParaRPr lang="it-IT"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ttangolo 5"/>
          <p:cNvSpPr/>
          <p:nvPr/>
        </p:nvSpPr>
        <p:spPr>
          <a:xfrm>
            <a:off x="3296853" y="5053709"/>
            <a:ext cx="5756704" cy="923330"/>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bodyPr>
          <a:lstStyle/>
          <a:p>
            <a:pPr algn="ctr"/>
            <a:r>
              <a:rPr lang="it-IT"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La particella di Dio</a:t>
            </a:r>
            <a:endParaRPr lang="it-IT"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7" name="Rettangolo 6"/>
          <p:cNvSpPr/>
          <p:nvPr/>
        </p:nvSpPr>
        <p:spPr>
          <a:xfrm>
            <a:off x="19107" y="1500032"/>
            <a:ext cx="6609950" cy="923330"/>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it-IT"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La particella maledetta</a:t>
            </a:r>
            <a:endParaRPr lang="it-IT"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9" name="Rettangolo 8"/>
          <p:cNvSpPr/>
          <p:nvPr/>
        </p:nvSpPr>
        <p:spPr>
          <a:xfrm rot="969865">
            <a:off x="3710952" y="745617"/>
            <a:ext cx="5342232" cy="923330"/>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L’anello mancante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30441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Ripartiamo dai neutroni e protoni…</a:t>
            </a:r>
            <a:endParaRPr lang="it-IT" dirty="0"/>
          </a:p>
        </p:txBody>
      </p:sp>
      <p:sp>
        <p:nvSpPr>
          <p:cNvPr id="3" name="Segnaposto contenuto 2"/>
          <p:cNvSpPr>
            <a:spLocks noGrp="1"/>
          </p:cNvSpPr>
          <p:nvPr>
            <p:ph idx="1"/>
          </p:nvPr>
        </p:nvSpPr>
        <p:spPr/>
        <p:txBody>
          <a:bodyPr>
            <a:normAutofit/>
          </a:bodyPr>
          <a:lstStyle/>
          <a:p>
            <a:pPr marL="0" indent="0">
              <a:buNone/>
            </a:pPr>
            <a:endParaRPr lang="it-IT" dirty="0"/>
          </a:p>
          <a:p>
            <a:pPr marL="0" indent="0">
              <a:buNone/>
            </a:pPr>
            <a:endParaRPr lang="it-IT" dirty="0"/>
          </a:p>
        </p:txBody>
      </p:sp>
      <p:graphicFrame>
        <p:nvGraphicFramePr>
          <p:cNvPr id="5" name="Diagramma 4"/>
          <p:cNvGraphicFramePr/>
          <p:nvPr>
            <p:extLst>
              <p:ext uri="{D42A27DB-BD31-4B8C-83A1-F6EECF244321}">
                <p14:modId xmlns:p14="http://schemas.microsoft.com/office/powerpoint/2010/main" val="4098516479"/>
              </p:ext>
            </p:extLst>
          </p:nvPr>
        </p:nvGraphicFramePr>
        <p:xfrm>
          <a:off x="0" y="908720"/>
          <a:ext cx="9144000"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2311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Atomi e quark</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9885854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7807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modello standard</a:t>
            </a:r>
            <a:endParaRPr lang="it-IT" dirty="0"/>
          </a:p>
        </p:txBody>
      </p:sp>
      <p:sp>
        <p:nvSpPr>
          <p:cNvPr id="3" name="Segnaposto contenuto 2"/>
          <p:cNvSpPr>
            <a:spLocks noGrp="1"/>
          </p:cNvSpPr>
          <p:nvPr>
            <p:ph idx="1"/>
          </p:nvPr>
        </p:nvSpPr>
        <p:spPr/>
        <p:txBody>
          <a:bodyPr>
            <a:normAutofit fontScale="92500" lnSpcReduction="10000"/>
          </a:bodyPr>
          <a:lstStyle/>
          <a:p>
            <a:pPr marL="0" indent="0">
              <a:buNone/>
            </a:pPr>
            <a:r>
              <a:rPr lang="it-IT" dirty="0"/>
              <a:t>Il Modello standard prevede l'esistenza di tutti gli «ingredienti» fondamentali dell'universo così come lo conosciamo. Comprende dodici particelle elementari organizzate in due famiglie: i quark e i leptoni, che sono i veri e propri mattoni della materia. Il Modello standard prevede poi un'altra famiglia di dodici particelle, che sono i messaggeri delle tre forze della natura che agiscono nell'infinitamente piccolo (chiamate forza forte, elettromagnetica e debole).</a:t>
            </a:r>
          </a:p>
        </p:txBody>
      </p:sp>
    </p:spTree>
    <p:extLst>
      <p:ext uri="{BB962C8B-B14F-4D97-AF65-F5344CB8AC3E}">
        <p14:creationId xmlns:p14="http://schemas.microsoft.com/office/powerpoint/2010/main" val="3245288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r>
              <a:rPr lang="it-IT" dirty="0"/>
              <a:t>Gli scienziati si trovarono davanti a una giungla di particelle, tutte con caratteristiche diverse, che potevano classificare solo producendo qualcosa di molto simile a un elenco del telefono.</a:t>
            </a:r>
          </a:p>
        </p:txBody>
      </p:sp>
    </p:spTree>
    <p:extLst>
      <p:ext uri="{BB962C8B-B14F-4D97-AF65-F5344CB8AC3E}">
        <p14:creationId xmlns:p14="http://schemas.microsoft.com/office/powerpoint/2010/main" val="2258438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Esplorando l’atomo</a:t>
            </a:r>
            <a:endParaRPr lang="it-IT" dirty="0"/>
          </a:p>
        </p:txBody>
      </p:sp>
      <p:sp>
        <p:nvSpPr>
          <p:cNvPr id="3" name="Segnaposto contenuto 2"/>
          <p:cNvSpPr>
            <a:spLocks noGrp="1"/>
          </p:cNvSpPr>
          <p:nvPr>
            <p:ph idx="1"/>
          </p:nvPr>
        </p:nvSpPr>
        <p:spPr>
          <a:xfrm>
            <a:off x="457200" y="1600200"/>
            <a:ext cx="3322712" cy="4525963"/>
          </a:xfrm>
        </p:spPr>
        <p:txBody>
          <a:bodyPr>
            <a:normAutofit fontScale="85000" lnSpcReduction="20000"/>
          </a:bodyPr>
          <a:lstStyle/>
          <a:p>
            <a:pPr marL="0" indent="0">
              <a:buNone/>
            </a:pPr>
            <a:r>
              <a:rPr lang="it-IT" dirty="0"/>
              <a:t>Fuori o dentro l’atomo. i fisici hanno infatti scoperto circa </a:t>
            </a:r>
            <a:r>
              <a:rPr lang="it-IT" b="1" dirty="0"/>
              <a:t>300</a:t>
            </a:r>
            <a:r>
              <a:rPr lang="it-IT" dirty="0"/>
              <a:t> particelle, anche se la maggior parte di esse non sono fondamentali: quasi tutte sono infatti composte da coppie o terne di altre particelle, e solo queste ultime sono fondamentali</a:t>
            </a:r>
          </a:p>
        </p:txBody>
      </p:sp>
      <p:sp>
        <p:nvSpPr>
          <p:cNvPr id="4" name="CasellaDiTesto 3"/>
          <p:cNvSpPr txBox="1"/>
          <p:nvPr/>
        </p:nvSpPr>
        <p:spPr>
          <a:xfrm>
            <a:off x="5364088" y="1628800"/>
            <a:ext cx="3024336" cy="1754326"/>
          </a:xfrm>
          <a:prstGeom prst="rect">
            <a:avLst/>
          </a:prstGeom>
          <a:noFill/>
        </p:spPr>
        <p:txBody>
          <a:bodyPr wrap="square" rtlCol="0">
            <a:spAutoFit/>
          </a:bodyPr>
          <a:lstStyle/>
          <a:p>
            <a:r>
              <a:rPr lang="it-IT" dirty="0"/>
              <a:t>Per esempio, il pione contiene un </a:t>
            </a:r>
            <a:r>
              <a:rPr lang="it-IT" b="1" dirty="0"/>
              <a:t>quark</a:t>
            </a:r>
            <a:r>
              <a:rPr lang="it-IT" dirty="0"/>
              <a:t> e un </a:t>
            </a:r>
            <a:r>
              <a:rPr lang="it-IT" b="1" dirty="0"/>
              <a:t>antiquark</a:t>
            </a:r>
            <a:r>
              <a:rPr lang="it-IT" dirty="0"/>
              <a:t>, il </a:t>
            </a:r>
            <a:r>
              <a:rPr lang="it-IT" b="1" dirty="0"/>
              <a:t>neutrone</a:t>
            </a:r>
            <a:r>
              <a:rPr lang="it-IT" dirty="0"/>
              <a:t> è i composto da 3 quark e il </a:t>
            </a:r>
            <a:r>
              <a:rPr lang="it-IT" b="1" dirty="0"/>
              <a:t>fotone gamma</a:t>
            </a:r>
            <a:r>
              <a:rPr lang="it-IT" dirty="0"/>
              <a:t> può essere visto come somma di elettrone e antielettrone</a:t>
            </a:r>
          </a:p>
        </p:txBody>
      </p:sp>
      <p:pic>
        <p:nvPicPr>
          <p:cNvPr id="2052" name="Picture 4" descr="File:PiPlus-muon-dec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595053"/>
            <a:ext cx="3305175" cy="8096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le:Quark structure neutro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365104"/>
            <a:ext cx="2229818" cy="2229818"/>
          </a:xfrm>
          <a:prstGeom prst="rect">
            <a:avLst/>
          </a:prstGeom>
          <a:noFill/>
          <a:extLst>
            <a:ext uri="{909E8E84-426E-40DD-AFC4-6F175D3DCCD1}">
              <a14:hiddenFill xmlns:a14="http://schemas.microsoft.com/office/drawing/2010/main">
                <a:solidFill>
                  <a:srgbClr val="FFFFFF"/>
                </a:solidFill>
              </a14:hiddenFill>
            </a:ext>
          </a:extLst>
        </p:spPr>
      </p:pic>
      <p:sp>
        <p:nvSpPr>
          <p:cNvPr id="6" name="Freccia circolare a destra 5"/>
          <p:cNvSpPr/>
          <p:nvPr/>
        </p:nvSpPr>
        <p:spPr>
          <a:xfrm rot="1747460">
            <a:off x="4283968" y="2166973"/>
            <a:ext cx="731520" cy="142807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Freccia circolare a sinistra 6"/>
          <p:cNvSpPr/>
          <p:nvPr/>
        </p:nvSpPr>
        <p:spPr>
          <a:xfrm rot="20249245">
            <a:off x="8149199" y="2982054"/>
            <a:ext cx="731520" cy="162316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219295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 particelle fondament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548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784976" cy="1143000"/>
          </a:xfrm>
        </p:spPr>
        <p:txBody>
          <a:bodyPr>
            <a:normAutofit fontScale="90000"/>
          </a:bodyPr>
          <a:lstStyle/>
          <a:p>
            <a:r>
              <a:rPr lang="it-IT" dirty="0" smtClean="0"/>
              <a:t>Ma come entra in tutto questo il bosone di </a:t>
            </a:r>
            <a:r>
              <a:rPr lang="it-IT" dirty="0" err="1" smtClean="0"/>
              <a:t>Higgs</a:t>
            </a:r>
            <a:r>
              <a:rPr lang="it-IT" dirty="0" smtClean="0"/>
              <a:t>?</a:t>
            </a:r>
            <a:br>
              <a:rPr lang="it-IT" dirty="0" smtClean="0"/>
            </a:b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dirty="0"/>
              <a:t>Il Modello Standard funziona in modo sorprendente, quasi troppo bene, ma ha una piccola pecca: non prevede in alcun modo che le particelle fondamentali abbiano una </a:t>
            </a:r>
            <a:r>
              <a:rPr lang="it-IT" dirty="0" smtClean="0"/>
              <a:t>massa.</a:t>
            </a:r>
          </a:p>
          <a:p>
            <a:pPr marL="0" indent="0">
              <a:buNone/>
            </a:pPr>
            <a:r>
              <a:rPr lang="it-IT" dirty="0"/>
              <a:t>Particelle senza massa non sono evidentemente compatibili con l'esperienza di tutti i giorni, che ci dice che gli oggetti che le particelle fondamentali vanno a costituire </a:t>
            </a:r>
            <a:r>
              <a:rPr lang="it-IT" dirty="0" smtClean="0"/>
              <a:t>una </a:t>
            </a:r>
            <a:r>
              <a:rPr lang="it-IT" dirty="0"/>
              <a:t>massa ce l'hanno: pesano</a:t>
            </a:r>
          </a:p>
        </p:txBody>
      </p:sp>
    </p:spTree>
    <p:extLst>
      <p:ext uri="{BB962C8B-B14F-4D97-AF65-F5344CB8AC3E}">
        <p14:creationId xmlns:p14="http://schemas.microsoft.com/office/powerpoint/2010/main" val="20913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Bosone di </a:t>
            </a:r>
            <a:r>
              <a:rPr lang="it-IT" dirty="0" err="1" smtClean="0"/>
              <a:t>Higgs</a:t>
            </a:r>
            <a:endParaRPr lang="it-IT" dirty="0"/>
          </a:p>
        </p:txBody>
      </p:sp>
      <p:sp>
        <p:nvSpPr>
          <p:cNvPr id="3" name="Segnaposto contenuto 2"/>
          <p:cNvSpPr>
            <a:spLocks noGrp="1"/>
          </p:cNvSpPr>
          <p:nvPr>
            <p:ph idx="1"/>
          </p:nvPr>
        </p:nvSpPr>
        <p:spPr/>
        <p:txBody>
          <a:bodyPr>
            <a:normAutofit/>
          </a:bodyPr>
          <a:lstStyle/>
          <a:p>
            <a:pPr marL="0" indent="0" algn="just">
              <a:buNone/>
            </a:pPr>
            <a:r>
              <a:rPr lang="it-IT" dirty="0"/>
              <a:t> Il bosone di </a:t>
            </a:r>
            <a:r>
              <a:rPr lang="it-IT" dirty="0" err="1"/>
              <a:t>Higgs</a:t>
            </a:r>
            <a:r>
              <a:rPr lang="it-IT" dirty="0"/>
              <a:t>, soprannominato «la particella di Dio«, è l'ultimo mattone necessario per confermare la teoria che costituisce il pilastro della fisica contemporanea, chiamata Modello standard. Il bosone di </a:t>
            </a:r>
            <a:r>
              <a:rPr lang="it-IT" dirty="0" err="1"/>
              <a:t>Higgs</a:t>
            </a:r>
            <a:r>
              <a:rPr lang="it-IT" dirty="0"/>
              <a:t> è il mediatore del campo di </a:t>
            </a:r>
            <a:r>
              <a:rPr lang="it-IT" dirty="0" err="1"/>
              <a:t>Higgs</a:t>
            </a:r>
            <a:r>
              <a:rPr lang="it-IT" dirty="0"/>
              <a:t>, che determina la massa delle particelle, quindi degli atomi e in definitiva della materia stessa e dell'universo.</a:t>
            </a:r>
          </a:p>
        </p:txBody>
      </p:sp>
    </p:spTree>
    <p:extLst>
      <p:ext uri="{BB962C8B-B14F-4D97-AF65-F5344CB8AC3E}">
        <p14:creationId xmlns:p14="http://schemas.microsoft.com/office/powerpoint/2010/main" val="930562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nuova fisica?</a:t>
            </a:r>
            <a:endParaRPr lang="it-IT" dirty="0"/>
          </a:p>
        </p:txBody>
      </p:sp>
      <p:sp>
        <p:nvSpPr>
          <p:cNvPr id="3" name="Segnaposto contenuto 2"/>
          <p:cNvSpPr>
            <a:spLocks noGrp="1"/>
          </p:cNvSpPr>
          <p:nvPr>
            <p:ph idx="1"/>
          </p:nvPr>
        </p:nvSpPr>
        <p:spPr/>
        <p:txBody>
          <a:bodyPr/>
          <a:lstStyle/>
          <a:p>
            <a:pPr marL="0" indent="0">
              <a:buNone/>
            </a:pPr>
            <a:r>
              <a:rPr lang="it-IT" dirty="0"/>
              <a:t>Averlo osservato davvero è una conferma importantissima della validità del nostro Modello Standard, e soprattutto del meccanismo proposto da </a:t>
            </a:r>
            <a:r>
              <a:rPr lang="it-IT" dirty="0" err="1"/>
              <a:t>Higgs</a:t>
            </a:r>
            <a:r>
              <a:rPr lang="it-IT" dirty="0"/>
              <a:t>: se questo non fosse stato verificato, avremmo dovuto cercare un altro modo per far acquistare massa alle particelle.</a:t>
            </a:r>
          </a:p>
        </p:txBody>
      </p:sp>
    </p:spTree>
    <p:extLst>
      <p:ext uri="{BB962C8B-B14F-4D97-AF65-F5344CB8AC3E}">
        <p14:creationId xmlns:p14="http://schemas.microsoft.com/office/powerpoint/2010/main" val="3825039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r>
              <a:rPr lang="it-IT" dirty="0" smtClean="0"/>
              <a:t>				</a:t>
            </a:r>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700808"/>
            <a:ext cx="3027363"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700808"/>
            <a:ext cx="3027363"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955" y="332656"/>
            <a:ext cx="3038475"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9791" y="394569"/>
            <a:ext cx="2928937"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655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28800"/>
            <a:ext cx="2916237"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639912"/>
            <a:ext cx="2941637"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88640"/>
            <a:ext cx="297815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8371" y="323817"/>
            <a:ext cx="2952750"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003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Dove si trovano?</a:t>
            </a:r>
            <a:endParaRPr lang="it-IT" dirty="0"/>
          </a:p>
        </p:txBody>
      </p:sp>
      <p:sp>
        <p:nvSpPr>
          <p:cNvPr id="3" name="Segnaposto contenuto 2"/>
          <p:cNvSpPr>
            <a:spLocks noGrp="1"/>
          </p:cNvSpPr>
          <p:nvPr>
            <p:ph idx="1"/>
          </p:nvPr>
        </p:nvSpPr>
        <p:spPr/>
        <p:txBody>
          <a:bodyPr/>
          <a:lstStyle/>
          <a:p>
            <a:pPr marL="0" indent="0">
              <a:buNone/>
            </a:pPr>
            <a:r>
              <a:rPr lang="it-IT" dirty="0" smtClean="0"/>
              <a:t>Dove sono tutte queste particelle che non si sentono mai nominare?</a:t>
            </a:r>
          </a:p>
          <a:p>
            <a:pPr marL="0" indent="0">
              <a:buNone/>
            </a:pPr>
            <a:r>
              <a:rPr lang="it-IT" i="1" dirty="0" smtClean="0"/>
              <a:t>Da </a:t>
            </a:r>
            <a:r>
              <a:rPr lang="it-IT" i="1" dirty="0"/>
              <a:t>un punto di vista pratico, è come se non esistessero. Quasi tutte hanno, infatti, un’esistenza effimera, della durata di qualche frazione di milionesimo di secondo</a:t>
            </a:r>
          </a:p>
        </p:txBody>
      </p:sp>
    </p:spTree>
    <p:extLst>
      <p:ext uri="{BB962C8B-B14F-4D97-AF65-F5344CB8AC3E}">
        <p14:creationId xmlns:p14="http://schemas.microsoft.com/office/powerpoint/2010/main" val="1751453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che servono?</a:t>
            </a:r>
            <a:endParaRPr lang="it-IT" dirty="0"/>
          </a:p>
        </p:txBody>
      </p:sp>
      <p:sp>
        <p:nvSpPr>
          <p:cNvPr id="3" name="Segnaposto contenuto 2"/>
          <p:cNvSpPr>
            <a:spLocks noGrp="1"/>
          </p:cNvSpPr>
          <p:nvPr>
            <p:ph idx="1"/>
          </p:nvPr>
        </p:nvSpPr>
        <p:spPr>
          <a:xfrm>
            <a:off x="0" y="1600200"/>
            <a:ext cx="9144000" cy="5141168"/>
          </a:xfrm>
        </p:spPr>
        <p:txBody>
          <a:bodyPr>
            <a:normAutofit lnSpcReduction="10000"/>
          </a:bodyPr>
          <a:lstStyle/>
          <a:p>
            <a:pPr marL="0" indent="0">
              <a:buNone/>
            </a:pPr>
            <a:r>
              <a:rPr lang="it-IT" dirty="0" smtClean="0"/>
              <a:t>A che servono allora queste particelle?</a:t>
            </a:r>
          </a:p>
          <a:p>
            <a:pPr marL="0" indent="0">
              <a:buNone/>
            </a:pPr>
            <a:r>
              <a:rPr lang="it-IT" i="1" dirty="0" smtClean="0"/>
              <a:t>Per </a:t>
            </a:r>
            <a:r>
              <a:rPr lang="it-IT" i="1" dirty="0"/>
              <a:t>i fisici teorici </a:t>
            </a:r>
            <a:r>
              <a:rPr lang="it-IT" i="1" dirty="0" smtClean="0"/>
              <a:t>costituiscono </a:t>
            </a:r>
            <a:r>
              <a:rPr lang="it-IT" i="1" dirty="0"/>
              <a:t>importanti indizi sulle </a:t>
            </a:r>
            <a:r>
              <a:rPr lang="it-IT" b="1" i="1" dirty="0">
                <a:hlinkClick r:id="rId2"/>
              </a:rPr>
              <a:t>leggi dell’universo</a:t>
            </a:r>
            <a:r>
              <a:rPr lang="it-IT" i="1" dirty="0"/>
              <a:t> e sul modo in cui potrebbe essersi </a:t>
            </a:r>
            <a:r>
              <a:rPr lang="it-IT" i="1" dirty="0" smtClean="0"/>
              <a:t>formato.</a:t>
            </a:r>
          </a:p>
          <a:p>
            <a:pPr marL="0" indent="0">
              <a:buNone/>
            </a:pPr>
            <a:r>
              <a:rPr lang="it-IT" dirty="0"/>
              <a:t>B</a:t>
            </a:r>
            <a:r>
              <a:rPr lang="it-IT" dirty="0" smtClean="0"/>
              <a:t>isognerebbe </a:t>
            </a:r>
            <a:r>
              <a:rPr lang="it-IT" dirty="0"/>
              <a:t>sempre pensare a entità completamente al di fuori da ogni schema mentale, </a:t>
            </a:r>
            <a:r>
              <a:rPr lang="it-IT" dirty="0" smtClean="0"/>
              <a:t> </a:t>
            </a:r>
            <a:r>
              <a:rPr lang="it-IT" dirty="0"/>
              <a:t>‘come se’ fossero granellini di materia, ma che non lo sono affatto. </a:t>
            </a:r>
            <a:r>
              <a:rPr lang="it-IT" dirty="0" smtClean="0"/>
              <a:t/>
            </a:r>
            <a:br>
              <a:rPr lang="it-IT" dirty="0" smtClean="0"/>
            </a:br>
            <a:r>
              <a:rPr lang="it-IT" dirty="0"/>
              <a:t>Sarebbe forse più esatto pensare a esse come </a:t>
            </a:r>
            <a:r>
              <a:rPr lang="it-IT" b="1" dirty="0"/>
              <a:t>punti geometrici</a:t>
            </a:r>
            <a:r>
              <a:rPr lang="it-IT" dirty="0"/>
              <a:t>, dotati di </a:t>
            </a:r>
            <a:r>
              <a:rPr lang="it-IT" b="1" dirty="0"/>
              <a:t>massa, carica elettrica</a:t>
            </a:r>
            <a:r>
              <a:rPr lang="it-IT" dirty="0"/>
              <a:t> e altre proprietà come la "carica di colore".</a:t>
            </a:r>
          </a:p>
        </p:txBody>
      </p:sp>
    </p:spTree>
    <p:extLst>
      <p:ext uri="{BB962C8B-B14F-4D97-AF65-F5344CB8AC3E}">
        <p14:creationId xmlns:p14="http://schemas.microsoft.com/office/powerpoint/2010/main" val="860586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complicare le cose</a:t>
            </a:r>
            <a:endParaRPr lang="it-IT" dirty="0"/>
          </a:p>
        </p:txBody>
      </p:sp>
      <p:sp>
        <p:nvSpPr>
          <p:cNvPr id="3" name="Segnaposto contenuto 2"/>
          <p:cNvSpPr>
            <a:spLocks noGrp="1"/>
          </p:cNvSpPr>
          <p:nvPr>
            <p:ph idx="1"/>
          </p:nvPr>
        </p:nvSpPr>
        <p:spPr/>
        <p:txBody>
          <a:bodyPr/>
          <a:lstStyle/>
          <a:p>
            <a:pPr marL="0" indent="0">
              <a:buNone/>
            </a:pPr>
            <a:r>
              <a:rPr lang="it-IT" dirty="0"/>
              <a:t>T</a:t>
            </a:r>
            <a:r>
              <a:rPr lang="it-IT" dirty="0" smtClean="0"/>
              <a:t>ra </a:t>
            </a:r>
            <a:r>
              <a:rPr lang="it-IT" dirty="0"/>
              <a:t>le particelle agiscono alcune </a:t>
            </a:r>
            <a:r>
              <a:rPr lang="it-IT" b="1" dirty="0"/>
              <a:t>forze</a:t>
            </a:r>
            <a:r>
              <a:rPr lang="it-IT" dirty="0"/>
              <a:t> che a loro volta sono esercitate come scambio di particelle: i tre quark che si trovano nei protoni, per esempio, sono tenuti insieme da un continuo scambio di </a:t>
            </a:r>
            <a:r>
              <a:rPr lang="it-IT" dirty="0" smtClean="0"/>
              <a:t>particelle-colla</a:t>
            </a:r>
            <a:r>
              <a:rPr lang="it-IT" dirty="0"/>
              <a:t>, i </a:t>
            </a:r>
            <a:r>
              <a:rPr lang="it-IT" b="1" dirty="0"/>
              <a:t>gluoni</a:t>
            </a:r>
            <a:endParaRPr lang="it-IT" dirty="0"/>
          </a:p>
        </p:txBody>
      </p:sp>
      <p:pic>
        <p:nvPicPr>
          <p:cNvPr id="3074" name="Picture 2" descr="http://www.scienzenoetiche.it/forum/nico/images/fisica/glu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581128"/>
            <a:ext cx="197167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468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Leptoni e Quark</a:t>
            </a:r>
            <a:endParaRPr lang="it-IT" dirty="0"/>
          </a:p>
        </p:txBody>
      </p:sp>
      <p:sp>
        <p:nvSpPr>
          <p:cNvPr id="3" name="Segnaposto contenuto 2"/>
          <p:cNvSpPr>
            <a:spLocks noGrp="1"/>
          </p:cNvSpPr>
          <p:nvPr>
            <p:ph idx="1"/>
          </p:nvPr>
        </p:nvSpPr>
        <p:spPr>
          <a:xfrm>
            <a:off x="0" y="2810177"/>
            <a:ext cx="9144000" cy="4032448"/>
          </a:xfrm>
        </p:spPr>
        <p:txBody>
          <a:bodyPr/>
          <a:lstStyle/>
          <a:p>
            <a:pPr marL="0" indent="0">
              <a:buNone/>
            </a:pPr>
            <a:r>
              <a:rPr lang="it-IT" dirty="0"/>
              <a:t>I mattoni fondamentali della materia sono i </a:t>
            </a:r>
            <a:r>
              <a:rPr lang="it-IT" b="1" dirty="0"/>
              <a:t>leptoni</a:t>
            </a:r>
            <a:r>
              <a:rPr lang="it-IT" dirty="0"/>
              <a:t> (da </a:t>
            </a:r>
            <a:r>
              <a:rPr lang="it-IT" dirty="0" err="1"/>
              <a:t>leptos</a:t>
            </a:r>
            <a:r>
              <a:rPr lang="it-IT" dirty="0"/>
              <a:t> che significa minuto, svelto) e i </a:t>
            </a:r>
            <a:r>
              <a:rPr lang="it-IT" b="1" dirty="0"/>
              <a:t>quark </a:t>
            </a:r>
            <a:r>
              <a:rPr lang="it-IT" dirty="0"/>
              <a:t>(termine proposto dal fisico americano premio Nobel Murray </a:t>
            </a:r>
            <a:r>
              <a:rPr lang="it-IT" dirty="0" err="1"/>
              <a:t>Gell</a:t>
            </a:r>
            <a:r>
              <a:rPr lang="it-IT" dirty="0"/>
              <a:t>-Mann). </a:t>
            </a:r>
            <a:r>
              <a:rPr lang="it-IT" dirty="0" smtClean="0"/>
              <a:t/>
            </a:r>
            <a:br>
              <a:rPr lang="it-IT" dirty="0" smtClean="0"/>
            </a:br>
            <a:r>
              <a:rPr lang="it-IT" dirty="0"/>
              <a:t>Ci sono 6 leptoni, il più noto dei quali è l’elettrone, e 6 </a:t>
            </a:r>
            <a:r>
              <a:rPr lang="it-IT" dirty="0" smtClean="0"/>
              <a:t>quark. </a:t>
            </a:r>
            <a:r>
              <a:rPr lang="it-IT" dirty="0"/>
              <a:t>Se i leptoni fossero animali, nello "zoo di particelle" si potrebbero raffigurare come gatti: vivono infatti solitari, in libertà assoluta</a:t>
            </a:r>
          </a:p>
        </p:txBody>
      </p:sp>
      <p:pic>
        <p:nvPicPr>
          <p:cNvPr id="4098" name="Picture 2" descr="http://www.scienzenoetiche.it/forum/nico/images/fisica/atomo_qu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334" y="1268760"/>
            <a:ext cx="3362325" cy="12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923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Leptoni e Quark</a:t>
            </a:r>
            <a:endParaRPr lang="it-IT" dirty="0"/>
          </a:p>
        </p:txBody>
      </p:sp>
      <p:sp>
        <p:nvSpPr>
          <p:cNvPr id="3" name="Segnaposto contenuto 2"/>
          <p:cNvSpPr>
            <a:spLocks noGrp="1"/>
          </p:cNvSpPr>
          <p:nvPr>
            <p:ph idx="1"/>
          </p:nvPr>
        </p:nvSpPr>
        <p:spPr/>
        <p:txBody>
          <a:bodyPr/>
          <a:lstStyle/>
          <a:p>
            <a:pPr marL="0" indent="0">
              <a:buNone/>
            </a:pPr>
            <a:r>
              <a:rPr lang="it-IT" b="1" dirty="0"/>
              <a:t>In natura si producono durante reazioni nucleari o in collisioni tra i raggi cosmici e gli atomi dell’alta atmosfera terrestre</a:t>
            </a:r>
            <a:r>
              <a:rPr lang="it-IT" dirty="0"/>
              <a:t>. Nel confronto con il mondo animale i quark si possono immaginare, invece. come elefanti, perché viaggiano sempre in gruppo a formare altre particelle come neutroni e protoni.</a:t>
            </a:r>
          </a:p>
        </p:txBody>
      </p:sp>
    </p:spTree>
    <p:extLst>
      <p:ext uri="{BB962C8B-B14F-4D97-AF65-F5344CB8AC3E}">
        <p14:creationId xmlns:p14="http://schemas.microsoft.com/office/powerpoint/2010/main" val="3812594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altre particelle</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it-IT" dirty="0"/>
              <a:t>La materia che conosciamo, cioè quella che esiste sulla Terra, è però costituita solo da due leptoni e da due quark, che costituiscono quella che è chiamata </a:t>
            </a:r>
            <a:r>
              <a:rPr lang="it-IT" b="1" dirty="0"/>
              <a:t>prima generazione di particelle</a:t>
            </a:r>
            <a:r>
              <a:rPr lang="it-IT" dirty="0"/>
              <a:t>. </a:t>
            </a:r>
            <a:r>
              <a:rPr lang="it-IT" dirty="0" smtClean="0"/>
              <a:t/>
            </a:r>
            <a:br>
              <a:rPr lang="it-IT" dirty="0" smtClean="0"/>
            </a:br>
            <a:r>
              <a:rPr lang="it-IT" dirty="0"/>
              <a:t>Che fine fanno allora tutte le altre particelle quando nascono? Decadono, ossia si trasformano in tempi brevissimi in altre particelle (quelle che vivono più a lungo durano qualche </a:t>
            </a:r>
            <a:r>
              <a:rPr lang="it-IT" dirty="0" err="1"/>
              <a:t>centimillesimo</a:t>
            </a:r>
            <a:r>
              <a:rPr lang="it-IT" dirty="0"/>
              <a:t> di secondo) in una catena di mutazioni che si conclude con i due quark "up" e "down", o con l’elettrone e il neutrino elettronico che </a:t>
            </a:r>
            <a:r>
              <a:rPr lang="it-IT" b="1" dirty="0"/>
              <a:t>formano tutta la materia dell’universo stabile</a:t>
            </a:r>
            <a:r>
              <a:rPr lang="it-IT" dirty="0"/>
              <a:t>.</a:t>
            </a:r>
          </a:p>
        </p:txBody>
      </p:sp>
    </p:spTree>
    <p:extLst>
      <p:ext uri="{BB962C8B-B14F-4D97-AF65-F5344CB8AC3E}">
        <p14:creationId xmlns:p14="http://schemas.microsoft.com/office/powerpoint/2010/main" val="2698116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1343</Words>
  <Application>Microsoft Office PowerPoint</Application>
  <PresentationFormat>Presentazione su schermo (4:3)</PresentationFormat>
  <Paragraphs>82</Paragraphs>
  <Slides>35</Slides>
  <Notes>1</Notes>
  <HiddenSlides>0</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Tema di Office</vt:lpstr>
      <vt:lpstr>LA PARTICELLA DI DIO </vt:lpstr>
      <vt:lpstr>Presentazione standard di PowerPoint</vt:lpstr>
      <vt:lpstr>Esplorando l’atomo</vt:lpstr>
      <vt:lpstr>Dove si trovano?</vt:lpstr>
      <vt:lpstr>A che servono?</vt:lpstr>
      <vt:lpstr>A complicare le cose</vt:lpstr>
      <vt:lpstr>Leptoni e Quark</vt:lpstr>
      <vt:lpstr>Leptoni e Quark</vt:lpstr>
      <vt:lpstr>Le altre particelle</vt:lpstr>
      <vt:lpstr>Perché esistono le particelle di seconda e terza generazione?</vt:lpstr>
      <vt:lpstr>Portatrici di forza</vt:lpstr>
      <vt:lpstr>I gravitoni</vt:lpstr>
      <vt:lpstr>I fotoni</vt:lpstr>
      <vt:lpstr>I quark sono colorati</vt:lpstr>
      <vt:lpstr>La fabbrica delle particelle</vt:lpstr>
      <vt:lpstr>Collisioni ad alta energia</vt:lpstr>
      <vt:lpstr>Costosissimi magneti</vt:lpstr>
      <vt:lpstr>Presentazione standard di PowerPoint</vt:lpstr>
      <vt:lpstr>Solo per poco….</vt:lpstr>
      <vt:lpstr>L’antimateria</vt:lpstr>
      <vt:lpstr>Presentazione standard di PowerPoint</vt:lpstr>
      <vt:lpstr>Dirac</vt:lpstr>
      <vt:lpstr>Dirac</vt:lpstr>
      <vt:lpstr>La sensazionale scoperta</vt:lpstr>
      <vt:lpstr>Presentazione standard di PowerPoint</vt:lpstr>
      <vt:lpstr>Ripartiamo dai neutroni e protoni…</vt:lpstr>
      <vt:lpstr>Atomi e quark</vt:lpstr>
      <vt:lpstr>Il modello standard</vt:lpstr>
      <vt:lpstr>Presentazione standard di PowerPoint</vt:lpstr>
      <vt:lpstr>Presentazione standard di PowerPoint</vt:lpstr>
      <vt:lpstr>Ma come entra in tutto questo il bosone di Higgs? </vt:lpstr>
      <vt:lpstr>Il Bosone di Higgs</vt:lpstr>
      <vt:lpstr>Una nuova fisica?</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PARTICELLA DI DIO</dc:title>
  <dc:creator>Roberto</dc:creator>
  <cp:lastModifiedBy>Roberto</cp:lastModifiedBy>
  <cp:revision>25</cp:revision>
  <dcterms:created xsi:type="dcterms:W3CDTF">2013-01-23T23:12:20Z</dcterms:created>
  <dcterms:modified xsi:type="dcterms:W3CDTF">2013-02-04T14:47:08Z</dcterms:modified>
</cp:coreProperties>
</file>