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40"/>
  </p:notesMasterIdLst>
  <p:sldIdLst>
    <p:sldId id="256" r:id="rId2"/>
    <p:sldId id="291" r:id="rId3"/>
    <p:sldId id="292" r:id="rId4"/>
    <p:sldId id="293" r:id="rId5"/>
    <p:sldId id="294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3" r:id="rId20"/>
    <p:sldId id="271" r:id="rId21"/>
    <p:sldId id="272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8" r:id="rId32"/>
    <p:sldId id="289" r:id="rId33"/>
    <p:sldId id="295" r:id="rId34"/>
    <p:sldId id="296" r:id="rId35"/>
    <p:sldId id="297" r:id="rId36"/>
    <p:sldId id="298" r:id="rId37"/>
    <p:sldId id="299" r:id="rId38"/>
    <p:sldId id="29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>
        <p:scale>
          <a:sx n="80" d="100"/>
          <a:sy n="80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0FBAD-A7DC-4BBA-B809-0C7349FC11B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92982D8-33FA-4F4A-9CB0-1597C96FEB23}">
      <dgm:prSet phldrT="[Testo]"/>
      <dgm:spPr/>
      <dgm:t>
        <a:bodyPr/>
        <a:lstStyle/>
        <a:p>
          <a:r>
            <a:rPr lang="it-IT" dirty="0" smtClean="0"/>
            <a:t>Quando un triangolo rettangolo ruota intorno ad un cateto fissato fino a ritornare alla sua posizione iniziale, la figura così racchiusa è un CONO</a:t>
          </a:r>
          <a:endParaRPr lang="it-IT" dirty="0"/>
        </a:p>
      </dgm:t>
    </dgm:pt>
    <dgm:pt modelId="{23FF0374-8864-46AB-89D4-4C64B5622796}" type="parTrans" cxnId="{7704F5A0-AB57-4D74-A8DC-D14516233B37}">
      <dgm:prSet/>
      <dgm:spPr/>
      <dgm:t>
        <a:bodyPr/>
        <a:lstStyle/>
        <a:p>
          <a:endParaRPr lang="it-IT"/>
        </a:p>
      </dgm:t>
    </dgm:pt>
    <dgm:pt modelId="{6A7D80D2-4A94-403F-B7EB-759B703128FE}" type="sibTrans" cxnId="{7704F5A0-AB57-4D74-A8DC-D14516233B37}">
      <dgm:prSet/>
      <dgm:spPr/>
      <dgm:t>
        <a:bodyPr/>
        <a:lstStyle/>
        <a:p>
          <a:endParaRPr lang="it-IT"/>
        </a:p>
      </dgm:t>
    </dgm:pt>
    <dgm:pt modelId="{513F8BA4-1485-425C-9FCD-B1830EE6A884}">
      <dgm:prSet phldrT="[Testo]"/>
      <dgm:spPr/>
      <dgm:t>
        <a:bodyPr/>
        <a:lstStyle/>
        <a:p>
          <a:endParaRPr lang="it-IT" dirty="0"/>
        </a:p>
      </dgm:t>
    </dgm:pt>
    <dgm:pt modelId="{EEF40664-0C4C-40E6-9BCD-62C455CAC1AB}" type="parTrans" cxnId="{E90549AB-7351-4D81-AF3A-4D478AA1A62C}">
      <dgm:prSet/>
      <dgm:spPr/>
      <dgm:t>
        <a:bodyPr/>
        <a:lstStyle/>
        <a:p>
          <a:endParaRPr lang="it-IT"/>
        </a:p>
      </dgm:t>
    </dgm:pt>
    <dgm:pt modelId="{9442D6C9-84CC-4368-9735-38DD63EB5758}" type="sibTrans" cxnId="{E90549AB-7351-4D81-AF3A-4D478AA1A62C}">
      <dgm:prSet/>
      <dgm:spPr/>
      <dgm:t>
        <a:bodyPr/>
        <a:lstStyle/>
        <a:p>
          <a:endParaRPr lang="it-IT"/>
        </a:p>
      </dgm:t>
    </dgm:pt>
    <dgm:pt modelId="{8F88A090-BD2B-4F5E-8DC1-7693067F295E}">
      <dgm:prSet phldrT="[Testo]"/>
      <dgm:spPr/>
      <dgm:t>
        <a:bodyPr/>
        <a:lstStyle/>
        <a:p>
          <a:r>
            <a:rPr lang="it-IT" dirty="0" err="1" smtClean="0"/>
            <a:t>Oxitome</a:t>
          </a:r>
          <a:endParaRPr lang="it-IT" dirty="0" smtClean="0"/>
        </a:p>
        <a:p>
          <a:r>
            <a:rPr lang="it-IT" dirty="0" err="1" smtClean="0"/>
            <a:t>Ortotome</a:t>
          </a:r>
          <a:endParaRPr lang="it-IT" dirty="0" smtClean="0"/>
        </a:p>
        <a:p>
          <a:r>
            <a:rPr lang="it-IT" dirty="0" err="1" smtClean="0"/>
            <a:t>Amblitome</a:t>
          </a:r>
          <a:endParaRPr lang="it-IT" dirty="0" smtClean="0"/>
        </a:p>
        <a:p>
          <a:endParaRPr lang="it-IT" dirty="0"/>
        </a:p>
      </dgm:t>
    </dgm:pt>
    <dgm:pt modelId="{90E2C8E7-4812-4BF5-BF35-3F98E7493FDB}" type="parTrans" cxnId="{E94FCD6B-C653-43A1-AE29-CB752B0C4ADA}">
      <dgm:prSet/>
      <dgm:spPr/>
      <dgm:t>
        <a:bodyPr/>
        <a:lstStyle/>
        <a:p>
          <a:endParaRPr lang="it-IT"/>
        </a:p>
      </dgm:t>
    </dgm:pt>
    <dgm:pt modelId="{0EB12EEB-2BBD-4414-962C-BF1794B05729}" type="sibTrans" cxnId="{E94FCD6B-C653-43A1-AE29-CB752B0C4ADA}">
      <dgm:prSet/>
      <dgm:spPr/>
      <dgm:t>
        <a:bodyPr/>
        <a:lstStyle/>
        <a:p>
          <a:endParaRPr lang="it-IT"/>
        </a:p>
      </dgm:t>
    </dgm:pt>
    <dgm:pt modelId="{E8F86DAA-08F6-4E3A-92CD-BF245CAD101C}" type="pres">
      <dgm:prSet presAssocID="{A100FBAD-A7DC-4BBA-B809-0C7349FC11B6}" presName="Name0" presStyleCnt="0">
        <dgm:presLayoutVars>
          <dgm:dir/>
          <dgm:resizeHandles val="exact"/>
        </dgm:presLayoutVars>
      </dgm:prSet>
      <dgm:spPr/>
    </dgm:pt>
    <dgm:pt modelId="{DA089633-4922-4C42-A0EA-A09AB52349E9}" type="pres">
      <dgm:prSet presAssocID="{A100FBAD-A7DC-4BBA-B809-0C7349FC11B6}" presName="fgShape" presStyleLbl="fgShp" presStyleIdx="0" presStyleCnt="1" custLinFactNeighborX="-742" custLinFactNeighborY="42828"/>
      <dgm:spPr/>
    </dgm:pt>
    <dgm:pt modelId="{E3A32A52-7F71-4717-9D28-B1511DF3C857}" type="pres">
      <dgm:prSet presAssocID="{A100FBAD-A7DC-4BBA-B809-0C7349FC11B6}" presName="linComp" presStyleCnt="0"/>
      <dgm:spPr/>
    </dgm:pt>
    <dgm:pt modelId="{89E14072-0A0D-4BCC-8394-24C90CB57696}" type="pres">
      <dgm:prSet presAssocID="{892982D8-33FA-4F4A-9CB0-1597C96FEB23}" presName="compNode" presStyleCnt="0"/>
      <dgm:spPr/>
    </dgm:pt>
    <dgm:pt modelId="{2A5BC8BB-770D-4272-9514-021BF1B54900}" type="pres">
      <dgm:prSet presAssocID="{892982D8-33FA-4F4A-9CB0-1597C96FEB23}" presName="bkgdShape" presStyleLbl="node1" presStyleIdx="0" presStyleCnt="3"/>
      <dgm:spPr/>
      <dgm:t>
        <a:bodyPr/>
        <a:lstStyle/>
        <a:p>
          <a:endParaRPr lang="it-IT"/>
        </a:p>
      </dgm:t>
    </dgm:pt>
    <dgm:pt modelId="{2560B199-AC24-4A07-8E89-916D0BC0BCCD}" type="pres">
      <dgm:prSet presAssocID="{892982D8-33FA-4F4A-9CB0-1597C96FEB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A8600C-4FA7-49FD-BB84-C301E4E1D19C}" type="pres">
      <dgm:prSet presAssocID="{892982D8-33FA-4F4A-9CB0-1597C96FEB23}" presName="invisiNode" presStyleLbl="node1" presStyleIdx="0" presStyleCnt="3"/>
      <dgm:spPr/>
    </dgm:pt>
    <dgm:pt modelId="{25D9EF98-E51E-4A4E-8653-12F72C873FF8}" type="pres">
      <dgm:prSet presAssocID="{892982D8-33FA-4F4A-9CB0-1597C96FEB2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A048AD-FBF5-4BB1-8750-881BB8582619}" type="pres">
      <dgm:prSet presAssocID="{6A7D80D2-4A94-403F-B7EB-759B703128F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F3DEAF8-E6E9-40BE-A92A-C53A60E76C8E}" type="pres">
      <dgm:prSet presAssocID="{513F8BA4-1485-425C-9FCD-B1830EE6A884}" presName="compNode" presStyleCnt="0"/>
      <dgm:spPr/>
    </dgm:pt>
    <dgm:pt modelId="{9A0470C7-6254-44C2-A226-72CAF945CD38}" type="pres">
      <dgm:prSet presAssocID="{513F8BA4-1485-425C-9FCD-B1830EE6A884}" presName="bkgdShape" presStyleLbl="node1" presStyleIdx="1" presStyleCnt="3"/>
      <dgm:spPr/>
      <dgm:t>
        <a:bodyPr/>
        <a:lstStyle/>
        <a:p>
          <a:endParaRPr lang="it-IT"/>
        </a:p>
      </dgm:t>
    </dgm:pt>
    <dgm:pt modelId="{993C19A1-3233-41CA-B436-C47CA4C5DB58}" type="pres">
      <dgm:prSet presAssocID="{513F8BA4-1485-425C-9FCD-B1830EE6A88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B90ABF-460E-4A3F-A769-DC275807C3F4}" type="pres">
      <dgm:prSet presAssocID="{513F8BA4-1485-425C-9FCD-B1830EE6A884}" presName="invisiNode" presStyleLbl="node1" presStyleIdx="1" presStyleCnt="3"/>
      <dgm:spPr/>
    </dgm:pt>
    <dgm:pt modelId="{339F96C1-0996-4A4B-873F-3AB4562A52E7}" type="pres">
      <dgm:prSet presAssocID="{513F8BA4-1485-425C-9FCD-B1830EE6A88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3464AD-FBAA-46B8-906F-F0E5B6A6BCD7}" type="pres">
      <dgm:prSet presAssocID="{9442D6C9-84CC-4368-9735-38DD63EB575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2605476-8426-49F3-931D-55EB97250E84}" type="pres">
      <dgm:prSet presAssocID="{8F88A090-BD2B-4F5E-8DC1-7693067F295E}" presName="compNode" presStyleCnt="0"/>
      <dgm:spPr/>
    </dgm:pt>
    <dgm:pt modelId="{9625AE76-1A12-4A2A-AB41-C77D5980D33A}" type="pres">
      <dgm:prSet presAssocID="{8F88A090-BD2B-4F5E-8DC1-7693067F295E}" presName="bkgdShape" presStyleLbl="node1" presStyleIdx="2" presStyleCnt="3"/>
      <dgm:spPr/>
      <dgm:t>
        <a:bodyPr/>
        <a:lstStyle/>
        <a:p>
          <a:endParaRPr lang="it-IT"/>
        </a:p>
      </dgm:t>
    </dgm:pt>
    <dgm:pt modelId="{318CA80D-0AB8-4FD1-85F5-8EED688DFD78}" type="pres">
      <dgm:prSet presAssocID="{8F88A090-BD2B-4F5E-8DC1-7693067F295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87BD8B-4CCC-4D20-B0F9-AB9E0E946BEF}" type="pres">
      <dgm:prSet presAssocID="{8F88A090-BD2B-4F5E-8DC1-7693067F295E}" presName="invisiNode" presStyleLbl="node1" presStyleIdx="2" presStyleCnt="3"/>
      <dgm:spPr/>
    </dgm:pt>
    <dgm:pt modelId="{D2A5ED78-C6D5-4F15-903B-55E4F8DA69AC}" type="pres">
      <dgm:prSet presAssocID="{8F88A090-BD2B-4F5E-8DC1-7693067F295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D6FFA70-98BA-4F11-8795-955EB0B58D8F}" type="presOf" srcId="{8F88A090-BD2B-4F5E-8DC1-7693067F295E}" destId="{9625AE76-1A12-4A2A-AB41-C77D5980D33A}" srcOrd="0" destOrd="0" presId="urn:microsoft.com/office/officeart/2005/8/layout/hList7"/>
    <dgm:cxn modelId="{C4CE98EE-7637-44BB-9D04-93705FDAF7F9}" type="presOf" srcId="{9442D6C9-84CC-4368-9735-38DD63EB5758}" destId="{753464AD-FBAA-46B8-906F-F0E5B6A6BCD7}" srcOrd="0" destOrd="0" presId="urn:microsoft.com/office/officeart/2005/8/layout/hList7"/>
    <dgm:cxn modelId="{E29E4F5F-1614-43A0-9ADC-0516DD74A634}" type="presOf" srcId="{892982D8-33FA-4F4A-9CB0-1597C96FEB23}" destId="{2560B199-AC24-4A07-8E89-916D0BC0BCCD}" srcOrd="1" destOrd="0" presId="urn:microsoft.com/office/officeart/2005/8/layout/hList7"/>
    <dgm:cxn modelId="{953BD2B7-12EF-4068-A440-E012A5054E17}" type="presOf" srcId="{513F8BA4-1485-425C-9FCD-B1830EE6A884}" destId="{9A0470C7-6254-44C2-A226-72CAF945CD38}" srcOrd="0" destOrd="0" presId="urn:microsoft.com/office/officeart/2005/8/layout/hList7"/>
    <dgm:cxn modelId="{D9AB4656-7FAB-4C12-BBBA-6A30C1478EB6}" type="presOf" srcId="{A100FBAD-A7DC-4BBA-B809-0C7349FC11B6}" destId="{E8F86DAA-08F6-4E3A-92CD-BF245CAD101C}" srcOrd="0" destOrd="0" presId="urn:microsoft.com/office/officeart/2005/8/layout/hList7"/>
    <dgm:cxn modelId="{7704F5A0-AB57-4D74-A8DC-D14516233B37}" srcId="{A100FBAD-A7DC-4BBA-B809-0C7349FC11B6}" destId="{892982D8-33FA-4F4A-9CB0-1597C96FEB23}" srcOrd="0" destOrd="0" parTransId="{23FF0374-8864-46AB-89D4-4C64B5622796}" sibTransId="{6A7D80D2-4A94-403F-B7EB-759B703128FE}"/>
    <dgm:cxn modelId="{E90549AB-7351-4D81-AF3A-4D478AA1A62C}" srcId="{A100FBAD-A7DC-4BBA-B809-0C7349FC11B6}" destId="{513F8BA4-1485-425C-9FCD-B1830EE6A884}" srcOrd="1" destOrd="0" parTransId="{EEF40664-0C4C-40E6-9BCD-62C455CAC1AB}" sibTransId="{9442D6C9-84CC-4368-9735-38DD63EB5758}"/>
    <dgm:cxn modelId="{6EC4CA68-3801-400B-BB58-1A8C2987E732}" type="presOf" srcId="{6A7D80D2-4A94-403F-B7EB-759B703128FE}" destId="{AAA048AD-FBF5-4BB1-8750-881BB8582619}" srcOrd="0" destOrd="0" presId="urn:microsoft.com/office/officeart/2005/8/layout/hList7"/>
    <dgm:cxn modelId="{1AC7B619-D019-43D8-A481-FE8FA7EE540F}" type="presOf" srcId="{892982D8-33FA-4F4A-9CB0-1597C96FEB23}" destId="{2A5BC8BB-770D-4272-9514-021BF1B54900}" srcOrd="0" destOrd="0" presId="urn:microsoft.com/office/officeart/2005/8/layout/hList7"/>
    <dgm:cxn modelId="{048170A7-9C19-4BDE-857E-EB87DF37E5B0}" type="presOf" srcId="{8F88A090-BD2B-4F5E-8DC1-7693067F295E}" destId="{318CA80D-0AB8-4FD1-85F5-8EED688DFD78}" srcOrd="1" destOrd="0" presId="urn:microsoft.com/office/officeart/2005/8/layout/hList7"/>
    <dgm:cxn modelId="{54D8E88D-5044-4690-9828-84A7DF2335CC}" type="presOf" srcId="{513F8BA4-1485-425C-9FCD-B1830EE6A884}" destId="{993C19A1-3233-41CA-B436-C47CA4C5DB58}" srcOrd="1" destOrd="0" presId="urn:microsoft.com/office/officeart/2005/8/layout/hList7"/>
    <dgm:cxn modelId="{E94FCD6B-C653-43A1-AE29-CB752B0C4ADA}" srcId="{A100FBAD-A7DC-4BBA-B809-0C7349FC11B6}" destId="{8F88A090-BD2B-4F5E-8DC1-7693067F295E}" srcOrd="2" destOrd="0" parTransId="{90E2C8E7-4812-4BF5-BF35-3F98E7493FDB}" sibTransId="{0EB12EEB-2BBD-4414-962C-BF1794B05729}"/>
    <dgm:cxn modelId="{89C763B6-932C-4EF6-A1CA-DFA02BBE10F1}" type="presParOf" srcId="{E8F86DAA-08F6-4E3A-92CD-BF245CAD101C}" destId="{DA089633-4922-4C42-A0EA-A09AB52349E9}" srcOrd="0" destOrd="0" presId="urn:microsoft.com/office/officeart/2005/8/layout/hList7"/>
    <dgm:cxn modelId="{315DDA65-F264-4DDA-A8B2-8403177211C8}" type="presParOf" srcId="{E8F86DAA-08F6-4E3A-92CD-BF245CAD101C}" destId="{E3A32A52-7F71-4717-9D28-B1511DF3C857}" srcOrd="1" destOrd="0" presId="urn:microsoft.com/office/officeart/2005/8/layout/hList7"/>
    <dgm:cxn modelId="{1329726A-7559-4F4C-A209-E36C2237E869}" type="presParOf" srcId="{E3A32A52-7F71-4717-9D28-B1511DF3C857}" destId="{89E14072-0A0D-4BCC-8394-24C90CB57696}" srcOrd="0" destOrd="0" presId="urn:microsoft.com/office/officeart/2005/8/layout/hList7"/>
    <dgm:cxn modelId="{7EAF20DA-3CD6-41B4-BC01-9D01E6EBB350}" type="presParOf" srcId="{89E14072-0A0D-4BCC-8394-24C90CB57696}" destId="{2A5BC8BB-770D-4272-9514-021BF1B54900}" srcOrd="0" destOrd="0" presId="urn:microsoft.com/office/officeart/2005/8/layout/hList7"/>
    <dgm:cxn modelId="{4B4B4A42-918A-4C1E-A675-1F49548BBC0B}" type="presParOf" srcId="{89E14072-0A0D-4BCC-8394-24C90CB57696}" destId="{2560B199-AC24-4A07-8E89-916D0BC0BCCD}" srcOrd="1" destOrd="0" presId="urn:microsoft.com/office/officeart/2005/8/layout/hList7"/>
    <dgm:cxn modelId="{36E3A853-E13B-4158-B02A-5AA00FB9C654}" type="presParOf" srcId="{89E14072-0A0D-4BCC-8394-24C90CB57696}" destId="{D2A8600C-4FA7-49FD-BB84-C301E4E1D19C}" srcOrd="2" destOrd="0" presId="urn:microsoft.com/office/officeart/2005/8/layout/hList7"/>
    <dgm:cxn modelId="{9B00A523-FFF6-4ED7-8487-DA298E1F02C6}" type="presParOf" srcId="{89E14072-0A0D-4BCC-8394-24C90CB57696}" destId="{25D9EF98-E51E-4A4E-8653-12F72C873FF8}" srcOrd="3" destOrd="0" presId="urn:microsoft.com/office/officeart/2005/8/layout/hList7"/>
    <dgm:cxn modelId="{800BA5E6-E5E2-4763-B69A-21DD6AC87F38}" type="presParOf" srcId="{E3A32A52-7F71-4717-9D28-B1511DF3C857}" destId="{AAA048AD-FBF5-4BB1-8750-881BB8582619}" srcOrd="1" destOrd="0" presId="urn:microsoft.com/office/officeart/2005/8/layout/hList7"/>
    <dgm:cxn modelId="{8F3C5F64-4779-4C81-973C-AD50431AFED2}" type="presParOf" srcId="{E3A32A52-7F71-4717-9D28-B1511DF3C857}" destId="{CF3DEAF8-E6E9-40BE-A92A-C53A60E76C8E}" srcOrd="2" destOrd="0" presId="urn:microsoft.com/office/officeart/2005/8/layout/hList7"/>
    <dgm:cxn modelId="{E7A06EDA-9BE6-4208-8DA6-40BF668962CA}" type="presParOf" srcId="{CF3DEAF8-E6E9-40BE-A92A-C53A60E76C8E}" destId="{9A0470C7-6254-44C2-A226-72CAF945CD38}" srcOrd="0" destOrd="0" presId="urn:microsoft.com/office/officeart/2005/8/layout/hList7"/>
    <dgm:cxn modelId="{94FECED3-8A30-4FCD-836B-CCCDAEDA8C15}" type="presParOf" srcId="{CF3DEAF8-E6E9-40BE-A92A-C53A60E76C8E}" destId="{993C19A1-3233-41CA-B436-C47CA4C5DB58}" srcOrd="1" destOrd="0" presId="urn:microsoft.com/office/officeart/2005/8/layout/hList7"/>
    <dgm:cxn modelId="{A2C3EAA9-3E87-4571-B07A-2A581221A799}" type="presParOf" srcId="{CF3DEAF8-E6E9-40BE-A92A-C53A60E76C8E}" destId="{5DB90ABF-460E-4A3F-A769-DC275807C3F4}" srcOrd="2" destOrd="0" presId="urn:microsoft.com/office/officeart/2005/8/layout/hList7"/>
    <dgm:cxn modelId="{96BC15E3-05FC-40ED-8997-A98C8428D278}" type="presParOf" srcId="{CF3DEAF8-E6E9-40BE-A92A-C53A60E76C8E}" destId="{339F96C1-0996-4A4B-873F-3AB4562A52E7}" srcOrd="3" destOrd="0" presId="urn:microsoft.com/office/officeart/2005/8/layout/hList7"/>
    <dgm:cxn modelId="{25D3DC19-9FDC-4FBF-9438-845DCF09B132}" type="presParOf" srcId="{E3A32A52-7F71-4717-9D28-B1511DF3C857}" destId="{753464AD-FBAA-46B8-906F-F0E5B6A6BCD7}" srcOrd="3" destOrd="0" presId="urn:microsoft.com/office/officeart/2005/8/layout/hList7"/>
    <dgm:cxn modelId="{FC60A614-6965-462F-B055-8433194766A2}" type="presParOf" srcId="{E3A32A52-7F71-4717-9D28-B1511DF3C857}" destId="{12605476-8426-49F3-931D-55EB97250E84}" srcOrd="4" destOrd="0" presId="urn:microsoft.com/office/officeart/2005/8/layout/hList7"/>
    <dgm:cxn modelId="{5E89CCFA-594A-4684-AD8D-C73ABD3BA947}" type="presParOf" srcId="{12605476-8426-49F3-931D-55EB97250E84}" destId="{9625AE76-1A12-4A2A-AB41-C77D5980D33A}" srcOrd="0" destOrd="0" presId="urn:microsoft.com/office/officeart/2005/8/layout/hList7"/>
    <dgm:cxn modelId="{9E0D820B-04DF-4B4B-945D-14DF367A3287}" type="presParOf" srcId="{12605476-8426-49F3-931D-55EB97250E84}" destId="{318CA80D-0AB8-4FD1-85F5-8EED688DFD78}" srcOrd="1" destOrd="0" presId="urn:microsoft.com/office/officeart/2005/8/layout/hList7"/>
    <dgm:cxn modelId="{E7617C3B-84FB-4A7A-B938-4D20A9B463F8}" type="presParOf" srcId="{12605476-8426-49F3-931D-55EB97250E84}" destId="{9E87BD8B-4CCC-4D20-B0F9-AB9E0E946BEF}" srcOrd="2" destOrd="0" presId="urn:microsoft.com/office/officeart/2005/8/layout/hList7"/>
    <dgm:cxn modelId="{FD8893D8-76E9-4D7D-AB1A-D610F15AD14B}" type="presParOf" srcId="{12605476-8426-49F3-931D-55EB97250E84}" destId="{D2A5ED78-C6D5-4F15-903B-55E4F8DA69A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5B4F2-FAF5-4895-A224-19D2D819DE1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2ED1164-50AE-43AF-A5CA-37FE8160A587}">
      <dgm:prSet phldrT="[Testo]"/>
      <dgm:spPr/>
      <dgm:t>
        <a:bodyPr/>
        <a:lstStyle/>
        <a:p>
          <a:r>
            <a:rPr lang="it-IT" dirty="0" smtClean="0"/>
            <a:t>parabola</a:t>
          </a:r>
          <a:endParaRPr lang="it-IT" dirty="0"/>
        </a:p>
      </dgm:t>
    </dgm:pt>
    <dgm:pt modelId="{F50B7B4E-A1B1-4FB4-AACF-299B85838E42}" type="parTrans" cxnId="{9BEC8E56-267E-4D1D-91E6-6E6D9995FAB0}">
      <dgm:prSet/>
      <dgm:spPr/>
      <dgm:t>
        <a:bodyPr/>
        <a:lstStyle/>
        <a:p>
          <a:endParaRPr lang="it-IT"/>
        </a:p>
      </dgm:t>
    </dgm:pt>
    <dgm:pt modelId="{797C6253-9F40-4158-A7D1-EDECEB7FB68C}" type="sibTrans" cxnId="{9BEC8E56-267E-4D1D-91E6-6E6D9995FAB0}">
      <dgm:prSet/>
      <dgm:spPr/>
      <dgm:t>
        <a:bodyPr/>
        <a:lstStyle/>
        <a:p>
          <a:endParaRPr lang="it-IT"/>
        </a:p>
      </dgm:t>
    </dgm:pt>
    <dgm:pt modelId="{C9821822-F1D1-4C82-BB8B-F7E10F62E17E}">
      <dgm:prSet phldrT="[Testo]"/>
      <dgm:spPr/>
      <dgm:t>
        <a:bodyPr/>
        <a:lstStyle/>
        <a:p>
          <a:r>
            <a:rPr lang="it-IT" dirty="0" smtClean="0"/>
            <a:t>Iperbole</a:t>
          </a:r>
          <a:endParaRPr lang="it-IT" dirty="0"/>
        </a:p>
      </dgm:t>
    </dgm:pt>
    <dgm:pt modelId="{FBAA2B39-491D-4A79-895E-21380AC8C020}" type="parTrans" cxnId="{C9A36351-1E65-42E3-BCC0-145E83E53C32}">
      <dgm:prSet/>
      <dgm:spPr/>
      <dgm:t>
        <a:bodyPr/>
        <a:lstStyle/>
        <a:p>
          <a:endParaRPr lang="it-IT"/>
        </a:p>
      </dgm:t>
    </dgm:pt>
    <dgm:pt modelId="{F2BC9B55-DA0B-494B-8184-56F3DD7E91E0}" type="sibTrans" cxnId="{C9A36351-1E65-42E3-BCC0-145E83E53C32}">
      <dgm:prSet/>
      <dgm:spPr/>
      <dgm:t>
        <a:bodyPr/>
        <a:lstStyle/>
        <a:p>
          <a:endParaRPr lang="it-IT"/>
        </a:p>
      </dgm:t>
    </dgm:pt>
    <dgm:pt modelId="{3819C479-95A6-4DE1-8A6D-4755FCEAEBCF}">
      <dgm:prSet phldrT="[Testo]"/>
      <dgm:spPr/>
      <dgm:t>
        <a:bodyPr/>
        <a:lstStyle/>
        <a:p>
          <a:r>
            <a:rPr lang="it-IT" dirty="0" smtClean="0"/>
            <a:t>Ellisse</a:t>
          </a:r>
          <a:endParaRPr lang="it-IT" dirty="0"/>
        </a:p>
      </dgm:t>
    </dgm:pt>
    <dgm:pt modelId="{6C884B0F-56FE-4272-BAA1-5838144EF0EB}" type="parTrans" cxnId="{5C7423A5-8849-4D3A-93B2-854CA8371A69}">
      <dgm:prSet/>
      <dgm:spPr/>
      <dgm:t>
        <a:bodyPr/>
        <a:lstStyle/>
        <a:p>
          <a:endParaRPr lang="it-IT"/>
        </a:p>
      </dgm:t>
    </dgm:pt>
    <dgm:pt modelId="{DFE322B4-F10A-4983-B7BB-CD2E0278D147}" type="sibTrans" cxnId="{5C7423A5-8849-4D3A-93B2-854CA8371A69}">
      <dgm:prSet/>
      <dgm:spPr/>
      <dgm:t>
        <a:bodyPr/>
        <a:lstStyle/>
        <a:p>
          <a:endParaRPr lang="it-IT"/>
        </a:p>
      </dgm:t>
    </dgm:pt>
    <dgm:pt modelId="{33671467-97BD-4E41-B3D6-4682F43193C9}" type="pres">
      <dgm:prSet presAssocID="{EF15B4F2-FAF5-4895-A224-19D2D819DE1B}" presName="arrowDiagram" presStyleCnt="0">
        <dgm:presLayoutVars>
          <dgm:chMax val="5"/>
          <dgm:dir/>
          <dgm:resizeHandles val="exact"/>
        </dgm:presLayoutVars>
      </dgm:prSet>
      <dgm:spPr/>
    </dgm:pt>
    <dgm:pt modelId="{4BDEFCB4-1258-4DC0-8D12-D4B2A9968872}" type="pres">
      <dgm:prSet presAssocID="{EF15B4F2-FAF5-4895-A224-19D2D819DE1B}" presName="arrow" presStyleLbl="bgShp" presStyleIdx="0" presStyleCnt="1" custLinFactNeighborX="1079" custLinFactNeighborY="7260"/>
      <dgm:spPr/>
    </dgm:pt>
    <dgm:pt modelId="{95A51DD0-F34F-4145-8DCC-A47CBCD81E25}" type="pres">
      <dgm:prSet presAssocID="{EF15B4F2-FAF5-4895-A224-19D2D819DE1B}" presName="arrowDiagram3" presStyleCnt="0"/>
      <dgm:spPr/>
    </dgm:pt>
    <dgm:pt modelId="{AECD1BA0-7AC5-4097-99FD-4946E2E3AD4A}" type="pres">
      <dgm:prSet presAssocID="{72ED1164-50AE-43AF-A5CA-37FE8160A587}" presName="bullet3a" presStyleLbl="node1" presStyleIdx="0" presStyleCnt="3"/>
      <dgm:spPr/>
    </dgm:pt>
    <dgm:pt modelId="{C71E8D13-C0C8-498F-8BAD-3D6D90203BA6}" type="pres">
      <dgm:prSet presAssocID="{72ED1164-50AE-43AF-A5CA-37FE8160A587}" presName="textBox3a" presStyleLbl="revTx" presStyleIdx="0" presStyleCnt="3" custScaleY="33092" custLinFactNeighborX="9971" custLinFactNeighborY="-482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AD5884-F9E7-4C3B-A4E2-A34D0224EC81}" type="pres">
      <dgm:prSet presAssocID="{C9821822-F1D1-4C82-BB8B-F7E10F62E17E}" presName="bullet3b" presStyleLbl="node1" presStyleIdx="1" presStyleCnt="3"/>
      <dgm:spPr/>
    </dgm:pt>
    <dgm:pt modelId="{AB131D29-E436-4708-B61A-224E67E404CE}" type="pres">
      <dgm:prSet presAssocID="{C9821822-F1D1-4C82-BB8B-F7E10F62E17E}" presName="textBox3b" presStyleLbl="revTx" presStyleIdx="1" presStyleCnt="3" custScaleY="13622" custLinFactNeighborX="9700" custLinFactNeighborY="-487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F8AFF3-AB44-4E11-B998-C94F5762645E}" type="pres">
      <dgm:prSet presAssocID="{3819C479-95A6-4DE1-8A6D-4755FCEAEBCF}" presName="bullet3c" presStyleLbl="node1" presStyleIdx="2" presStyleCnt="3"/>
      <dgm:spPr/>
    </dgm:pt>
    <dgm:pt modelId="{DCE73FCA-A15D-4744-ABAD-BE2B70427CBC}" type="pres">
      <dgm:prSet presAssocID="{3819C479-95A6-4DE1-8A6D-4755FCEAEBCF}" presName="textBox3c" presStyleLbl="revTx" presStyleIdx="2" presStyleCnt="3" custScaleY="14705" custLinFactNeighborX="10538" custLinFactNeighborY="-494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9269F7-1CBB-4C67-818E-B276E2F0E684}" type="presOf" srcId="{C9821822-F1D1-4C82-BB8B-F7E10F62E17E}" destId="{AB131D29-E436-4708-B61A-224E67E404CE}" srcOrd="0" destOrd="0" presId="urn:microsoft.com/office/officeart/2005/8/layout/arrow2"/>
    <dgm:cxn modelId="{5C7423A5-8849-4D3A-93B2-854CA8371A69}" srcId="{EF15B4F2-FAF5-4895-A224-19D2D819DE1B}" destId="{3819C479-95A6-4DE1-8A6D-4755FCEAEBCF}" srcOrd="2" destOrd="0" parTransId="{6C884B0F-56FE-4272-BAA1-5838144EF0EB}" sibTransId="{DFE322B4-F10A-4983-B7BB-CD2E0278D147}"/>
    <dgm:cxn modelId="{F1191200-E8D5-4797-8897-FC6694AADEB6}" type="presOf" srcId="{72ED1164-50AE-43AF-A5CA-37FE8160A587}" destId="{C71E8D13-C0C8-498F-8BAD-3D6D90203BA6}" srcOrd="0" destOrd="0" presId="urn:microsoft.com/office/officeart/2005/8/layout/arrow2"/>
    <dgm:cxn modelId="{9BEC8E56-267E-4D1D-91E6-6E6D9995FAB0}" srcId="{EF15B4F2-FAF5-4895-A224-19D2D819DE1B}" destId="{72ED1164-50AE-43AF-A5CA-37FE8160A587}" srcOrd="0" destOrd="0" parTransId="{F50B7B4E-A1B1-4FB4-AACF-299B85838E42}" sibTransId="{797C6253-9F40-4158-A7D1-EDECEB7FB68C}"/>
    <dgm:cxn modelId="{C9A36351-1E65-42E3-BCC0-145E83E53C32}" srcId="{EF15B4F2-FAF5-4895-A224-19D2D819DE1B}" destId="{C9821822-F1D1-4C82-BB8B-F7E10F62E17E}" srcOrd="1" destOrd="0" parTransId="{FBAA2B39-491D-4A79-895E-21380AC8C020}" sibTransId="{F2BC9B55-DA0B-494B-8184-56F3DD7E91E0}"/>
    <dgm:cxn modelId="{3B4441A9-91C4-4767-9E2D-A52DDFA373B1}" type="presOf" srcId="{EF15B4F2-FAF5-4895-A224-19D2D819DE1B}" destId="{33671467-97BD-4E41-B3D6-4682F43193C9}" srcOrd="0" destOrd="0" presId="urn:microsoft.com/office/officeart/2005/8/layout/arrow2"/>
    <dgm:cxn modelId="{168880C0-226B-4C21-A837-501882A68DA1}" type="presOf" srcId="{3819C479-95A6-4DE1-8A6D-4755FCEAEBCF}" destId="{DCE73FCA-A15D-4744-ABAD-BE2B70427CBC}" srcOrd="0" destOrd="0" presId="urn:microsoft.com/office/officeart/2005/8/layout/arrow2"/>
    <dgm:cxn modelId="{78D15F36-C351-47B5-AAAD-393953D523B7}" type="presParOf" srcId="{33671467-97BD-4E41-B3D6-4682F43193C9}" destId="{4BDEFCB4-1258-4DC0-8D12-D4B2A9968872}" srcOrd="0" destOrd="0" presId="urn:microsoft.com/office/officeart/2005/8/layout/arrow2"/>
    <dgm:cxn modelId="{00BD1CAF-9BD5-40EB-8255-E96717A5BFD4}" type="presParOf" srcId="{33671467-97BD-4E41-B3D6-4682F43193C9}" destId="{95A51DD0-F34F-4145-8DCC-A47CBCD81E25}" srcOrd="1" destOrd="0" presId="urn:microsoft.com/office/officeart/2005/8/layout/arrow2"/>
    <dgm:cxn modelId="{9A7E946B-5200-461E-8C44-8CD8ED2CBABE}" type="presParOf" srcId="{95A51DD0-F34F-4145-8DCC-A47CBCD81E25}" destId="{AECD1BA0-7AC5-4097-99FD-4946E2E3AD4A}" srcOrd="0" destOrd="0" presId="urn:microsoft.com/office/officeart/2005/8/layout/arrow2"/>
    <dgm:cxn modelId="{559DC352-4AC5-4AAE-95FC-3FFD6418F438}" type="presParOf" srcId="{95A51DD0-F34F-4145-8DCC-A47CBCD81E25}" destId="{C71E8D13-C0C8-498F-8BAD-3D6D90203BA6}" srcOrd="1" destOrd="0" presId="urn:microsoft.com/office/officeart/2005/8/layout/arrow2"/>
    <dgm:cxn modelId="{CAFF47D4-DAF7-4658-9AFB-981BDE5FE9C8}" type="presParOf" srcId="{95A51DD0-F34F-4145-8DCC-A47CBCD81E25}" destId="{6FAD5884-F9E7-4C3B-A4E2-A34D0224EC81}" srcOrd="2" destOrd="0" presId="urn:microsoft.com/office/officeart/2005/8/layout/arrow2"/>
    <dgm:cxn modelId="{A31DD5CD-7BA1-43B3-B3B5-D1A37A89FAE6}" type="presParOf" srcId="{95A51DD0-F34F-4145-8DCC-A47CBCD81E25}" destId="{AB131D29-E436-4708-B61A-224E67E404CE}" srcOrd="3" destOrd="0" presId="urn:microsoft.com/office/officeart/2005/8/layout/arrow2"/>
    <dgm:cxn modelId="{99CC1016-4466-4CFC-B93B-FD0C2EB37B0F}" type="presParOf" srcId="{95A51DD0-F34F-4145-8DCC-A47CBCD81E25}" destId="{84F8AFF3-AB44-4E11-B998-C94F5762645E}" srcOrd="4" destOrd="0" presId="urn:microsoft.com/office/officeart/2005/8/layout/arrow2"/>
    <dgm:cxn modelId="{B0617468-EDED-44B9-944A-C66E203327F6}" type="presParOf" srcId="{95A51DD0-F34F-4145-8DCC-A47CBCD81E25}" destId="{DCE73FCA-A15D-4744-ABAD-BE2B70427CB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C4BA1-45B0-4BE2-A29E-ABE0F2401EB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D4EB67-E0ED-4F80-A646-023FCB0222B3}">
      <dgm:prSet phldrT="[Testo]"/>
      <dgm:spPr/>
      <dgm:t>
        <a:bodyPr/>
        <a:lstStyle/>
        <a:p>
          <a:r>
            <a:rPr lang="en-US" dirty="0" err="1" smtClean="0">
              <a:latin typeface="Times New Roman" pitchFamily="1" charset="0"/>
            </a:rPr>
            <a:t>Ellisse</a:t>
          </a:r>
          <a:r>
            <a:rPr lang="en-US" dirty="0" smtClean="0">
              <a:latin typeface="Times New Roman" pitchFamily="1" charset="0"/>
            </a:rPr>
            <a:t> o </a:t>
          </a:r>
          <a:r>
            <a:rPr lang="en-US" dirty="0" err="1" smtClean="0">
              <a:latin typeface="Times New Roman" pitchFamily="1" charset="0"/>
            </a:rPr>
            <a:t>circonferenza</a:t>
          </a:r>
          <a:endParaRPr lang="it-IT" dirty="0"/>
        </a:p>
      </dgm:t>
    </dgm:pt>
    <dgm:pt modelId="{D1D7C2C1-9EE6-4AAE-B3BB-64B4494F5486}" type="parTrans" cxnId="{03C4F50A-974A-48F5-9FAC-B2C8C423377A}">
      <dgm:prSet/>
      <dgm:spPr/>
      <dgm:t>
        <a:bodyPr/>
        <a:lstStyle/>
        <a:p>
          <a:endParaRPr lang="it-IT"/>
        </a:p>
      </dgm:t>
    </dgm:pt>
    <dgm:pt modelId="{71C4ADC9-4B05-4091-AF63-0B321A788968}" type="sibTrans" cxnId="{03C4F50A-974A-48F5-9FAC-B2C8C423377A}">
      <dgm:prSet/>
      <dgm:spPr/>
      <dgm:t>
        <a:bodyPr/>
        <a:lstStyle/>
        <a:p>
          <a:endParaRPr lang="it-IT"/>
        </a:p>
      </dgm:t>
    </dgm:pt>
    <dgm:pt modelId="{344BD446-2DB9-4EA3-A536-7A1598AD26AE}">
      <dgm:prSet phldrT="[Testo]"/>
      <dgm:spPr/>
      <dgm:t>
        <a:bodyPr/>
        <a:lstStyle/>
        <a:p>
          <a:r>
            <a:rPr lang="en-US" dirty="0" smtClean="0">
              <a:latin typeface="Times New Roman" pitchFamily="1" charset="0"/>
            </a:rPr>
            <a:t>Parabola</a:t>
          </a:r>
          <a:endParaRPr lang="it-IT" dirty="0"/>
        </a:p>
      </dgm:t>
    </dgm:pt>
    <dgm:pt modelId="{578D2170-948C-4267-B413-4C261D06C624}" type="parTrans" cxnId="{7ACD51E4-342E-4E1C-A051-C3BF11AD6FD0}">
      <dgm:prSet/>
      <dgm:spPr/>
      <dgm:t>
        <a:bodyPr/>
        <a:lstStyle/>
        <a:p>
          <a:endParaRPr lang="it-IT"/>
        </a:p>
      </dgm:t>
    </dgm:pt>
    <dgm:pt modelId="{07C755EC-6BB1-4AD4-AD1D-B62CDEB1C3CE}" type="sibTrans" cxnId="{7ACD51E4-342E-4E1C-A051-C3BF11AD6FD0}">
      <dgm:prSet/>
      <dgm:spPr/>
      <dgm:t>
        <a:bodyPr/>
        <a:lstStyle/>
        <a:p>
          <a:endParaRPr lang="it-IT"/>
        </a:p>
      </dgm:t>
    </dgm:pt>
    <dgm:pt modelId="{C6C151AC-EC4D-4EFD-9692-153871DBB522}">
      <dgm:prSet phldrT="[Testo]"/>
      <dgm:spPr/>
      <dgm:t>
        <a:bodyPr/>
        <a:lstStyle/>
        <a:p>
          <a:r>
            <a:rPr lang="en-US" dirty="0" err="1" smtClean="0">
              <a:latin typeface="Times New Roman" pitchFamily="1" charset="0"/>
            </a:rPr>
            <a:t>Iperbole</a:t>
          </a:r>
          <a:endParaRPr lang="it-IT" dirty="0"/>
        </a:p>
      </dgm:t>
    </dgm:pt>
    <dgm:pt modelId="{E91336DA-8E24-42B1-8078-8FB2B29DE42B}" type="parTrans" cxnId="{57D8D903-8AC2-45E1-BC8D-D004DE8619E4}">
      <dgm:prSet/>
      <dgm:spPr/>
      <dgm:t>
        <a:bodyPr/>
        <a:lstStyle/>
        <a:p>
          <a:endParaRPr lang="it-IT"/>
        </a:p>
      </dgm:t>
    </dgm:pt>
    <dgm:pt modelId="{E0F60C00-40C6-4039-850F-C3FAE02FAF3A}" type="sibTrans" cxnId="{57D8D903-8AC2-45E1-BC8D-D004DE8619E4}">
      <dgm:prSet/>
      <dgm:spPr/>
      <dgm:t>
        <a:bodyPr/>
        <a:lstStyle/>
        <a:p>
          <a:endParaRPr lang="it-IT"/>
        </a:p>
      </dgm:t>
    </dgm:pt>
    <dgm:pt modelId="{9352320B-CBEC-4A3E-A186-5CA2A8D54EBA}" type="pres">
      <dgm:prSet presAssocID="{F26C4BA1-45B0-4BE2-A29E-ABE0F2401E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A6B6A76-F450-4D80-A031-0AC078D4B6EB}" type="pres">
      <dgm:prSet presAssocID="{47D4EB67-E0ED-4F80-A646-023FCB0222B3}" presName="composite" presStyleCnt="0"/>
      <dgm:spPr/>
    </dgm:pt>
    <dgm:pt modelId="{30F6D7ED-7665-44EB-AC18-A6D981FD1F54}" type="pres">
      <dgm:prSet presAssocID="{47D4EB67-E0ED-4F80-A646-023FCB0222B3}" presName="LShape" presStyleLbl="alignNode1" presStyleIdx="0" presStyleCnt="5"/>
      <dgm:spPr/>
    </dgm:pt>
    <dgm:pt modelId="{DC4E8A25-49E3-4648-A4D4-54A78BEBBEBB}" type="pres">
      <dgm:prSet presAssocID="{47D4EB67-E0ED-4F80-A646-023FCB0222B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D13BA3-F36A-4DDE-BFBA-2049EEC3F050}" type="pres">
      <dgm:prSet presAssocID="{47D4EB67-E0ED-4F80-A646-023FCB0222B3}" presName="Triangle" presStyleLbl="alignNode1" presStyleIdx="1" presStyleCnt="5"/>
      <dgm:spPr/>
    </dgm:pt>
    <dgm:pt modelId="{E42AF19B-2B4F-4AFA-AA94-63167E0D1B11}" type="pres">
      <dgm:prSet presAssocID="{71C4ADC9-4B05-4091-AF63-0B321A788968}" presName="sibTrans" presStyleCnt="0"/>
      <dgm:spPr/>
    </dgm:pt>
    <dgm:pt modelId="{E09FA232-6FCB-40EF-91B5-7130A08B5E7C}" type="pres">
      <dgm:prSet presAssocID="{71C4ADC9-4B05-4091-AF63-0B321A788968}" presName="space" presStyleCnt="0"/>
      <dgm:spPr/>
    </dgm:pt>
    <dgm:pt modelId="{066833F1-1456-4AD9-8E7C-0717F3F937C4}" type="pres">
      <dgm:prSet presAssocID="{344BD446-2DB9-4EA3-A536-7A1598AD26AE}" presName="composite" presStyleCnt="0"/>
      <dgm:spPr/>
    </dgm:pt>
    <dgm:pt modelId="{F0836537-805C-406A-B261-50BB22542A3F}" type="pres">
      <dgm:prSet presAssocID="{344BD446-2DB9-4EA3-A536-7A1598AD26AE}" presName="LShape" presStyleLbl="alignNode1" presStyleIdx="2" presStyleCnt="5"/>
      <dgm:spPr/>
    </dgm:pt>
    <dgm:pt modelId="{64CBF123-D37F-477F-B929-9CB94540D64C}" type="pres">
      <dgm:prSet presAssocID="{344BD446-2DB9-4EA3-A536-7A1598AD26A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0433E2-D08D-42DC-8B72-65792ACDC4C0}" type="pres">
      <dgm:prSet presAssocID="{344BD446-2DB9-4EA3-A536-7A1598AD26AE}" presName="Triangle" presStyleLbl="alignNode1" presStyleIdx="3" presStyleCnt="5"/>
      <dgm:spPr/>
    </dgm:pt>
    <dgm:pt modelId="{147AE704-D534-4DC2-8AC7-D25CEE0A9E28}" type="pres">
      <dgm:prSet presAssocID="{07C755EC-6BB1-4AD4-AD1D-B62CDEB1C3CE}" presName="sibTrans" presStyleCnt="0"/>
      <dgm:spPr/>
    </dgm:pt>
    <dgm:pt modelId="{559C63F9-EB88-4B32-8715-59C9CF57BF50}" type="pres">
      <dgm:prSet presAssocID="{07C755EC-6BB1-4AD4-AD1D-B62CDEB1C3CE}" presName="space" presStyleCnt="0"/>
      <dgm:spPr/>
    </dgm:pt>
    <dgm:pt modelId="{6113968D-72EF-491C-8A8F-8BF0DA59AD62}" type="pres">
      <dgm:prSet presAssocID="{C6C151AC-EC4D-4EFD-9692-153871DBB522}" presName="composite" presStyleCnt="0"/>
      <dgm:spPr/>
    </dgm:pt>
    <dgm:pt modelId="{F9C3A76A-DFBA-42D3-A216-0E8431941634}" type="pres">
      <dgm:prSet presAssocID="{C6C151AC-EC4D-4EFD-9692-153871DBB522}" presName="LShape" presStyleLbl="alignNode1" presStyleIdx="4" presStyleCnt="5"/>
      <dgm:spPr/>
    </dgm:pt>
    <dgm:pt modelId="{FACC4C1B-207D-4156-828D-FDFB38580B2B}" type="pres">
      <dgm:prSet presAssocID="{C6C151AC-EC4D-4EFD-9692-153871DBB52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3C4F50A-974A-48F5-9FAC-B2C8C423377A}" srcId="{F26C4BA1-45B0-4BE2-A29E-ABE0F2401EB9}" destId="{47D4EB67-E0ED-4F80-A646-023FCB0222B3}" srcOrd="0" destOrd="0" parTransId="{D1D7C2C1-9EE6-4AAE-B3BB-64B4494F5486}" sibTransId="{71C4ADC9-4B05-4091-AF63-0B321A788968}"/>
    <dgm:cxn modelId="{68D00FE7-46B0-46B3-8162-E19B59F0396D}" type="presOf" srcId="{C6C151AC-EC4D-4EFD-9692-153871DBB522}" destId="{FACC4C1B-207D-4156-828D-FDFB38580B2B}" srcOrd="0" destOrd="0" presId="urn:microsoft.com/office/officeart/2009/3/layout/StepUpProcess"/>
    <dgm:cxn modelId="{7F74472B-0263-4805-A47D-C89D13217CFB}" type="presOf" srcId="{F26C4BA1-45B0-4BE2-A29E-ABE0F2401EB9}" destId="{9352320B-CBEC-4A3E-A186-5CA2A8D54EBA}" srcOrd="0" destOrd="0" presId="urn:microsoft.com/office/officeart/2009/3/layout/StepUpProcess"/>
    <dgm:cxn modelId="{57D8D903-8AC2-45E1-BC8D-D004DE8619E4}" srcId="{F26C4BA1-45B0-4BE2-A29E-ABE0F2401EB9}" destId="{C6C151AC-EC4D-4EFD-9692-153871DBB522}" srcOrd="2" destOrd="0" parTransId="{E91336DA-8E24-42B1-8078-8FB2B29DE42B}" sibTransId="{E0F60C00-40C6-4039-850F-C3FAE02FAF3A}"/>
    <dgm:cxn modelId="{8E131644-EDE8-4310-A5FA-54BE1283D421}" type="presOf" srcId="{344BD446-2DB9-4EA3-A536-7A1598AD26AE}" destId="{64CBF123-D37F-477F-B929-9CB94540D64C}" srcOrd="0" destOrd="0" presId="urn:microsoft.com/office/officeart/2009/3/layout/StepUpProcess"/>
    <dgm:cxn modelId="{7ACD51E4-342E-4E1C-A051-C3BF11AD6FD0}" srcId="{F26C4BA1-45B0-4BE2-A29E-ABE0F2401EB9}" destId="{344BD446-2DB9-4EA3-A536-7A1598AD26AE}" srcOrd="1" destOrd="0" parTransId="{578D2170-948C-4267-B413-4C261D06C624}" sibTransId="{07C755EC-6BB1-4AD4-AD1D-B62CDEB1C3CE}"/>
    <dgm:cxn modelId="{5AC10224-02DA-44F5-80AD-D3CAB22B283D}" type="presOf" srcId="{47D4EB67-E0ED-4F80-A646-023FCB0222B3}" destId="{DC4E8A25-49E3-4648-A4D4-54A78BEBBEBB}" srcOrd="0" destOrd="0" presId="urn:microsoft.com/office/officeart/2009/3/layout/StepUpProcess"/>
    <dgm:cxn modelId="{B40DC96D-8C86-4CBC-890F-ED73B2C71CDF}" type="presParOf" srcId="{9352320B-CBEC-4A3E-A186-5CA2A8D54EBA}" destId="{7A6B6A76-F450-4D80-A031-0AC078D4B6EB}" srcOrd="0" destOrd="0" presId="urn:microsoft.com/office/officeart/2009/3/layout/StepUpProcess"/>
    <dgm:cxn modelId="{81CD19C6-4E5E-4405-900F-A337747B11B3}" type="presParOf" srcId="{7A6B6A76-F450-4D80-A031-0AC078D4B6EB}" destId="{30F6D7ED-7665-44EB-AC18-A6D981FD1F54}" srcOrd="0" destOrd="0" presId="urn:microsoft.com/office/officeart/2009/3/layout/StepUpProcess"/>
    <dgm:cxn modelId="{48FA45DF-DA62-407B-A536-2C34194CF586}" type="presParOf" srcId="{7A6B6A76-F450-4D80-A031-0AC078D4B6EB}" destId="{DC4E8A25-49E3-4648-A4D4-54A78BEBBEBB}" srcOrd="1" destOrd="0" presId="urn:microsoft.com/office/officeart/2009/3/layout/StepUpProcess"/>
    <dgm:cxn modelId="{67BFE13F-1AF1-4EE9-B2DB-F198634E1506}" type="presParOf" srcId="{7A6B6A76-F450-4D80-A031-0AC078D4B6EB}" destId="{52D13BA3-F36A-4DDE-BFBA-2049EEC3F050}" srcOrd="2" destOrd="0" presId="urn:microsoft.com/office/officeart/2009/3/layout/StepUpProcess"/>
    <dgm:cxn modelId="{2183DD46-7059-41EB-B78C-0BFF35CF8CD8}" type="presParOf" srcId="{9352320B-CBEC-4A3E-A186-5CA2A8D54EBA}" destId="{E42AF19B-2B4F-4AFA-AA94-63167E0D1B11}" srcOrd="1" destOrd="0" presId="urn:microsoft.com/office/officeart/2009/3/layout/StepUpProcess"/>
    <dgm:cxn modelId="{4B0D74C3-3022-4FBD-98EF-A3A5B79C71D4}" type="presParOf" srcId="{E42AF19B-2B4F-4AFA-AA94-63167E0D1B11}" destId="{E09FA232-6FCB-40EF-91B5-7130A08B5E7C}" srcOrd="0" destOrd="0" presId="urn:microsoft.com/office/officeart/2009/3/layout/StepUpProcess"/>
    <dgm:cxn modelId="{E790E88F-4ABC-4E39-A010-AC6E9CC6BF97}" type="presParOf" srcId="{9352320B-CBEC-4A3E-A186-5CA2A8D54EBA}" destId="{066833F1-1456-4AD9-8E7C-0717F3F937C4}" srcOrd="2" destOrd="0" presId="urn:microsoft.com/office/officeart/2009/3/layout/StepUpProcess"/>
    <dgm:cxn modelId="{050D81C7-74C2-44FF-B4F5-FC7AF7B1E54C}" type="presParOf" srcId="{066833F1-1456-4AD9-8E7C-0717F3F937C4}" destId="{F0836537-805C-406A-B261-50BB22542A3F}" srcOrd="0" destOrd="0" presId="urn:microsoft.com/office/officeart/2009/3/layout/StepUpProcess"/>
    <dgm:cxn modelId="{78790BFE-FF9E-465B-9949-9A53D5FDEB1D}" type="presParOf" srcId="{066833F1-1456-4AD9-8E7C-0717F3F937C4}" destId="{64CBF123-D37F-477F-B929-9CB94540D64C}" srcOrd="1" destOrd="0" presId="urn:microsoft.com/office/officeart/2009/3/layout/StepUpProcess"/>
    <dgm:cxn modelId="{447C458F-7CFD-4E22-98D0-142247353A32}" type="presParOf" srcId="{066833F1-1456-4AD9-8E7C-0717F3F937C4}" destId="{A90433E2-D08D-42DC-8B72-65792ACDC4C0}" srcOrd="2" destOrd="0" presId="urn:microsoft.com/office/officeart/2009/3/layout/StepUpProcess"/>
    <dgm:cxn modelId="{C583A15A-B406-4419-93E9-19608C98544B}" type="presParOf" srcId="{9352320B-CBEC-4A3E-A186-5CA2A8D54EBA}" destId="{147AE704-D534-4DC2-8AC7-D25CEE0A9E28}" srcOrd="3" destOrd="0" presId="urn:microsoft.com/office/officeart/2009/3/layout/StepUpProcess"/>
    <dgm:cxn modelId="{A4FA4FD0-C8DD-4F69-8EFA-8E06F6E80136}" type="presParOf" srcId="{147AE704-D534-4DC2-8AC7-D25CEE0A9E28}" destId="{559C63F9-EB88-4B32-8715-59C9CF57BF50}" srcOrd="0" destOrd="0" presId="urn:microsoft.com/office/officeart/2009/3/layout/StepUpProcess"/>
    <dgm:cxn modelId="{5CD846E9-95B8-41C4-8F3B-2A37D3083FF4}" type="presParOf" srcId="{9352320B-CBEC-4A3E-A186-5CA2A8D54EBA}" destId="{6113968D-72EF-491C-8A8F-8BF0DA59AD62}" srcOrd="4" destOrd="0" presId="urn:microsoft.com/office/officeart/2009/3/layout/StepUpProcess"/>
    <dgm:cxn modelId="{C4D07174-5D9E-43D0-886D-8724D622F61C}" type="presParOf" srcId="{6113968D-72EF-491C-8A8F-8BF0DA59AD62}" destId="{F9C3A76A-DFBA-42D3-A216-0E8431941634}" srcOrd="0" destOrd="0" presId="urn:microsoft.com/office/officeart/2009/3/layout/StepUpProcess"/>
    <dgm:cxn modelId="{73CC224B-9FF5-44EC-9A8C-F87699EC0A48}" type="presParOf" srcId="{6113968D-72EF-491C-8A8F-8BF0DA59AD62}" destId="{FACC4C1B-207D-4156-828D-FDFB38580B2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BC8BB-770D-4272-9514-021BF1B54900}">
      <dsp:nvSpPr>
        <dsp:cNvPr id="0" name=""/>
        <dsp:cNvSpPr/>
      </dsp:nvSpPr>
      <dsp:spPr>
        <a:xfrm>
          <a:off x="1587" y="0"/>
          <a:ext cx="2469825" cy="52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Quando un triangolo rettangolo ruota intorno ad un cateto fissato fino a ritornare alla sua posizione iniziale, la figura così racchiusa è un CONO</a:t>
          </a:r>
          <a:endParaRPr lang="it-IT" sz="1800" kern="1200" dirty="0"/>
        </a:p>
      </dsp:txBody>
      <dsp:txXfrm>
        <a:off x="1587" y="2102633"/>
        <a:ext cx="2469825" cy="2102633"/>
      </dsp:txXfrm>
    </dsp:sp>
    <dsp:sp modelId="{25D9EF98-E51E-4A4E-8653-12F72C873FF8}">
      <dsp:nvSpPr>
        <dsp:cNvPr id="0" name=""/>
        <dsp:cNvSpPr/>
      </dsp:nvSpPr>
      <dsp:spPr>
        <a:xfrm>
          <a:off x="361278" y="315395"/>
          <a:ext cx="1750442" cy="17504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470C7-6254-44C2-A226-72CAF945CD38}">
      <dsp:nvSpPr>
        <dsp:cNvPr id="0" name=""/>
        <dsp:cNvSpPr/>
      </dsp:nvSpPr>
      <dsp:spPr>
        <a:xfrm>
          <a:off x="2545507" y="0"/>
          <a:ext cx="2469825" cy="52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/>
        </a:p>
      </dsp:txBody>
      <dsp:txXfrm>
        <a:off x="2545507" y="2102633"/>
        <a:ext cx="2469825" cy="2102633"/>
      </dsp:txXfrm>
    </dsp:sp>
    <dsp:sp modelId="{339F96C1-0996-4A4B-873F-3AB4562A52E7}">
      <dsp:nvSpPr>
        <dsp:cNvPr id="0" name=""/>
        <dsp:cNvSpPr/>
      </dsp:nvSpPr>
      <dsp:spPr>
        <a:xfrm>
          <a:off x="2905198" y="315395"/>
          <a:ext cx="1750442" cy="17504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5AE76-1A12-4A2A-AB41-C77D5980D33A}">
      <dsp:nvSpPr>
        <dsp:cNvPr id="0" name=""/>
        <dsp:cNvSpPr/>
      </dsp:nvSpPr>
      <dsp:spPr>
        <a:xfrm>
          <a:off x="5089427" y="0"/>
          <a:ext cx="2469825" cy="52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Oxitome</a:t>
          </a:r>
          <a:endParaRPr lang="it-IT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Ortotome</a:t>
          </a:r>
          <a:endParaRPr lang="it-IT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Amblitome</a:t>
          </a:r>
          <a:endParaRPr lang="it-IT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/>
        </a:p>
      </dsp:txBody>
      <dsp:txXfrm>
        <a:off x="5089427" y="2102633"/>
        <a:ext cx="2469825" cy="2102633"/>
      </dsp:txXfrm>
    </dsp:sp>
    <dsp:sp modelId="{D2A5ED78-C6D5-4F15-903B-55E4F8DA69AC}">
      <dsp:nvSpPr>
        <dsp:cNvPr id="0" name=""/>
        <dsp:cNvSpPr/>
      </dsp:nvSpPr>
      <dsp:spPr>
        <a:xfrm>
          <a:off x="5449118" y="315395"/>
          <a:ext cx="1750442" cy="17504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89633-4922-4C42-A0EA-A09AB52349E9}">
      <dsp:nvSpPr>
        <dsp:cNvPr id="0" name=""/>
        <dsp:cNvSpPr/>
      </dsp:nvSpPr>
      <dsp:spPr>
        <a:xfrm>
          <a:off x="250820" y="4468096"/>
          <a:ext cx="6955972" cy="78848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EFCB4-1258-4DC0-8D12-D4B2A9968872}">
      <dsp:nvSpPr>
        <dsp:cNvPr id="0" name=""/>
        <dsp:cNvSpPr/>
      </dsp:nvSpPr>
      <dsp:spPr>
        <a:xfrm>
          <a:off x="0" y="113506"/>
          <a:ext cx="7499350" cy="46870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D1BA0-7AC5-4097-99FD-4946E2E3AD4A}">
      <dsp:nvSpPr>
        <dsp:cNvPr id="0" name=""/>
        <dsp:cNvSpPr/>
      </dsp:nvSpPr>
      <dsp:spPr>
        <a:xfrm>
          <a:off x="952417" y="3291785"/>
          <a:ext cx="194983" cy="194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E8D13-C0C8-498F-8BAD-3D6D90203BA6}">
      <dsp:nvSpPr>
        <dsp:cNvPr id="0" name=""/>
        <dsp:cNvSpPr/>
      </dsp:nvSpPr>
      <dsp:spPr>
        <a:xfrm>
          <a:off x="1224137" y="3189504"/>
          <a:ext cx="1747348" cy="44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18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parabola</a:t>
          </a:r>
          <a:endParaRPr lang="it-IT" sz="2600" kern="1200" dirty="0"/>
        </a:p>
      </dsp:txBody>
      <dsp:txXfrm>
        <a:off x="1224137" y="3189504"/>
        <a:ext cx="1747348" cy="448254"/>
      </dsp:txXfrm>
    </dsp:sp>
    <dsp:sp modelId="{6FAD5884-F9E7-4C3B-A4E2-A34D0224EC81}">
      <dsp:nvSpPr>
        <dsp:cNvPr id="0" name=""/>
        <dsp:cNvSpPr/>
      </dsp:nvSpPr>
      <dsp:spPr>
        <a:xfrm>
          <a:off x="2673518" y="2017833"/>
          <a:ext cx="352469" cy="352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31D29-E436-4708-B61A-224E67E404CE}">
      <dsp:nvSpPr>
        <dsp:cNvPr id="0" name=""/>
        <dsp:cNvSpPr/>
      </dsp:nvSpPr>
      <dsp:spPr>
        <a:xfrm>
          <a:off x="3024337" y="2053090"/>
          <a:ext cx="1799844" cy="34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66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Iperbole</a:t>
          </a:r>
          <a:endParaRPr lang="it-IT" sz="2600" kern="1200" dirty="0"/>
        </a:p>
      </dsp:txBody>
      <dsp:txXfrm>
        <a:off x="3024337" y="2053090"/>
        <a:ext cx="1799844" cy="347330"/>
      </dsp:txXfrm>
    </dsp:sp>
    <dsp:sp modelId="{84F8AFF3-AB44-4E11-B998-C94F5762645E}">
      <dsp:nvSpPr>
        <dsp:cNvPr id="0" name=""/>
        <dsp:cNvSpPr/>
      </dsp:nvSpPr>
      <dsp:spPr>
        <a:xfrm>
          <a:off x="4743338" y="1242587"/>
          <a:ext cx="487457" cy="487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73FCA-A15D-4744-ABAD-BE2B70427CBC}">
      <dsp:nvSpPr>
        <dsp:cNvPr id="0" name=""/>
        <dsp:cNvSpPr/>
      </dsp:nvSpPr>
      <dsp:spPr>
        <a:xfrm>
          <a:off x="5176735" y="1266351"/>
          <a:ext cx="1799844" cy="47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294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Ellisse</a:t>
          </a:r>
          <a:endParaRPr lang="it-IT" sz="2600" kern="1200" dirty="0"/>
        </a:p>
      </dsp:txBody>
      <dsp:txXfrm>
        <a:off x="5176735" y="1266351"/>
        <a:ext cx="1799844" cy="479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6D7ED-7665-44EB-AC18-A6D981FD1F54}">
      <dsp:nvSpPr>
        <dsp:cNvPr id="0" name=""/>
        <dsp:cNvSpPr/>
      </dsp:nvSpPr>
      <dsp:spPr>
        <a:xfrm rot="5400000">
          <a:off x="468658" y="1534164"/>
          <a:ext cx="1401717" cy="23324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E8A25-49E3-4648-A4D4-54A78BEBBEBB}">
      <dsp:nvSpPr>
        <dsp:cNvPr id="0" name=""/>
        <dsp:cNvSpPr/>
      </dsp:nvSpPr>
      <dsp:spPr>
        <a:xfrm>
          <a:off x="234676" y="2231057"/>
          <a:ext cx="2105727" cy="184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Times New Roman" pitchFamily="1" charset="0"/>
            </a:rPr>
            <a:t>Ellisse</a:t>
          </a:r>
          <a:r>
            <a:rPr lang="en-US" sz="2700" kern="1200" dirty="0" smtClean="0">
              <a:latin typeface="Times New Roman" pitchFamily="1" charset="0"/>
            </a:rPr>
            <a:t> o </a:t>
          </a:r>
          <a:r>
            <a:rPr lang="en-US" sz="2700" kern="1200" dirty="0" err="1" smtClean="0">
              <a:latin typeface="Times New Roman" pitchFamily="1" charset="0"/>
            </a:rPr>
            <a:t>circonferenza</a:t>
          </a:r>
          <a:endParaRPr lang="it-IT" sz="2700" kern="1200" dirty="0"/>
        </a:p>
      </dsp:txBody>
      <dsp:txXfrm>
        <a:off x="234676" y="2231057"/>
        <a:ext cx="2105727" cy="1845793"/>
      </dsp:txXfrm>
    </dsp:sp>
    <dsp:sp modelId="{52D13BA3-F36A-4DDE-BFBA-2049EEC3F050}">
      <dsp:nvSpPr>
        <dsp:cNvPr id="0" name=""/>
        <dsp:cNvSpPr/>
      </dsp:nvSpPr>
      <dsp:spPr>
        <a:xfrm>
          <a:off x="1943096" y="1362448"/>
          <a:ext cx="397306" cy="397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36537-805C-406A-B261-50BB22542A3F}">
      <dsp:nvSpPr>
        <dsp:cNvPr id="0" name=""/>
        <dsp:cNvSpPr/>
      </dsp:nvSpPr>
      <dsp:spPr>
        <a:xfrm rot="5400000">
          <a:off x="3046479" y="896279"/>
          <a:ext cx="1401717" cy="23324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F123-D37F-477F-B929-9CB94540D64C}">
      <dsp:nvSpPr>
        <dsp:cNvPr id="0" name=""/>
        <dsp:cNvSpPr/>
      </dsp:nvSpPr>
      <dsp:spPr>
        <a:xfrm>
          <a:off x="2812497" y="1593172"/>
          <a:ext cx="2105727" cy="184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" charset="0"/>
            </a:rPr>
            <a:t>Parabola</a:t>
          </a:r>
          <a:endParaRPr lang="it-IT" sz="2700" kern="1200" dirty="0"/>
        </a:p>
      </dsp:txBody>
      <dsp:txXfrm>
        <a:off x="2812497" y="1593172"/>
        <a:ext cx="2105727" cy="1845793"/>
      </dsp:txXfrm>
    </dsp:sp>
    <dsp:sp modelId="{A90433E2-D08D-42DC-8B72-65792ACDC4C0}">
      <dsp:nvSpPr>
        <dsp:cNvPr id="0" name=""/>
        <dsp:cNvSpPr/>
      </dsp:nvSpPr>
      <dsp:spPr>
        <a:xfrm>
          <a:off x="4520917" y="724564"/>
          <a:ext cx="397306" cy="397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3A76A-DFBA-42D3-A216-0E8431941634}">
      <dsp:nvSpPr>
        <dsp:cNvPr id="0" name=""/>
        <dsp:cNvSpPr/>
      </dsp:nvSpPr>
      <dsp:spPr>
        <a:xfrm rot="5400000">
          <a:off x="5624300" y="258395"/>
          <a:ext cx="1401717" cy="23324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C4C1B-207D-4156-828D-FDFB38580B2B}">
      <dsp:nvSpPr>
        <dsp:cNvPr id="0" name=""/>
        <dsp:cNvSpPr/>
      </dsp:nvSpPr>
      <dsp:spPr>
        <a:xfrm>
          <a:off x="5390319" y="955288"/>
          <a:ext cx="2105727" cy="184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Times New Roman" pitchFamily="1" charset="0"/>
            </a:rPr>
            <a:t>Iperbole</a:t>
          </a:r>
          <a:endParaRPr lang="it-IT" sz="2700" kern="1200" dirty="0"/>
        </a:p>
      </dsp:txBody>
      <dsp:txXfrm>
        <a:off x="5390319" y="955288"/>
        <a:ext cx="2105727" cy="184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23291F-5AFA-4BB0-B080-07DA2C1099E9}" type="datetimeFigureOut">
              <a:rPr lang="it-IT"/>
              <a:pPr>
                <a:defRPr/>
              </a:pPr>
              <a:t>24/02/2011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37A5E5-EB34-40DB-8B9E-9DA488005E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56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DD598-642F-49E0-820A-937229BA017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7AA89-8D5E-423D-BBF1-DC4384D2D8AB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783B6-1B8A-4F01-86EC-5790D4FF35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4E9DCF-6421-46AC-8340-F87F4350BC2F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64C5F-2A28-4341-B392-615761DE52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9105F0-B97E-49E5-90DF-64EF69DDB259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D122C-8CA2-44CC-94B8-B6587D57CD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0FBE5A-FE45-466C-8981-905A7AA90B14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478E4-31D5-4A9B-9EDA-F32128ED05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BCCFAC-4692-4377-A09B-59ACD8F76321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A3C3C8-682C-40A7-B5D6-4DDBE0A1AE3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87A291-9AC6-4889-8CFD-5D9D229FAD0D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A31746-50DD-4B00-8BEE-8737347207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13E5B7-F263-4D32-AB97-481E84AD1037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EFBF88-5B44-4B77-A51E-189355E3FB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0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E0EB6-3E3A-42AA-AEB0-B08CFBE1922A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2CA8CD-38C5-43E8-874C-A2A70F1907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ttango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E702E6-84DD-478D-8ABC-2A346988A757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4C5F78-C66C-4E31-9871-CDE9D6391E7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D745F-A612-44CF-ABEA-4C2CD1C1AD79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0D33A-E7D3-4B1C-8B04-ED6EE1EDA6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Elaborazione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aborazione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3A2B6-7FF8-4E92-8D8D-1126A58EA78C}" type="datetimeFigureOut">
              <a:rPr lang="en-US"/>
              <a:pPr>
                <a:defRPr/>
              </a:pPr>
              <a:t>2/24/2011</a:t>
            </a:fld>
            <a:endParaRPr lang="en-US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EE6287-9B85-47BF-99FA-F52FF1993D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4F802F9-8E86-4B06-BB0E-29D625FEF854}" type="datetimeFigureOut">
              <a:rPr lang="en-US"/>
              <a:pPr>
                <a:defRPr/>
              </a:pPr>
              <a:t>2/24/2011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2CB6BE3-A51F-411D-B727-BCFC9545B738}" type="slidenum">
              <a:rPr lang="en-US"/>
              <a:pPr>
                <a:defRPr/>
              </a:pPr>
              <a:t>‹N›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1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po 37"/>
          <p:cNvGrpSpPr>
            <a:grpSpLocks noChangeAspect="1"/>
          </p:cNvGrpSpPr>
          <p:nvPr/>
        </p:nvGrpSpPr>
        <p:grpSpPr bwMode="auto">
          <a:xfrm>
            <a:off x="1871663" y="2528888"/>
            <a:ext cx="6181725" cy="2947987"/>
            <a:chOff x="1593848" y="2006601"/>
            <a:chExt cx="6651779" cy="3172432"/>
          </a:xfrm>
        </p:grpSpPr>
        <p:grpSp>
          <p:nvGrpSpPr>
            <p:cNvPr id="13318" name="Gruppo 19"/>
            <p:cNvGrpSpPr>
              <a:grpSpLocks/>
            </p:cNvGrpSpPr>
            <p:nvPr/>
          </p:nvGrpSpPr>
          <p:grpSpPr bwMode="auto">
            <a:xfrm rot="-2222741">
              <a:off x="3621635" y="2122637"/>
              <a:ext cx="2577876" cy="3020993"/>
              <a:chOff x="3638774" y="2360592"/>
              <a:chExt cx="4981575" cy="5200650"/>
            </a:xfrm>
          </p:grpSpPr>
          <p:pic>
            <p:nvPicPr>
              <p:cNvPr id="13334" name="Immagine 12" descr="Ellisse Luogo 0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73718">
                <a:off x="3903994" y="2646556"/>
                <a:ext cx="4444458" cy="4639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5" name="Immagine 13" descr="Ellisse Luogo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73718">
                <a:off x="3638774" y="2360592"/>
                <a:ext cx="4981575" cy="520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e 14"/>
              <p:cNvSpPr/>
              <p:nvPr/>
            </p:nvSpPr>
            <p:spPr>
              <a:xfrm>
                <a:off x="6847453" y="5489486"/>
                <a:ext cx="42914" cy="470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3337" name="Rettangolo 16"/>
              <p:cNvSpPr>
                <a:spLocks noChangeArrowheads="1"/>
              </p:cNvSpPr>
              <p:nvPr/>
            </p:nvSpPr>
            <p:spPr bwMode="auto">
              <a:xfrm>
                <a:off x="7028626" y="4254285"/>
                <a:ext cx="382941" cy="679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7501626" y="4557232"/>
                <a:ext cx="49514" cy="4705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grpSp>
          <p:nvGrpSpPr>
            <p:cNvPr id="13319" name="Gruppo 36"/>
            <p:cNvGrpSpPr>
              <a:grpSpLocks noChangeAspect="1"/>
            </p:cNvGrpSpPr>
            <p:nvPr/>
          </p:nvGrpSpPr>
          <p:grpSpPr bwMode="auto">
            <a:xfrm rot="6197748">
              <a:off x="1179241" y="2421208"/>
              <a:ext cx="3172432" cy="2343218"/>
              <a:chOff x="2777521" y="2150040"/>
              <a:chExt cx="6486525" cy="4791075"/>
            </a:xfrm>
          </p:grpSpPr>
          <p:pic>
            <p:nvPicPr>
              <p:cNvPr id="13328" name="Immagine 28" descr="Iperbole Luogo 0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8606">
                <a:off x="3217710" y="2486441"/>
                <a:ext cx="5586591" cy="4126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Immagine 29" descr="Iperbole Luogo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8606">
                <a:off x="2777521" y="2150040"/>
                <a:ext cx="6486525" cy="479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vale 30"/>
              <p:cNvSpPr/>
              <p:nvPr/>
            </p:nvSpPr>
            <p:spPr>
              <a:xfrm>
                <a:off x="7051547" y="3406757"/>
                <a:ext cx="45410" cy="454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6620162" y="4269539"/>
                <a:ext cx="45408" cy="454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3332" name="Rettangolo 32"/>
              <p:cNvSpPr>
                <a:spLocks noChangeArrowheads="1"/>
              </p:cNvSpPr>
              <p:nvPr/>
            </p:nvSpPr>
            <p:spPr bwMode="auto">
              <a:xfrm>
                <a:off x="6713080" y="3820566"/>
                <a:ext cx="405189" cy="806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3333" name="Rettangolo 34"/>
              <p:cNvSpPr>
                <a:spLocks noChangeArrowheads="1"/>
              </p:cNvSpPr>
              <p:nvPr/>
            </p:nvSpPr>
            <p:spPr bwMode="auto">
              <a:xfrm>
                <a:off x="6028330" y="2654399"/>
                <a:ext cx="405190" cy="806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13320" name="Gruppo 27"/>
            <p:cNvGrpSpPr>
              <a:grpSpLocks noChangeAspect="1"/>
            </p:cNvGrpSpPr>
            <p:nvPr/>
          </p:nvGrpSpPr>
          <p:grpSpPr bwMode="auto">
            <a:xfrm rot="-4706782">
              <a:off x="6390492" y="3010396"/>
              <a:ext cx="1896397" cy="1813873"/>
              <a:chOff x="4647384" y="2304979"/>
              <a:chExt cx="4142671" cy="3962400"/>
            </a:xfrm>
          </p:grpSpPr>
          <p:pic>
            <p:nvPicPr>
              <p:cNvPr id="13321" name="Immagine 20" descr="Parabola Luogo 0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4506">
                <a:off x="4703830" y="2304979"/>
                <a:ext cx="4086225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Immagine 21" descr="Parabola Luogo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4506">
                <a:off x="4703830" y="2304979"/>
                <a:ext cx="4086225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e 22"/>
              <p:cNvSpPr/>
              <p:nvPr/>
            </p:nvSpPr>
            <p:spPr>
              <a:xfrm>
                <a:off x="7091219" y="5534520"/>
                <a:ext cx="48514" cy="447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4" name="Ovale 23"/>
              <p:cNvSpPr/>
              <p:nvPr/>
            </p:nvSpPr>
            <p:spPr>
              <a:xfrm>
                <a:off x="6438096" y="5805522"/>
                <a:ext cx="44783" cy="4477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3325" name="Rettangolo 24"/>
              <p:cNvSpPr>
                <a:spLocks noChangeArrowheads="1"/>
              </p:cNvSpPr>
              <p:nvPr/>
            </p:nvSpPr>
            <p:spPr bwMode="auto">
              <a:xfrm>
                <a:off x="6121367" y="5169615"/>
                <a:ext cx="432901" cy="862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3326" name="Rettangolo 25"/>
              <p:cNvSpPr>
                <a:spLocks noChangeArrowheads="1"/>
              </p:cNvSpPr>
              <p:nvPr/>
            </p:nvSpPr>
            <p:spPr bwMode="auto">
              <a:xfrm>
                <a:off x="6862440" y="4919086"/>
                <a:ext cx="432904" cy="862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it-IT">
                  <a:latin typeface="Gill Sans MT" pitchFamily="34" charset="0"/>
                </a:endParaRPr>
              </a:p>
            </p:txBody>
          </p:sp>
          <p:sp>
            <p:nvSpPr>
              <p:cNvPr id="13327" name="Rettangolo 26"/>
              <p:cNvSpPr>
                <a:spLocks noChangeArrowheads="1"/>
              </p:cNvSpPr>
              <p:nvPr/>
            </p:nvSpPr>
            <p:spPr bwMode="auto">
              <a:xfrm>
                <a:off x="4647384" y="5207577"/>
                <a:ext cx="432902" cy="862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088" y="273050"/>
            <a:ext cx="8208962" cy="976313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Le Coniche dalle origini ai giorni nostri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6050" y="1250950"/>
            <a:ext cx="7407275" cy="57785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000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</p:txBody>
      </p:sp>
      <p:sp>
        <p:nvSpPr>
          <p:cNvPr id="13317" name="Rettangolo 35"/>
          <p:cNvSpPr>
            <a:spLocks noChangeArrowheads="1"/>
          </p:cNvSpPr>
          <p:nvPr/>
        </p:nvSpPr>
        <p:spPr bwMode="auto">
          <a:xfrm>
            <a:off x="4076700" y="126841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it-IT" sz="1600">
                <a:latin typeface="Gill Sans MT" pitchFamily="34" charset="0"/>
              </a:rPr>
              <a:t>Prof. Roberto Capone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4" descr="Ellisse Luogo 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3718">
            <a:off x="3903663" y="2646363"/>
            <a:ext cx="44450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Ellisse Lu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3718">
            <a:off x="3638550" y="2360613"/>
            <a:ext cx="4981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Coniche come Luoghi di Punti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8063" y="1447800"/>
            <a:ext cx="4181475" cy="28860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Ellisse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000" dirty="0" smtClean="0"/>
              <a:t>È il luogo dei punti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t-IT" sz="2000" dirty="0" smtClean="0"/>
              <a:t> del piano tali che la distanza di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2000" dirty="0" smtClean="0"/>
              <a:t>da un punto fissato </a:t>
            </a:r>
            <a:r>
              <a:rPr lang="it-IT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(fuoco) </a:t>
            </a:r>
            <a:r>
              <a:rPr lang="it-IT" sz="2000" dirty="0" smtClean="0"/>
              <a:t>è in rapporto costante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000" b="1" dirty="0" smtClean="0"/>
              <a:t> </a:t>
            </a:r>
            <a:r>
              <a:rPr lang="it-IT" sz="2000" b="1" dirty="0" smtClean="0">
                <a:latin typeface="Symbol" pitchFamily="18" charset="2"/>
              </a:rPr>
              <a:t>&lt;</a:t>
            </a:r>
            <a:r>
              <a:rPr lang="it-IT" sz="2000" b="1" dirty="0" smtClean="0"/>
              <a:t>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000" b="1" dirty="0" smtClean="0"/>
              <a:t> </a:t>
            </a:r>
            <a:r>
              <a:rPr lang="it-IT" sz="2000" dirty="0" smtClean="0"/>
              <a:t>con la distanza di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2000" dirty="0" smtClean="0">
                <a:latin typeface="+mj-lt"/>
                <a:cs typeface="Arial" pitchFamily="34" charset="0"/>
              </a:rPr>
              <a:t>da</a:t>
            </a:r>
            <a:r>
              <a:rPr lang="it-IT" sz="2000" dirty="0" smtClean="0">
                <a:latin typeface="+mj-lt"/>
              </a:rPr>
              <a:t> una </a:t>
            </a:r>
            <a:r>
              <a:rPr lang="it-IT" sz="2000" dirty="0" smtClean="0"/>
              <a:t>retta fissata </a:t>
            </a:r>
            <a:r>
              <a:rPr lang="it-IT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2000" b="1" dirty="0" smtClean="0">
                <a:solidFill>
                  <a:srgbClr val="FF0000"/>
                </a:solidFill>
              </a:rPr>
              <a:t> (direttrice)</a:t>
            </a:r>
            <a:r>
              <a:rPr lang="it-IT" sz="2000" dirty="0" smtClean="0"/>
              <a:t>. Tale rapporto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000" dirty="0" smtClean="0"/>
              <a:t> è l’</a:t>
            </a:r>
            <a:r>
              <a:rPr lang="it-IT" sz="2000" b="1" dirty="0" smtClean="0"/>
              <a:t>eccentricità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9" name="Ovale 8"/>
          <p:cNvSpPr/>
          <p:nvPr/>
        </p:nvSpPr>
        <p:spPr>
          <a:xfrm>
            <a:off x="6840538" y="5497513"/>
            <a:ext cx="46037" cy="460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535" name="Rettangolo 9"/>
          <p:cNvSpPr>
            <a:spLocks noChangeArrowheads="1"/>
          </p:cNvSpPr>
          <p:nvPr/>
        </p:nvSpPr>
        <p:spPr bwMode="auto">
          <a:xfrm>
            <a:off x="6908800" y="5521325"/>
            <a:ext cx="338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 i="1"/>
              <a:t>P</a:t>
            </a:r>
            <a:endParaRPr lang="it-IT">
              <a:latin typeface="Gill Sans MT" pitchFamily="34" charset="0"/>
            </a:endParaRPr>
          </a:p>
        </p:txBody>
      </p:sp>
      <p:sp>
        <p:nvSpPr>
          <p:cNvPr id="22536" name="Rettangolo 10"/>
          <p:cNvSpPr>
            <a:spLocks noChangeArrowheads="1"/>
          </p:cNvSpPr>
          <p:nvPr/>
        </p:nvSpPr>
        <p:spPr bwMode="auto">
          <a:xfrm>
            <a:off x="7045325" y="42545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F</a:t>
            </a:r>
            <a:endParaRPr lang="it-IT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2537" name="Rettangolo 11"/>
          <p:cNvSpPr>
            <a:spLocks noChangeArrowheads="1"/>
          </p:cNvSpPr>
          <p:nvPr/>
        </p:nvSpPr>
        <p:spPr bwMode="auto">
          <a:xfrm>
            <a:off x="7569200" y="249555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r</a:t>
            </a:r>
            <a:endParaRPr lang="it-IT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7502525" y="457041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16" descr="Parabola Luogo 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506">
            <a:off x="4702175" y="2303463"/>
            <a:ext cx="4086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Parabola Lu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506">
            <a:off x="4702175" y="2303463"/>
            <a:ext cx="4086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Coniche come Luoghi di Punti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96950" y="1447800"/>
            <a:ext cx="4181475" cy="28860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Parabola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000" dirty="0" smtClean="0"/>
              <a:t>È il luogo dei punti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t-IT" sz="2000" dirty="0" smtClean="0"/>
              <a:t> del piano tali che la distanza di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2000" dirty="0" smtClean="0"/>
              <a:t>da un punto fissato </a:t>
            </a:r>
            <a:r>
              <a:rPr lang="it-IT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(fuoco) </a:t>
            </a:r>
            <a:r>
              <a:rPr lang="it-IT" sz="2000" dirty="0" smtClean="0"/>
              <a:t>è in rapporto costante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000" b="1" dirty="0" smtClean="0"/>
              <a:t> </a:t>
            </a:r>
            <a:r>
              <a:rPr lang="it-IT" sz="2000" b="1" dirty="0" smtClean="0">
                <a:latin typeface="Symbol" pitchFamily="18" charset="2"/>
                <a:cs typeface="Arial" pitchFamily="34" charset="0"/>
              </a:rPr>
              <a:t>=</a:t>
            </a:r>
            <a:r>
              <a:rPr lang="it-IT" sz="2000" b="1" dirty="0" smtClean="0"/>
              <a:t>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000" b="1" dirty="0" smtClean="0"/>
              <a:t> </a:t>
            </a:r>
            <a:r>
              <a:rPr lang="it-IT" sz="2000" dirty="0" smtClean="0"/>
              <a:t>con la distanza di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2000" dirty="0" smtClean="0">
                <a:latin typeface="+mj-lt"/>
                <a:cs typeface="Arial" pitchFamily="34" charset="0"/>
              </a:rPr>
              <a:t>da</a:t>
            </a:r>
            <a:r>
              <a:rPr lang="it-IT" sz="2000" dirty="0" smtClean="0">
                <a:latin typeface="+mj-lt"/>
              </a:rPr>
              <a:t> una </a:t>
            </a:r>
            <a:r>
              <a:rPr lang="it-IT" sz="2000" dirty="0" smtClean="0"/>
              <a:t>retta fissata </a:t>
            </a:r>
            <a:r>
              <a:rPr lang="it-IT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2000" b="1" dirty="0" smtClean="0">
                <a:solidFill>
                  <a:srgbClr val="FF0000"/>
                </a:solidFill>
              </a:rPr>
              <a:t> (direttrice)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sp>
        <p:nvSpPr>
          <p:cNvPr id="10" name="Ovale 9"/>
          <p:cNvSpPr/>
          <p:nvPr/>
        </p:nvSpPr>
        <p:spPr>
          <a:xfrm>
            <a:off x="7053263" y="5545138"/>
            <a:ext cx="46037" cy="460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423025" y="58166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560" name="Rettangolo 11"/>
          <p:cNvSpPr>
            <a:spLocks noChangeArrowheads="1"/>
          </p:cNvSpPr>
          <p:nvPr/>
        </p:nvSpPr>
        <p:spPr bwMode="auto">
          <a:xfrm>
            <a:off x="6167438" y="53943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F</a:t>
            </a:r>
            <a:endParaRPr lang="it-IT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3561" name="Rettangolo 12"/>
          <p:cNvSpPr>
            <a:spLocks noChangeArrowheads="1"/>
          </p:cNvSpPr>
          <p:nvPr/>
        </p:nvSpPr>
        <p:spPr bwMode="auto">
          <a:xfrm>
            <a:off x="6896100" y="5141913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 i="1"/>
              <a:t>P</a:t>
            </a:r>
            <a:endParaRPr lang="it-IT">
              <a:latin typeface="Gill Sans MT" pitchFamily="34" charset="0"/>
            </a:endParaRPr>
          </a:p>
        </p:txBody>
      </p:sp>
      <p:sp>
        <p:nvSpPr>
          <p:cNvPr id="23562" name="Rettangolo 13"/>
          <p:cNvSpPr>
            <a:spLocks noChangeArrowheads="1"/>
          </p:cNvSpPr>
          <p:nvPr/>
        </p:nvSpPr>
        <p:spPr bwMode="auto">
          <a:xfrm>
            <a:off x="4719638" y="542925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r</a:t>
            </a:r>
            <a:endParaRPr lang="it-IT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6" descr="Iperbole Luogo 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8606">
            <a:off x="3217863" y="2486025"/>
            <a:ext cx="5586412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perbole Lu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8606">
            <a:off x="2778125" y="2149475"/>
            <a:ext cx="64865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Coniche come Luoghi di Punti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008063" y="1447800"/>
            <a:ext cx="4181475" cy="28860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Iperbole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000" dirty="0" smtClean="0"/>
              <a:t>È il luogo dei punti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t-IT" sz="2000" dirty="0" smtClean="0"/>
              <a:t> del piano tali che la distanza di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2000" dirty="0" smtClean="0"/>
              <a:t>da un punto fissato </a:t>
            </a:r>
            <a:r>
              <a:rPr lang="it-IT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(fuoco) </a:t>
            </a:r>
            <a:r>
              <a:rPr lang="it-IT" sz="2000" dirty="0" smtClean="0"/>
              <a:t>è in rapporto costante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000" b="1" dirty="0" smtClean="0"/>
              <a:t> </a:t>
            </a:r>
            <a:r>
              <a:rPr lang="it-IT" sz="2000" b="1" dirty="0" smtClean="0">
                <a:latin typeface="Symbol" pitchFamily="18" charset="2"/>
              </a:rPr>
              <a:t>&gt;</a:t>
            </a:r>
            <a:r>
              <a:rPr lang="it-IT" sz="2000" b="1" dirty="0" smtClean="0"/>
              <a:t>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000" b="1" dirty="0" smtClean="0"/>
              <a:t> </a:t>
            </a:r>
            <a:r>
              <a:rPr lang="it-IT" sz="2000" dirty="0" smtClean="0"/>
              <a:t>con la distanza di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2000" dirty="0" smtClean="0">
                <a:latin typeface="+mj-lt"/>
                <a:cs typeface="Arial" pitchFamily="34" charset="0"/>
              </a:rPr>
              <a:t>da</a:t>
            </a:r>
            <a:r>
              <a:rPr lang="it-IT" sz="2000" dirty="0" smtClean="0">
                <a:latin typeface="+mj-lt"/>
              </a:rPr>
              <a:t> una </a:t>
            </a:r>
            <a:r>
              <a:rPr lang="it-IT" sz="2000" dirty="0" smtClean="0"/>
              <a:t>retta fissata </a:t>
            </a:r>
            <a:r>
              <a:rPr lang="it-IT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2000" b="1" dirty="0" smtClean="0">
                <a:solidFill>
                  <a:srgbClr val="FF0000"/>
                </a:solidFill>
              </a:rPr>
              <a:t> (direttrice)</a:t>
            </a:r>
            <a:r>
              <a:rPr lang="it-IT" sz="2000" dirty="0" smtClean="0"/>
              <a:t>. Tale rapporto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000" dirty="0" smtClean="0"/>
              <a:t> è l’</a:t>
            </a:r>
            <a:r>
              <a:rPr lang="it-IT" sz="2000" b="1" dirty="0" smtClean="0"/>
              <a:t>eccentricità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9" name="Ovale 8"/>
          <p:cNvSpPr/>
          <p:nvPr/>
        </p:nvSpPr>
        <p:spPr>
          <a:xfrm>
            <a:off x="7053263" y="3360738"/>
            <a:ext cx="46037" cy="460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624638" y="4237038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584" name="Rettangolo 10"/>
          <p:cNvSpPr>
            <a:spLocks noChangeArrowheads="1"/>
          </p:cNvSpPr>
          <p:nvPr/>
        </p:nvSpPr>
        <p:spPr bwMode="auto">
          <a:xfrm>
            <a:off x="6761163" y="40036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F</a:t>
            </a:r>
            <a:endParaRPr lang="it-IT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4585" name="Rettangolo 11"/>
          <p:cNvSpPr>
            <a:spLocks noChangeArrowheads="1"/>
          </p:cNvSpPr>
          <p:nvPr/>
        </p:nvSpPr>
        <p:spPr bwMode="auto">
          <a:xfrm>
            <a:off x="6789738" y="2944813"/>
            <a:ext cx="338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 i="1"/>
              <a:t>P</a:t>
            </a:r>
            <a:endParaRPr lang="it-IT">
              <a:latin typeface="Gill Sans MT" pitchFamily="34" charset="0"/>
            </a:endParaRPr>
          </a:p>
        </p:txBody>
      </p:sp>
      <p:sp>
        <p:nvSpPr>
          <p:cNvPr id="24586" name="Rettangolo 12"/>
          <p:cNvSpPr>
            <a:spLocks noChangeArrowheads="1"/>
          </p:cNvSpPr>
          <p:nvPr/>
        </p:nvSpPr>
        <p:spPr bwMode="auto">
          <a:xfrm>
            <a:off x="6097588" y="284003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r</a:t>
            </a:r>
            <a:endParaRPr lang="it-IT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Coordinate Cartesiane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1238250" y="2273300"/>
            <a:ext cx="3378200" cy="2178050"/>
          </a:xfrm>
        </p:spPr>
        <p:txBody>
          <a:bodyPr/>
          <a:lstStyle/>
          <a:p>
            <a:pPr algn="just" eaLnBrk="1" hangingPunct="1">
              <a:buFont typeface="Wingdings 2" pitchFamily="1" charset="2"/>
              <a:buNone/>
            </a:pPr>
            <a:r>
              <a:rPr lang="it-IT" sz="1900" smtClean="0"/>
              <a:t>Un punto nel piano può essere individuato mediante una coppia di numeri: le “distanze” da due rette ortogonali (</a:t>
            </a:r>
            <a:r>
              <a:rPr lang="it-IT" sz="1900" b="1" smtClean="0"/>
              <a:t>in una fissata unità di misura</a:t>
            </a:r>
            <a:r>
              <a:rPr lang="it-IT" sz="1900" smtClean="0"/>
              <a:t>).</a:t>
            </a:r>
          </a:p>
          <a:p>
            <a:pPr algn="just" eaLnBrk="1" hangingPunct="1">
              <a:buFont typeface="Wingdings 2" pitchFamily="1" charset="2"/>
              <a:buNone/>
            </a:pPr>
            <a:endParaRPr lang="it-IT" sz="20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00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997075" y="5384800"/>
          <a:ext cx="6353175" cy="1155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80"/>
                <a:gridCol w="1123464"/>
                <a:gridCol w="3069631"/>
              </a:tblGrid>
              <a:tr h="38523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Punti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</a:rPr>
                        <a:t> del Piano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Coppie di Numeri 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(x,y</a:t>
                      </a:r>
                      <a:r>
                        <a:rPr lang="it-IT" sz="1800" i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)</a:t>
                      </a:r>
                      <a:endParaRPr lang="it-IT" sz="1800" i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38" marR="91438" marT="45719" marB="45719">
                    <a:noFill/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Figure nel Piano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Relazioni tra</a:t>
                      </a:r>
                      <a:r>
                        <a:rPr lang="it-IT" sz="1800" b="1" baseline="0" dirty="0" smtClean="0"/>
                        <a:t> Numeri</a:t>
                      </a:r>
                      <a:endParaRPr lang="it-IT" sz="1800" b="1" dirty="0"/>
                    </a:p>
                  </a:txBody>
                  <a:tcPr marL="91438" marR="91438" marT="45719" marB="45719">
                    <a:noFill/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Geometria</a:t>
                      </a:r>
                      <a:endParaRPr lang="it-IT" sz="1800" b="1" dirty="0"/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/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Algebra</a:t>
                      </a:r>
                      <a:endParaRPr lang="it-IT" sz="1800" b="1" dirty="0"/>
                    </a:p>
                  </a:txBody>
                  <a:tcPr marL="91438" marR="91438" marT="45719" marB="45719">
                    <a:noFill/>
                  </a:tcPr>
                </a:tc>
              </a:tr>
            </a:tbl>
          </a:graphicData>
        </a:graphic>
      </p:graphicFrame>
      <p:grpSp>
        <p:nvGrpSpPr>
          <p:cNvPr id="3" name="Gruppo 7"/>
          <p:cNvGrpSpPr>
            <a:grpSpLocks/>
          </p:cNvGrpSpPr>
          <p:nvPr/>
        </p:nvGrpSpPr>
        <p:grpSpPr bwMode="auto">
          <a:xfrm>
            <a:off x="4259263" y="5429250"/>
            <a:ext cx="1144587" cy="1090613"/>
            <a:chOff x="4259281" y="4890635"/>
            <a:chExt cx="1143988" cy="1090538"/>
          </a:xfrm>
        </p:grpSpPr>
        <p:sp>
          <p:nvSpPr>
            <p:cNvPr id="5" name="Freccia bidirezionale orizzontale 4"/>
            <p:cNvSpPr/>
            <p:nvPr/>
          </p:nvSpPr>
          <p:spPr>
            <a:xfrm>
              <a:off x="4262454" y="5284308"/>
              <a:ext cx="1140815" cy="320653"/>
            </a:xfrm>
            <a:prstGeom prst="leftRightArrow">
              <a:avLst/>
            </a:prstGeom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" name="Freccia bidirezionale orizzontale 5"/>
            <p:cNvSpPr/>
            <p:nvPr/>
          </p:nvSpPr>
          <p:spPr>
            <a:xfrm>
              <a:off x="4260867" y="4890635"/>
              <a:ext cx="1140816" cy="320653"/>
            </a:xfrm>
            <a:prstGeom prst="leftRightArrow">
              <a:avLst/>
            </a:prstGeom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Freccia bidirezionale orizzontale 6"/>
            <p:cNvSpPr/>
            <p:nvPr/>
          </p:nvSpPr>
          <p:spPr>
            <a:xfrm>
              <a:off x="4259281" y="5660520"/>
              <a:ext cx="1140815" cy="320653"/>
            </a:xfrm>
            <a:prstGeom prst="leftRightArrow">
              <a:avLst/>
            </a:prstGeom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5157788" y="1493838"/>
            <a:ext cx="3646487" cy="35560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8" name="Gruppo 139"/>
          <p:cNvGrpSpPr>
            <a:grpSpLocks/>
          </p:cNvGrpSpPr>
          <p:nvPr/>
        </p:nvGrpSpPr>
        <p:grpSpPr bwMode="auto">
          <a:xfrm>
            <a:off x="5364163" y="1695450"/>
            <a:ext cx="3182937" cy="3182938"/>
            <a:chOff x="5363849" y="1694801"/>
            <a:chExt cx="3183288" cy="3183288"/>
          </a:xfrm>
        </p:grpSpPr>
        <p:cxnSp>
          <p:nvCxnSpPr>
            <p:cNvPr id="106" name="Connettore 1 105"/>
            <p:cNvCxnSpPr/>
            <p:nvPr/>
          </p:nvCxnSpPr>
          <p:spPr>
            <a:xfrm rot="6027672">
              <a:off x="6471253" y="3454739"/>
              <a:ext cx="2730800" cy="1588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/>
          </p:nvCxnSpPr>
          <p:spPr>
            <a:xfrm rot="6027672">
              <a:off x="4635900" y="3116563"/>
              <a:ext cx="2730800" cy="1588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/>
          </p:nvCxnSpPr>
          <p:spPr>
            <a:xfrm rot="6027672">
              <a:off x="5859998" y="3342013"/>
              <a:ext cx="2730800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/>
          </p:nvCxnSpPr>
          <p:spPr>
            <a:xfrm rot="6027672">
              <a:off x="6164832" y="3399169"/>
              <a:ext cx="2730800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/>
          </p:nvCxnSpPr>
          <p:spPr>
            <a:xfrm rot="6027672">
              <a:off x="6777674" y="3511895"/>
              <a:ext cx="2730800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/>
          </p:nvCxnSpPr>
          <p:spPr>
            <a:xfrm rot="6027672">
              <a:off x="5247156" y="3229289"/>
              <a:ext cx="2730800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/>
          </p:nvCxnSpPr>
          <p:spPr>
            <a:xfrm rot="6027672">
              <a:off x="4942322" y="3172132"/>
              <a:ext cx="2730800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/>
          </p:nvCxnSpPr>
          <p:spPr>
            <a:xfrm rot="6027672">
              <a:off x="4329479" y="3059407"/>
              <a:ext cx="2730800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/>
          </p:nvCxnSpPr>
          <p:spPr>
            <a:xfrm rot="627672">
              <a:off x="5646455" y="2953827"/>
              <a:ext cx="2730801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/>
          </p:nvCxnSpPr>
          <p:spPr>
            <a:xfrm rot="627672">
              <a:off x="5703611" y="2648994"/>
              <a:ext cx="2730801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/>
          </p:nvCxnSpPr>
          <p:spPr>
            <a:xfrm rot="627672">
              <a:off x="5759180" y="2342572"/>
              <a:ext cx="2730801" cy="1588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/>
          </p:nvCxnSpPr>
          <p:spPr>
            <a:xfrm rot="627672">
              <a:off x="5816336" y="2036152"/>
              <a:ext cx="2730801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/>
          </p:nvCxnSpPr>
          <p:spPr>
            <a:xfrm rot="627672">
              <a:off x="5533730" y="3566670"/>
              <a:ext cx="2730801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/>
          </p:nvCxnSpPr>
          <p:spPr>
            <a:xfrm rot="627672">
              <a:off x="5476573" y="3873091"/>
              <a:ext cx="2730801" cy="1588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>
            <a:xfrm rot="627672">
              <a:off x="5421005" y="4177924"/>
              <a:ext cx="2730801" cy="1588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 rot="627672">
              <a:off x="5363849" y="4484346"/>
              <a:ext cx="2730801" cy="158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uppo 137"/>
          <p:cNvGrpSpPr>
            <a:grpSpLocks/>
          </p:cNvGrpSpPr>
          <p:nvPr/>
        </p:nvGrpSpPr>
        <p:grpSpPr bwMode="auto">
          <a:xfrm>
            <a:off x="5922963" y="2582863"/>
            <a:ext cx="1997075" cy="893762"/>
            <a:chOff x="5923136" y="2583339"/>
            <a:chExt cx="1997251" cy="892811"/>
          </a:xfrm>
        </p:grpSpPr>
        <p:cxnSp>
          <p:nvCxnSpPr>
            <p:cNvPr id="28" name="Connettore 1 27"/>
            <p:cNvCxnSpPr/>
            <p:nvPr/>
          </p:nvCxnSpPr>
          <p:spPr>
            <a:xfrm rot="11427672" flipV="1">
              <a:off x="7075763" y="2583339"/>
              <a:ext cx="79223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rot="16827672" flipV="1">
              <a:off x="5851858" y="3236693"/>
              <a:ext cx="28861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rot="16827672" flipV="1">
              <a:off x="7418335" y="3037674"/>
              <a:ext cx="75643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/>
          </p:nvCxnSpPr>
          <p:spPr>
            <a:xfrm rot="11427672" flipV="1">
              <a:off x="5942188" y="3476150"/>
              <a:ext cx="93511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e 123"/>
            <p:cNvSpPr/>
            <p:nvPr/>
          </p:nvSpPr>
          <p:spPr>
            <a:xfrm rot="627672">
              <a:off x="7817190" y="2603954"/>
              <a:ext cx="103197" cy="107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 rot="627672">
              <a:off x="5923136" y="3344528"/>
              <a:ext cx="103196" cy="1094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25626" name="Rettangolo 140"/>
          <p:cNvSpPr>
            <a:spLocks noChangeArrowheads="1"/>
          </p:cNvSpPr>
          <p:nvPr/>
        </p:nvSpPr>
        <p:spPr bwMode="auto">
          <a:xfrm>
            <a:off x="7950200" y="23177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latin typeface="umti10" pitchFamily="18" charset="0"/>
              </a:rPr>
              <a:t>(x,y)</a:t>
            </a:r>
            <a:endParaRPr lang="it-IT" b="1">
              <a:latin typeface="Gill Sans MT" pitchFamily="34" charset="0"/>
            </a:endParaRPr>
          </a:p>
        </p:txBody>
      </p:sp>
      <p:grpSp>
        <p:nvGrpSpPr>
          <p:cNvPr id="11" name="Gruppo 42"/>
          <p:cNvGrpSpPr>
            <a:grpSpLocks/>
          </p:cNvGrpSpPr>
          <p:nvPr/>
        </p:nvGrpSpPr>
        <p:grpSpPr bwMode="auto">
          <a:xfrm>
            <a:off x="5557838" y="1920875"/>
            <a:ext cx="3092450" cy="2900363"/>
            <a:chOff x="5557694" y="1920783"/>
            <a:chExt cx="3091831" cy="2899775"/>
          </a:xfrm>
        </p:grpSpPr>
        <p:grpSp>
          <p:nvGrpSpPr>
            <p:cNvPr id="25628" name="Gruppo 125"/>
            <p:cNvGrpSpPr>
              <a:grpSpLocks/>
            </p:cNvGrpSpPr>
            <p:nvPr/>
          </p:nvGrpSpPr>
          <p:grpSpPr bwMode="auto">
            <a:xfrm>
              <a:off x="5557694" y="1920783"/>
              <a:ext cx="2731325" cy="2731325"/>
              <a:chOff x="5557694" y="1920783"/>
              <a:chExt cx="2731325" cy="2731325"/>
            </a:xfrm>
          </p:grpSpPr>
          <p:cxnSp>
            <p:nvCxnSpPr>
              <p:cNvPr id="15" name="Connettore 1 14"/>
              <p:cNvCxnSpPr/>
              <p:nvPr/>
            </p:nvCxnSpPr>
            <p:spPr>
              <a:xfrm rot="627672">
                <a:off x="5557694" y="3260361"/>
                <a:ext cx="2731540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Connettore 1 95"/>
              <p:cNvCxnSpPr/>
              <p:nvPr/>
            </p:nvCxnSpPr>
            <p:spPr>
              <a:xfrm rot="6027672">
                <a:off x="5552935" y="3285756"/>
                <a:ext cx="2731534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ttore 1 38"/>
            <p:cNvCxnSpPr/>
            <p:nvPr/>
          </p:nvCxnSpPr>
          <p:spPr>
            <a:xfrm>
              <a:off x="8349547" y="4806273"/>
              <a:ext cx="266647" cy="1588"/>
            </a:xfrm>
            <a:prstGeom prst="line">
              <a:avLst/>
            </a:prstGeom>
            <a:ln w="38100">
              <a:headEnd type="diamond"/>
              <a:tailEnd type="diamon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30" name="CasellaDiTesto 40"/>
            <p:cNvSpPr txBox="1">
              <a:spLocks noChangeArrowheads="1"/>
            </p:cNvSpPr>
            <p:nvPr/>
          </p:nvSpPr>
          <p:spPr bwMode="auto">
            <a:xfrm>
              <a:off x="8338437" y="4453919"/>
              <a:ext cx="311088" cy="36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b="1">
                  <a:latin typeface="Symbol" pitchFamily="1" charset="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Coniche e Algebra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713740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b="1" dirty="0" smtClean="0"/>
              <a:t>Teorema.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/>
              <a:t>Una conica nel piano cartesiano consiste dei punti le cui coordinate </a:t>
            </a:r>
            <a:r>
              <a:rPr lang="it-IT" sz="2400" b="1" dirty="0" smtClean="0">
                <a:latin typeface="umti10" pitchFamily="18" charset="0"/>
              </a:rPr>
              <a:t>(x,y)</a:t>
            </a:r>
            <a:r>
              <a:rPr lang="it-IT" sz="2400" b="1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risolvono un’opportuna equazione di secondo grado: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latin typeface="+mj-lt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latin typeface="umti10" pitchFamily="18" charset="0"/>
              </a:rPr>
              <a:t>Ax</a:t>
            </a:r>
            <a:r>
              <a:rPr lang="it-IT" sz="2400" baseline="30000" dirty="0" smtClean="0">
                <a:latin typeface="Symbol" pitchFamily="18" charset="2"/>
              </a:rPr>
              <a:t>2</a:t>
            </a:r>
            <a:r>
              <a:rPr lang="it-IT" sz="2400" dirty="0" smtClean="0">
                <a:latin typeface="Symbol" pitchFamily="18" charset="2"/>
              </a:rPr>
              <a:t> + 2</a:t>
            </a:r>
            <a:r>
              <a:rPr lang="it-IT" sz="2400" dirty="0" smtClean="0">
                <a:latin typeface="umti10" pitchFamily="18" charset="0"/>
              </a:rPr>
              <a:t>Bxy </a:t>
            </a:r>
            <a:r>
              <a:rPr lang="it-IT" sz="2400" dirty="0" smtClean="0">
                <a:latin typeface="Symbol" pitchFamily="18" charset="2"/>
              </a:rPr>
              <a:t>+ </a:t>
            </a:r>
            <a:r>
              <a:rPr lang="it-IT" sz="2400" dirty="0" smtClean="0">
                <a:latin typeface="umti10" pitchFamily="18" charset="0"/>
              </a:rPr>
              <a:t>Cy</a:t>
            </a:r>
            <a:r>
              <a:rPr lang="it-IT" sz="2400" baseline="30000" dirty="0" smtClean="0">
                <a:latin typeface="Symbol" pitchFamily="18" charset="2"/>
              </a:rPr>
              <a:t>2</a:t>
            </a:r>
            <a:r>
              <a:rPr lang="it-IT" sz="2400" dirty="0" smtClean="0">
                <a:latin typeface="Symbol" pitchFamily="18" charset="2"/>
              </a:rPr>
              <a:t> + 2</a:t>
            </a:r>
            <a:r>
              <a:rPr lang="it-IT" sz="2400" dirty="0" smtClean="0">
                <a:latin typeface="umti10" pitchFamily="18" charset="0"/>
              </a:rPr>
              <a:t>Dx </a:t>
            </a:r>
            <a:r>
              <a:rPr lang="it-IT" sz="2400" dirty="0" smtClean="0">
                <a:latin typeface="Symbol" pitchFamily="18" charset="2"/>
              </a:rPr>
              <a:t>+ 2</a:t>
            </a:r>
            <a:r>
              <a:rPr lang="it-IT" sz="2400" dirty="0" smtClean="0">
                <a:latin typeface="umti10" pitchFamily="18" charset="0"/>
              </a:rPr>
              <a:t>Ey </a:t>
            </a:r>
            <a:r>
              <a:rPr lang="it-IT" sz="2400" dirty="0" smtClean="0">
                <a:latin typeface="Symbol" pitchFamily="18" charset="2"/>
              </a:rPr>
              <a:t>+ </a:t>
            </a:r>
            <a:r>
              <a:rPr lang="it-IT" sz="2400" dirty="0" smtClean="0">
                <a:latin typeface="umti10" pitchFamily="18" charset="0"/>
              </a:rPr>
              <a:t>F </a:t>
            </a:r>
            <a:r>
              <a:rPr lang="it-IT" sz="2400" dirty="0" smtClean="0">
                <a:latin typeface="Symbol" pitchFamily="18" charset="2"/>
              </a:rPr>
              <a:t>= 0</a:t>
            </a:r>
            <a:r>
              <a:rPr lang="it-IT" sz="2400" dirty="0" smtClean="0">
                <a:latin typeface="+mj-lt"/>
              </a:rPr>
              <a:t>.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latin typeface="+mj-lt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latin typeface="+mj-lt"/>
              </a:rPr>
              <a:t>Viceversa, “quasi sempre”, le soluzioni </a:t>
            </a:r>
            <a:r>
              <a:rPr lang="it-IT" sz="2400" b="1" dirty="0" smtClean="0">
                <a:latin typeface="umti10" pitchFamily="18" charset="0"/>
              </a:rPr>
              <a:t>(x,y)</a:t>
            </a:r>
            <a:r>
              <a:rPr lang="it-IT" sz="2400" b="1" dirty="0" smtClean="0"/>
              <a:t> </a:t>
            </a:r>
            <a:r>
              <a:rPr lang="it-IT" sz="2400" dirty="0" smtClean="0"/>
              <a:t>di un’equazione di secondo grado in due incognite sono le coordinate dei punti di una conica.</a:t>
            </a:r>
            <a:endParaRPr lang="it-IT" sz="2400" dirty="0">
              <a:latin typeface="umti1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Coniche e Algebra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1282700" y="1250950"/>
            <a:ext cx="7497763" cy="5334000"/>
          </a:xfrm>
        </p:spPr>
        <p:txBody>
          <a:bodyPr/>
          <a:lstStyle/>
          <a:p>
            <a:pPr eaLnBrk="1" hangingPunct="1"/>
            <a:r>
              <a:rPr lang="it-IT" sz="2800" smtClean="0"/>
              <a:t>Esempi notevoli: caso non degenere</a:t>
            </a:r>
          </a:p>
          <a:p>
            <a:pPr eaLnBrk="1" hangingPunct="1"/>
            <a:endParaRPr lang="it-IT" smtClean="0"/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- 1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= 0</a:t>
            </a:r>
          </a:p>
          <a:p>
            <a:pPr eaLnBrk="1" hangingPunct="1">
              <a:buFont typeface="Wingdings 2" pitchFamily="1" charset="2"/>
              <a:buNone/>
            </a:pPr>
            <a:endParaRPr lang="it-IT" sz="66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- 2</a:t>
            </a:r>
            <a:r>
              <a:rPr lang="it-IT" smtClean="0">
                <a:latin typeface="umti10" pitchFamily="18" charset="0"/>
              </a:rPr>
              <a:t>y </a:t>
            </a:r>
            <a:r>
              <a:rPr lang="it-IT" smtClean="0">
                <a:latin typeface="Symbol" pitchFamily="1" charset="2"/>
              </a:rPr>
              <a:t>= 0</a:t>
            </a:r>
            <a:endParaRPr lang="it-IT" smtClean="0">
              <a:latin typeface="umti10" pitchFamily="18" charset="0"/>
            </a:endParaRPr>
          </a:p>
          <a:p>
            <a:pPr eaLnBrk="1" hangingPunct="1">
              <a:buFont typeface="Wingdings 2" pitchFamily="1" charset="2"/>
              <a:buNone/>
            </a:pPr>
            <a:endParaRPr lang="it-IT" sz="66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- 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- 1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= 0</a:t>
            </a:r>
          </a:p>
        </p:txBody>
      </p:sp>
      <p:pic>
        <p:nvPicPr>
          <p:cNvPr id="9" name="Immagine 8" descr="Ellisse Notev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39900"/>
            <a:ext cx="25495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Iperbole Notev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5011738"/>
            <a:ext cx="25495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Prabola Notevo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384550"/>
            <a:ext cx="25495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Coniche e Algebra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1282700" y="1250950"/>
            <a:ext cx="7497763" cy="5334000"/>
          </a:xfrm>
        </p:spPr>
        <p:txBody>
          <a:bodyPr/>
          <a:lstStyle/>
          <a:p>
            <a:pPr eaLnBrk="1" hangingPunct="1"/>
            <a:r>
              <a:rPr lang="it-IT" sz="2800" smtClean="0"/>
              <a:t>Esempi notevoli: caso degenere</a:t>
            </a:r>
          </a:p>
          <a:p>
            <a:pPr eaLnBrk="1" hangingPunct="1"/>
            <a:endParaRPr lang="it-IT" smtClean="0"/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= 0</a:t>
            </a:r>
          </a:p>
          <a:p>
            <a:pPr eaLnBrk="1" hangingPunct="1">
              <a:buFont typeface="Wingdings 2" pitchFamily="1" charset="2"/>
              <a:buNone/>
            </a:pPr>
            <a:endParaRPr lang="it-IT" sz="66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= 0</a:t>
            </a:r>
            <a:endParaRPr lang="it-IT" smtClean="0">
              <a:latin typeface="umti10" pitchFamily="18" charset="0"/>
            </a:endParaRPr>
          </a:p>
          <a:p>
            <a:pPr eaLnBrk="1" hangingPunct="1">
              <a:buFont typeface="Wingdings 2" pitchFamily="1" charset="2"/>
              <a:buNone/>
            </a:pPr>
            <a:endParaRPr lang="it-IT" sz="66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- 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= 0</a:t>
            </a:r>
          </a:p>
        </p:txBody>
      </p:sp>
      <p:pic>
        <p:nvPicPr>
          <p:cNvPr id="9" name="Immagine 8" descr="Retta Notev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384550"/>
            <a:ext cx="25495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Rette Notevo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5026025"/>
            <a:ext cx="25495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12"/>
          <p:cNvGrpSpPr>
            <a:grpSpLocks/>
          </p:cNvGrpSpPr>
          <p:nvPr/>
        </p:nvGrpSpPr>
        <p:grpSpPr bwMode="auto">
          <a:xfrm>
            <a:off x="3667125" y="1739900"/>
            <a:ext cx="2549525" cy="1749425"/>
            <a:chOff x="3667760" y="1739900"/>
            <a:chExt cx="2548890" cy="1748790"/>
          </a:xfrm>
        </p:grpSpPr>
        <p:pic>
          <p:nvPicPr>
            <p:cNvPr id="28679" name="Immagine 7" descr="Punto Notevol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760" y="1739900"/>
              <a:ext cx="2548890" cy="1748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e 11"/>
            <p:cNvSpPr/>
            <p:nvPr/>
          </p:nvSpPr>
          <p:spPr>
            <a:xfrm>
              <a:off x="4927921" y="2619056"/>
              <a:ext cx="46027" cy="46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nica Incogn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894013"/>
            <a:ext cx="577850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Riconoscere una Conica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70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Che </a:t>
            </a:r>
            <a:r>
              <a:rPr lang="it-IT" b="1" smtClean="0"/>
              <a:t>tipo</a:t>
            </a:r>
            <a:r>
              <a:rPr lang="it-IT" smtClean="0"/>
              <a:t> di conica è quella descritta da</a:t>
            </a:r>
          </a:p>
          <a:p>
            <a:pPr eaLnBrk="1" hangingPunct="1">
              <a:buFont typeface="Wingdings 2" pitchFamily="1" charset="2"/>
              <a:buNone/>
            </a:pPr>
            <a:endParaRPr lang="it-IT" smtClean="0"/>
          </a:p>
          <a:p>
            <a:pPr algn="ctr"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- 6</a:t>
            </a:r>
            <a:r>
              <a:rPr lang="it-IT" smtClean="0">
                <a:latin typeface="umti10" pitchFamily="18" charset="0"/>
              </a:rPr>
              <a:t>xy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+ 5</a:t>
            </a:r>
            <a:r>
              <a:rPr lang="it-IT" smtClean="0">
                <a:latin typeface="umti10" pitchFamily="18" charset="0"/>
              </a:rPr>
              <a:t>x </a:t>
            </a:r>
            <a:r>
              <a:rPr lang="it-IT" smtClean="0">
                <a:latin typeface="Symbol" pitchFamily="1" charset="2"/>
              </a:rPr>
              <a:t>- </a:t>
            </a:r>
            <a:r>
              <a:rPr lang="it-IT" smtClean="0">
                <a:latin typeface="umti10" pitchFamily="18" charset="0"/>
              </a:rPr>
              <a:t>y </a:t>
            </a:r>
            <a:r>
              <a:rPr lang="it-IT" smtClean="0">
                <a:latin typeface="Symbol" pitchFamily="1" charset="2"/>
              </a:rPr>
              <a:t>- 7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= 0 ??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Coniche e Matrici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Alla conica</a:t>
            </a:r>
          </a:p>
          <a:p>
            <a:pPr eaLnBrk="1" hangingPunct="1">
              <a:buFont typeface="Wingdings 2" pitchFamily="1" charset="2"/>
              <a:buNone/>
            </a:pPr>
            <a:endParaRPr lang="it-IT" sz="1000" smtClean="0"/>
          </a:p>
          <a:p>
            <a:pPr algn="ctr"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Ax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Bxy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Cy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Dx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Ey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F </a:t>
            </a:r>
            <a:r>
              <a:rPr lang="it-IT" smtClean="0">
                <a:latin typeface="Symbol" pitchFamily="1" charset="2"/>
              </a:rPr>
              <a:t>= 0</a:t>
            </a:r>
            <a:endParaRPr lang="it-IT" smtClean="0"/>
          </a:p>
          <a:p>
            <a:pPr algn="ctr" eaLnBrk="1" hangingPunct="1">
              <a:buFont typeface="Wingdings 2" pitchFamily="1" charset="2"/>
              <a:buNone/>
            </a:pPr>
            <a:endParaRPr lang="it-IT" sz="1000" smtClean="0"/>
          </a:p>
          <a:p>
            <a:pPr algn="just" eaLnBrk="1" hangingPunct="1">
              <a:buFont typeface="Wingdings 2" pitchFamily="1" charset="2"/>
              <a:buNone/>
            </a:pPr>
            <a:r>
              <a:rPr lang="it-IT" smtClean="0"/>
              <a:t>si associano le matrici</a:t>
            </a:r>
          </a:p>
          <a:p>
            <a:pPr eaLnBrk="1" hangingPunct="1">
              <a:buFont typeface="Wingdings 2" pitchFamily="1" charset="2"/>
              <a:buNone/>
            </a:pPr>
            <a:endParaRPr lang="it-IT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438400" y="4184650"/>
          <a:ext cx="2178051" cy="173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7"/>
                <a:gridCol w="726017"/>
                <a:gridCol w="726017"/>
              </a:tblGrid>
              <a:tr h="578908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D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</a:tr>
              <a:tr h="578908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C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E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</a:tr>
              <a:tr h="578908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D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E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F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67" marB="45667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261100" y="4318000"/>
          <a:ext cx="1452564" cy="1216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82"/>
                <a:gridCol w="726282"/>
              </a:tblGrid>
              <a:tr h="608013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C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</a:tr>
            </a:tbl>
          </a:graphicData>
        </a:graphic>
      </p:graphicFrame>
      <p:sp>
        <p:nvSpPr>
          <p:cNvPr id="6" name="Doppia parentesi quadra 5"/>
          <p:cNvSpPr/>
          <p:nvPr/>
        </p:nvSpPr>
        <p:spPr>
          <a:xfrm>
            <a:off x="2393950" y="4184650"/>
            <a:ext cx="2089150" cy="177800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Doppia parentesi quadra 6"/>
          <p:cNvSpPr/>
          <p:nvPr/>
        </p:nvSpPr>
        <p:spPr>
          <a:xfrm>
            <a:off x="6205538" y="4362450"/>
            <a:ext cx="1377950" cy="111125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Richiami sulle Matrici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7100" y="1428750"/>
            <a:ext cx="8039100" cy="4756150"/>
          </a:xfrm>
        </p:spPr>
        <p:txBody>
          <a:bodyPr/>
          <a:lstStyle/>
          <a:p>
            <a:pPr eaLnBrk="1" hangingPunct="1"/>
            <a:r>
              <a:rPr lang="it-IT" smtClean="0"/>
              <a:t>Determinante e Traccia </a:t>
            </a:r>
            <a:r>
              <a:rPr lang="it-IT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  <a:sym typeface="Symbol" pitchFamily="1" charset="2"/>
              </a:rPr>
              <a:t>2</a:t>
            </a:r>
            <a:endParaRPr lang="it-IT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Symbol" pitchFamily="1" charset="2"/>
              </a:rPr>
              <a:t> </a:t>
            </a:r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     det   </a:t>
            </a:r>
            <a:r>
              <a:rPr lang="it-IT" smtClean="0">
                <a:solidFill>
                  <a:schemeClr val="bg1"/>
                </a:solidFill>
                <a:latin typeface="umti10" pitchFamily="18" charset="0"/>
              </a:rPr>
              <a:t>aaaaaa </a:t>
            </a:r>
            <a:r>
              <a:rPr lang="it-IT" smtClean="0">
                <a:latin typeface="Symbol" pitchFamily="1" charset="2"/>
              </a:rPr>
              <a:t>= </a:t>
            </a:r>
            <a:r>
              <a:rPr lang="it-IT" smtClean="0">
                <a:latin typeface="umti10" pitchFamily="18" charset="0"/>
              </a:rPr>
              <a:t>a</a:t>
            </a:r>
            <a:r>
              <a:rPr lang="it-IT" baseline="-25000" smtClean="0">
                <a:latin typeface="Symbol" pitchFamily="1" charset="2"/>
              </a:rPr>
              <a:t>11</a:t>
            </a:r>
            <a:r>
              <a:rPr lang="it-IT" smtClean="0">
                <a:latin typeface="umti10" pitchFamily="18" charset="0"/>
              </a:rPr>
              <a:t>a</a:t>
            </a:r>
            <a:r>
              <a:rPr lang="it-IT" baseline="-25000" smtClean="0">
                <a:latin typeface="Symbol" pitchFamily="1" charset="2"/>
              </a:rPr>
              <a:t>22</a:t>
            </a:r>
            <a:r>
              <a:rPr lang="it-IT" smtClean="0">
                <a:latin typeface="Symbol" pitchFamily="1" charset="2"/>
              </a:rPr>
              <a:t> - </a:t>
            </a:r>
            <a:r>
              <a:rPr lang="it-IT" smtClean="0">
                <a:latin typeface="umti10" pitchFamily="18" charset="0"/>
              </a:rPr>
              <a:t>a</a:t>
            </a:r>
            <a:r>
              <a:rPr lang="it-IT" baseline="-25000" smtClean="0">
                <a:latin typeface="Symbol" pitchFamily="1" charset="2"/>
              </a:rPr>
              <a:t>12</a:t>
            </a:r>
            <a:r>
              <a:rPr lang="it-IT" smtClean="0">
                <a:latin typeface="umti10" pitchFamily="18" charset="0"/>
              </a:rPr>
              <a:t>a</a:t>
            </a:r>
            <a:r>
              <a:rPr lang="it-IT" baseline="-25000" smtClean="0">
                <a:latin typeface="Symbol" pitchFamily="1" charset="2"/>
              </a:rPr>
              <a:t>21</a:t>
            </a:r>
          </a:p>
          <a:p>
            <a:pPr eaLnBrk="1" hangingPunct="1">
              <a:buFont typeface="Wingdings 2" pitchFamily="1" charset="2"/>
              <a:buNone/>
            </a:pPr>
            <a:endParaRPr lang="it-IT" baseline="-250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endParaRPr lang="it-IT" baseline="-250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endParaRPr lang="it-IT" baseline="-250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      </a:t>
            </a:r>
            <a:r>
              <a:rPr lang="it-IT" smtClean="0">
                <a:solidFill>
                  <a:schemeClr val="bg1"/>
                </a:solidFill>
                <a:latin typeface="umti10" pitchFamily="18" charset="0"/>
              </a:rPr>
              <a:t>.</a:t>
            </a:r>
            <a:r>
              <a:rPr lang="it-IT" smtClean="0">
                <a:latin typeface="umti10" pitchFamily="18" charset="0"/>
              </a:rPr>
              <a:t>tr   </a:t>
            </a:r>
            <a:r>
              <a:rPr lang="it-IT" smtClean="0">
                <a:solidFill>
                  <a:schemeClr val="bg1"/>
                </a:solidFill>
                <a:latin typeface="umti10" pitchFamily="18" charset="0"/>
              </a:rPr>
              <a:t>aaaaaa </a:t>
            </a:r>
            <a:r>
              <a:rPr lang="it-IT" smtClean="0">
                <a:latin typeface="Symbol" pitchFamily="1" charset="2"/>
              </a:rPr>
              <a:t>= </a:t>
            </a:r>
            <a:r>
              <a:rPr lang="it-IT" smtClean="0">
                <a:latin typeface="umti10" pitchFamily="18" charset="0"/>
              </a:rPr>
              <a:t>a</a:t>
            </a:r>
            <a:r>
              <a:rPr lang="it-IT" baseline="-25000" smtClean="0">
                <a:latin typeface="Symbol" pitchFamily="1" charset="2"/>
              </a:rPr>
              <a:t>11</a:t>
            </a:r>
            <a:r>
              <a:rPr lang="it-IT" smtClean="0">
                <a:latin typeface="Symbol" pitchFamily="1" charset="2"/>
              </a:rPr>
              <a:t> + </a:t>
            </a:r>
            <a:r>
              <a:rPr lang="it-IT" smtClean="0">
                <a:latin typeface="umti10" pitchFamily="18" charset="0"/>
              </a:rPr>
              <a:t>a</a:t>
            </a:r>
            <a:r>
              <a:rPr lang="it-IT" baseline="-25000" smtClean="0">
                <a:latin typeface="Symbol" pitchFamily="1" charset="2"/>
              </a:rPr>
              <a:t>22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59050" y="2235200"/>
          <a:ext cx="1452564" cy="115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82"/>
                <a:gridCol w="726282"/>
              </a:tblGrid>
              <a:tr h="579438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11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12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21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22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</a:tr>
            </a:tbl>
          </a:graphicData>
        </a:graphic>
      </p:graphicFrame>
      <p:sp>
        <p:nvSpPr>
          <p:cNvPr id="5" name="Doppia parentesi quadra 4"/>
          <p:cNvSpPr/>
          <p:nvPr/>
        </p:nvSpPr>
        <p:spPr>
          <a:xfrm>
            <a:off x="2497138" y="2311400"/>
            <a:ext cx="1558925" cy="1147763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69" name="Connettore 1 68"/>
          <p:cNvCxnSpPr/>
          <p:nvPr/>
        </p:nvCxnSpPr>
        <p:spPr>
          <a:xfrm>
            <a:off x="2794000" y="2584450"/>
            <a:ext cx="933450" cy="6667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 flipH="1">
            <a:off x="2814638" y="2584450"/>
            <a:ext cx="933450" cy="6667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4483100" y="2628900"/>
            <a:ext cx="1022350" cy="5778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5857875" y="2628900"/>
            <a:ext cx="1022350" cy="5778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aphicFrame>
        <p:nvGraphicFramePr>
          <p:cNvPr id="74" name="Tabella 73"/>
          <p:cNvGraphicFramePr>
            <a:graphicFrameLocks noGrp="1"/>
          </p:cNvGraphicFramePr>
          <p:nvPr/>
        </p:nvGraphicFramePr>
        <p:xfrm>
          <a:off x="2557463" y="4027488"/>
          <a:ext cx="1452562" cy="115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81"/>
                <a:gridCol w="726281"/>
              </a:tblGrid>
              <a:tr h="579438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11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12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21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32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22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5" marB="45745">
                    <a:noFill/>
                  </a:tcPr>
                </a:tc>
              </a:tr>
            </a:tbl>
          </a:graphicData>
        </a:graphic>
      </p:graphicFrame>
      <p:sp>
        <p:nvSpPr>
          <p:cNvPr id="75" name="Doppia parentesi quadra 74"/>
          <p:cNvSpPr/>
          <p:nvPr/>
        </p:nvSpPr>
        <p:spPr>
          <a:xfrm>
            <a:off x="2493963" y="4105275"/>
            <a:ext cx="1558925" cy="1146175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 animBg="1"/>
      <p:bldP spid="72" grpId="1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499350" cy="635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Generalità</a:t>
            </a: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113" y="981075"/>
            <a:ext cx="8135937" cy="5267325"/>
          </a:xfrm>
        </p:spPr>
        <p:txBody>
          <a:bodyPr>
            <a:normAutofit fontScale="92500"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dirty="0" err="1" smtClean="0">
                <a:latin typeface="Calibri" pitchFamily="34" charset="0"/>
                <a:cs typeface="Calibri" pitchFamily="34" charset="0"/>
              </a:rPr>
              <a:t>Menecmo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Archita da Taranto, Aristeo il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vecchio,Euclide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sono i primi grandi precursori degli studi sulle coniche.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Le coniche  furono scoperte nel tentativo di risolvere i tre famosi problemi: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Trisezione dell’angolo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Duplicazione del cubo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Quadratura del cerchio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65363"/>
            <a:ext cx="1676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30438"/>
            <a:ext cx="1800225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16150"/>
            <a:ext cx="1558925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154238"/>
            <a:ext cx="1238250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Richiami sulle Matrici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7100" y="1428750"/>
            <a:ext cx="8039100" cy="5645150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4700" dirty="0" smtClean="0"/>
              <a:t>Determinante </a:t>
            </a:r>
            <a:r>
              <a:rPr lang="it-IT" sz="4700" dirty="0" smtClean="0">
                <a:latin typeface="Symbol" pitchFamily="18" charset="2"/>
              </a:rPr>
              <a:t>3</a:t>
            </a:r>
            <a:r>
              <a:rPr lang="it-IT" sz="4700" dirty="0" smtClean="0">
                <a:latin typeface="Symbol" pitchFamily="18" charset="2"/>
                <a:sym typeface="Symbol"/>
              </a:rPr>
              <a:t></a:t>
            </a:r>
            <a:r>
              <a:rPr lang="it-IT" sz="4700" dirty="0" err="1" smtClean="0">
                <a:latin typeface="Symbol" pitchFamily="18" charset="2"/>
              </a:rPr>
              <a:t>3</a:t>
            </a:r>
            <a:endParaRPr lang="it-IT" sz="4700" dirty="0" smtClean="0">
              <a:latin typeface="Symbol" pitchFamily="18" charset="2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latin typeface="Symbol" pitchFamily="18" charset="2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4700" dirty="0" smtClean="0">
              <a:latin typeface="Symbol" pitchFamily="18" charset="2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err="1" smtClean="0">
                <a:latin typeface="umti10" pitchFamily="18" charset="0"/>
              </a:rPr>
              <a:t>det</a:t>
            </a:r>
            <a:r>
              <a:rPr lang="it-IT" sz="4700" dirty="0" err="1" smtClean="0">
                <a:solidFill>
                  <a:schemeClr val="bg1"/>
                </a:solidFill>
                <a:latin typeface="umti10" pitchFamily="18" charset="0"/>
              </a:rPr>
              <a:t>aaaaaaaaaaaaaaa</a:t>
            </a:r>
            <a:r>
              <a:rPr lang="it-IT" sz="4700" dirty="0" smtClean="0">
                <a:latin typeface="umti10" pitchFamily="18" charset="0"/>
              </a:rPr>
              <a:t>               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4700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4700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latin typeface="Symbol" pitchFamily="18" charset="2"/>
              </a:rPr>
              <a:t>=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11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22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33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21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32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13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12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23</a:t>
            </a:r>
            <a:r>
              <a:rPr lang="it-IT" sz="4700" dirty="0" err="1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err="1" smtClean="0">
                <a:solidFill>
                  <a:srgbClr val="FF0000"/>
                </a:solidFill>
                <a:latin typeface="Symbol" pitchFamily="18" charset="2"/>
              </a:rPr>
              <a:t>31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                      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13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22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31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23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32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31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12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21</a:t>
            </a:r>
            <a:r>
              <a:rPr lang="it-IT" sz="4700" dirty="0" smtClean="0">
                <a:solidFill>
                  <a:srgbClr val="FF0000"/>
                </a:solidFill>
                <a:latin typeface="umti10" pitchFamily="18" charset="0"/>
              </a:rPr>
              <a:t>a</a:t>
            </a:r>
            <a:r>
              <a:rPr lang="it-IT" sz="4700" baseline="-25000" dirty="0" smtClean="0">
                <a:solidFill>
                  <a:srgbClr val="FF0000"/>
                </a:solidFill>
                <a:latin typeface="Symbol" pitchFamily="18" charset="2"/>
              </a:rPr>
              <a:t>13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it-IT" sz="4700" dirty="0" smtClean="0">
              <a:solidFill>
                <a:srgbClr val="FF0000"/>
              </a:solidFill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latin typeface="Symbol" pitchFamily="18" charset="2"/>
              </a:rPr>
              <a:t> </a:t>
            </a:r>
            <a:r>
              <a:rPr lang="it-IT" dirty="0" smtClean="0">
                <a:latin typeface="umti10" pitchFamily="18" charset="0"/>
              </a:rPr>
              <a:t>  </a:t>
            </a:r>
            <a:endParaRPr lang="it-IT" dirty="0">
              <a:latin typeface="umti10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130675" y="1962150"/>
          <a:ext cx="2178051" cy="15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7"/>
                <a:gridCol w="726017"/>
                <a:gridCol w="726017"/>
              </a:tblGrid>
              <a:tr h="518054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11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12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13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21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22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23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31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32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r>
                        <a:rPr lang="it-IT" sz="2800" b="0" baseline="-25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33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</a:tr>
            </a:tbl>
          </a:graphicData>
        </a:graphic>
      </p:graphicFrame>
      <p:sp>
        <p:nvSpPr>
          <p:cNvPr id="5" name="Doppia parentesi quadra 4"/>
          <p:cNvSpPr/>
          <p:nvPr/>
        </p:nvSpPr>
        <p:spPr>
          <a:xfrm>
            <a:off x="4146550" y="2062163"/>
            <a:ext cx="2062163" cy="1500187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6" name="Gruppo 20"/>
          <p:cNvGrpSpPr>
            <a:grpSpLocks/>
          </p:cNvGrpSpPr>
          <p:nvPr/>
        </p:nvGrpSpPr>
        <p:grpSpPr bwMode="auto">
          <a:xfrm>
            <a:off x="4192588" y="2039938"/>
            <a:ext cx="1976437" cy="1519237"/>
            <a:chOff x="6127750" y="4895850"/>
            <a:chExt cx="1976500" cy="1520125"/>
          </a:xfrm>
        </p:grpSpPr>
        <p:sp>
          <p:nvSpPr>
            <p:cNvPr id="22" name="Ovale 21"/>
            <p:cNvSpPr/>
            <p:nvPr/>
          </p:nvSpPr>
          <p:spPr>
            <a:xfrm>
              <a:off x="6838973" y="5416854"/>
              <a:ext cx="533417" cy="4892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grpSp>
          <p:nvGrpSpPr>
            <p:cNvPr id="32838" name="Gruppo 18"/>
            <p:cNvGrpSpPr>
              <a:grpSpLocks/>
            </p:cNvGrpSpPr>
            <p:nvPr/>
          </p:nvGrpSpPr>
          <p:grpSpPr bwMode="auto">
            <a:xfrm>
              <a:off x="6127750" y="4895850"/>
              <a:ext cx="1976500" cy="1520125"/>
              <a:chOff x="4127500" y="2175575"/>
              <a:chExt cx="1976500" cy="1520125"/>
            </a:xfrm>
          </p:grpSpPr>
          <p:sp>
            <p:nvSpPr>
              <p:cNvPr id="24" name="Ovale 23"/>
              <p:cNvSpPr/>
              <p:nvPr/>
            </p:nvSpPr>
            <p:spPr>
              <a:xfrm>
                <a:off x="4127500" y="3206464"/>
                <a:ext cx="533417" cy="48923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5570583" y="2175575"/>
                <a:ext cx="533417" cy="48923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26" name="Connettore 1 25"/>
              <p:cNvCxnSpPr>
                <a:stCxn id="24" idx="7"/>
              </p:cNvCxnSpPr>
              <p:nvPr/>
            </p:nvCxnSpPr>
            <p:spPr>
              <a:xfrm rot="5400000" flipH="1" flipV="1">
                <a:off x="4630696" y="3025466"/>
                <a:ext cx="204908" cy="3000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rot="5400000" flipH="1" flipV="1">
                <a:off x="5375258" y="2536231"/>
                <a:ext cx="204908" cy="30004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po 27"/>
          <p:cNvGrpSpPr>
            <a:grpSpLocks/>
          </p:cNvGrpSpPr>
          <p:nvPr/>
        </p:nvGrpSpPr>
        <p:grpSpPr bwMode="auto">
          <a:xfrm flipH="1">
            <a:off x="4195763" y="2041525"/>
            <a:ext cx="1976437" cy="1520825"/>
            <a:chOff x="6127750" y="4895850"/>
            <a:chExt cx="1976500" cy="1520125"/>
          </a:xfrm>
        </p:grpSpPr>
        <p:sp>
          <p:nvSpPr>
            <p:cNvPr id="29" name="Ovale 28"/>
            <p:cNvSpPr/>
            <p:nvPr/>
          </p:nvSpPr>
          <p:spPr>
            <a:xfrm>
              <a:off x="6838973" y="5417898"/>
              <a:ext cx="533417" cy="488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grpSp>
          <p:nvGrpSpPr>
            <p:cNvPr id="32832" name="Gruppo 18"/>
            <p:cNvGrpSpPr>
              <a:grpSpLocks/>
            </p:cNvGrpSpPr>
            <p:nvPr/>
          </p:nvGrpSpPr>
          <p:grpSpPr bwMode="auto">
            <a:xfrm>
              <a:off x="6127750" y="4895850"/>
              <a:ext cx="1976500" cy="1520125"/>
              <a:chOff x="4127500" y="2175575"/>
              <a:chExt cx="1976500" cy="1520125"/>
            </a:xfrm>
          </p:grpSpPr>
          <p:sp>
            <p:nvSpPr>
              <p:cNvPr id="31" name="Ovale 30"/>
              <p:cNvSpPr/>
              <p:nvPr/>
            </p:nvSpPr>
            <p:spPr>
              <a:xfrm>
                <a:off x="4127500" y="3206975"/>
                <a:ext cx="533417" cy="4887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5570583" y="2175575"/>
                <a:ext cx="533417" cy="4887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33" name="Connettore 1 32"/>
              <p:cNvCxnSpPr>
                <a:stCxn id="31" idx="7"/>
              </p:cNvCxnSpPr>
              <p:nvPr/>
            </p:nvCxnSpPr>
            <p:spPr>
              <a:xfrm rot="5400000" flipH="1" flipV="1">
                <a:off x="4630803" y="3026010"/>
                <a:ext cx="204694" cy="3000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rot="5400000" flipH="1" flipV="1">
                <a:off x="5375364" y="2537285"/>
                <a:ext cx="204694" cy="30004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po 46"/>
          <p:cNvGrpSpPr>
            <a:grpSpLocks/>
          </p:cNvGrpSpPr>
          <p:nvPr/>
        </p:nvGrpSpPr>
        <p:grpSpPr bwMode="auto">
          <a:xfrm>
            <a:off x="4195763" y="2039938"/>
            <a:ext cx="1966912" cy="1522412"/>
            <a:chOff x="4127500" y="2172525"/>
            <a:chExt cx="1967675" cy="1523175"/>
          </a:xfrm>
        </p:grpSpPr>
        <p:sp>
          <p:nvSpPr>
            <p:cNvPr id="36" name="Ovale 35"/>
            <p:cNvSpPr/>
            <p:nvPr/>
          </p:nvSpPr>
          <p:spPr>
            <a:xfrm>
              <a:off x="4127500" y="3206505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5561568" y="2696663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4850092" y="2172525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40" name="Connettore 1 39"/>
            <p:cNvCxnSpPr>
              <a:stCxn id="36" idx="0"/>
              <a:endCxn id="39" idx="3"/>
            </p:cNvCxnSpPr>
            <p:nvPr/>
          </p:nvCxnSpPr>
          <p:spPr>
            <a:xfrm rot="5400000" flipH="1" flipV="1">
              <a:off x="4352978" y="2631572"/>
              <a:ext cx="616259" cy="5336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rot="16200000" flipV="1">
              <a:off x="5372571" y="2515614"/>
              <a:ext cx="204890" cy="3001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>
              <a:stCxn id="36" idx="6"/>
              <a:endCxn id="38" idx="3"/>
            </p:cNvCxnSpPr>
            <p:nvPr/>
          </p:nvCxnSpPr>
          <p:spPr>
            <a:xfrm flipV="1">
              <a:off x="4661107" y="3114384"/>
              <a:ext cx="978279" cy="3367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47"/>
          <p:cNvGrpSpPr>
            <a:grpSpLocks/>
          </p:cNvGrpSpPr>
          <p:nvPr/>
        </p:nvGrpSpPr>
        <p:grpSpPr bwMode="auto">
          <a:xfrm flipH="1">
            <a:off x="4192588" y="2039938"/>
            <a:ext cx="1968500" cy="1522412"/>
            <a:chOff x="4127500" y="2172525"/>
            <a:chExt cx="1967675" cy="1523175"/>
          </a:xfrm>
        </p:grpSpPr>
        <p:sp>
          <p:nvSpPr>
            <p:cNvPr id="49" name="Ovale 48"/>
            <p:cNvSpPr/>
            <p:nvPr/>
          </p:nvSpPr>
          <p:spPr>
            <a:xfrm>
              <a:off x="4127500" y="3206505"/>
              <a:ext cx="533176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5561999" y="2696663"/>
              <a:ext cx="533176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4851097" y="2172525"/>
              <a:ext cx="533176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52" name="Connettore 1 51"/>
            <p:cNvCxnSpPr>
              <a:stCxn id="49" idx="0"/>
              <a:endCxn id="51" idx="3"/>
            </p:cNvCxnSpPr>
            <p:nvPr/>
          </p:nvCxnSpPr>
          <p:spPr>
            <a:xfrm rot="5400000" flipH="1" flipV="1">
              <a:off x="4353341" y="2630994"/>
              <a:ext cx="616259" cy="5347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 rot="16200000" flipV="1">
              <a:off x="5372278" y="2514941"/>
              <a:ext cx="204890" cy="3014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>
              <a:stCxn id="49" idx="6"/>
              <a:endCxn id="50" idx="3"/>
            </p:cNvCxnSpPr>
            <p:nvPr/>
          </p:nvCxnSpPr>
          <p:spPr>
            <a:xfrm flipV="1">
              <a:off x="4660676" y="3114384"/>
              <a:ext cx="979077" cy="3367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54"/>
          <p:cNvGrpSpPr>
            <a:grpSpLocks/>
          </p:cNvGrpSpPr>
          <p:nvPr/>
        </p:nvGrpSpPr>
        <p:grpSpPr bwMode="auto">
          <a:xfrm flipV="1">
            <a:off x="4195763" y="2051050"/>
            <a:ext cx="1966912" cy="1522413"/>
            <a:chOff x="4127500" y="2172525"/>
            <a:chExt cx="1967675" cy="1523175"/>
          </a:xfrm>
        </p:grpSpPr>
        <p:sp>
          <p:nvSpPr>
            <p:cNvPr id="56" name="Ovale 55"/>
            <p:cNvSpPr/>
            <p:nvPr/>
          </p:nvSpPr>
          <p:spPr>
            <a:xfrm>
              <a:off x="4127500" y="3206505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5561568" y="2696662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4850092" y="2172525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59" name="Connettore 1 58"/>
            <p:cNvCxnSpPr>
              <a:stCxn id="56" idx="0"/>
              <a:endCxn id="58" idx="3"/>
            </p:cNvCxnSpPr>
            <p:nvPr/>
          </p:nvCxnSpPr>
          <p:spPr>
            <a:xfrm rot="5400000" flipH="1" flipV="1">
              <a:off x="4352978" y="2631573"/>
              <a:ext cx="616258" cy="5336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16200000" flipV="1">
              <a:off x="5372571" y="2515615"/>
              <a:ext cx="204891" cy="3001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>
              <a:stCxn id="56" idx="6"/>
              <a:endCxn id="57" idx="3"/>
            </p:cNvCxnSpPr>
            <p:nvPr/>
          </p:nvCxnSpPr>
          <p:spPr>
            <a:xfrm flipV="1">
              <a:off x="4661107" y="3114384"/>
              <a:ext cx="978279" cy="336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61"/>
          <p:cNvGrpSpPr>
            <a:grpSpLocks/>
          </p:cNvGrpSpPr>
          <p:nvPr/>
        </p:nvGrpSpPr>
        <p:grpSpPr bwMode="auto">
          <a:xfrm flipH="1" flipV="1">
            <a:off x="4195763" y="2051050"/>
            <a:ext cx="1966912" cy="1522413"/>
            <a:chOff x="4127500" y="2172525"/>
            <a:chExt cx="1967675" cy="1523175"/>
          </a:xfrm>
        </p:grpSpPr>
        <p:sp>
          <p:nvSpPr>
            <p:cNvPr id="63" name="Ovale 62"/>
            <p:cNvSpPr/>
            <p:nvPr/>
          </p:nvSpPr>
          <p:spPr>
            <a:xfrm>
              <a:off x="4127500" y="3206505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5561568" y="2696662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5" name="Ovale 64"/>
            <p:cNvSpPr/>
            <p:nvPr/>
          </p:nvSpPr>
          <p:spPr>
            <a:xfrm>
              <a:off x="4850092" y="2172525"/>
              <a:ext cx="533607" cy="489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66" name="Connettore 1 65"/>
            <p:cNvCxnSpPr>
              <a:stCxn id="63" idx="0"/>
              <a:endCxn id="65" idx="3"/>
            </p:cNvCxnSpPr>
            <p:nvPr/>
          </p:nvCxnSpPr>
          <p:spPr>
            <a:xfrm rot="5400000" flipH="1" flipV="1">
              <a:off x="4352978" y="2631573"/>
              <a:ext cx="616258" cy="5336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16200000" flipV="1">
              <a:off x="5372570" y="2515615"/>
              <a:ext cx="204891" cy="3001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>
              <a:stCxn id="63" idx="6"/>
              <a:endCxn id="64" idx="3"/>
            </p:cNvCxnSpPr>
            <p:nvPr/>
          </p:nvCxnSpPr>
          <p:spPr>
            <a:xfrm flipV="1">
              <a:off x="4661107" y="3114384"/>
              <a:ext cx="978279" cy="336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16"/>
          <p:cNvGrpSpPr>
            <a:grpSpLocks/>
          </p:cNvGrpSpPr>
          <p:nvPr/>
        </p:nvGrpSpPr>
        <p:grpSpPr bwMode="auto">
          <a:xfrm>
            <a:off x="4414838" y="2239963"/>
            <a:ext cx="1514475" cy="1111250"/>
            <a:chOff x="7016750" y="4318000"/>
            <a:chExt cx="1514350" cy="1111250"/>
          </a:xfrm>
        </p:grpSpPr>
        <p:cxnSp>
          <p:nvCxnSpPr>
            <p:cNvPr id="114" name="Connettore 1 113"/>
            <p:cNvCxnSpPr/>
            <p:nvPr/>
          </p:nvCxnSpPr>
          <p:spPr>
            <a:xfrm>
              <a:off x="7016750" y="4318000"/>
              <a:ext cx="1511175" cy="11112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igura a mano libera 114"/>
            <p:cNvSpPr/>
            <p:nvPr/>
          </p:nvSpPr>
          <p:spPr>
            <a:xfrm>
              <a:off x="7100880" y="4346575"/>
              <a:ext cx="1430220" cy="1044575"/>
            </a:xfrm>
            <a:custGeom>
              <a:avLst/>
              <a:gdLst>
                <a:gd name="connsiteX0" fmla="*/ 0 w 1484415"/>
                <a:gd name="connsiteY0" fmla="*/ 1045028 h 1045028"/>
                <a:gd name="connsiteX1" fmla="*/ 724395 w 1484415"/>
                <a:gd name="connsiteY1" fmla="*/ 0 h 1045028"/>
                <a:gd name="connsiteX2" fmla="*/ 1484415 w 1484415"/>
                <a:gd name="connsiteY2" fmla="*/ 534389 h 1045028"/>
                <a:gd name="connsiteX3" fmla="*/ 0 w 1484415"/>
                <a:gd name="connsiteY3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4415" h="1045028">
                  <a:moveTo>
                    <a:pt x="0" y="1045028"/>
                  </a:moveTo>
                  <a:lnTo>
                    <a:pt x="724395" y="0"/>
                  </a:lnTo>
                  <a:lnTo>
                    <a:pt x="1484415" y="534389"/>
                  </a:lnTo>
                  <a:lnTo>
                    <a:pt x="0" y="1045028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6" name="Figura a mano libera 115"/>
            <p:cNvSpPr/>
            <p:nvPr/>
          </p:nvSpPr>
          <p:spPr>
            <a:xfrm flipH="1" flipV="1">
              <a:off x="7061196" y="4384675"/>
              <a:ext cx="1430219" cy="1044575"/>
            </a:xfrm>
            <a:custGeom>
              <a:avLst/>
              <a:gdLst>
                <a:gd name="connsiteX0" fmla="*/ 0 w 1484415"/>
                <a:gd name="connsiteY0" fmla="*/ 1045028 h 1045028"/>
                <a:gd name="connsiteX1" fmla="*/ 724395 w 1484415"/>
                <a:gd name="connsiteY1" fmla="*/ 0 h 1045028"/>
                <a:gd name="connsiteX2" fmla="*/ 1484415 w 1484415"/>
                <a:gd name="connsiteY2" fmla="*/ 534389 h 1045028"/>
                <a:gd name="connsiteX3" fmla="*/ 0 w 1484415"/>
                <a:gd name="connsiteY3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4415" h="1045028">
                  <a:moveTo>
                    <a:pt x="0" y="1045028"/>
                  </a:moveTo>
                  <a:lnTo>
                    <a:pt x="724395" y="0"/>
                  </a:lnTo>
                  <a:lnTo>
                    <a:pt x="1484415" y="534389"/>
                  </a:lnTo>
                  <a:lnTo>
                    <a:pt x="0" y="1045028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15" name="Gruppo 117"/>
          <p:cNvGrpSpPr>
            <a:grpSpLocks/>
          </p:cNvGrpSpPr>
          <p:nvPr/>
        </p:nvGrpSpPr>
        <p:grpSpPr bwMode="auto">
          <a:xfrm flipH="1">
            <a:off x="4438650" y="2228850"/>
            <a:ext cx="1514475" cy="1111250"/>
            <a:chOff x="7016750" y="4318000"/>
            <a:chExt cx="1514350" cy="1111250"/>
          </a:xfrm>
        </p:grpSpPr>
        <p:cxnSp>
          <p:nvCxnSpPr>
            <p:cNvPr id="119" name="Connettore 1 118"/>
            <p:cNvCxnSpPr/>
            <p:nvPr/>
          </p:nvCxnSpPr>
          <p:spPr>
            <a:xfrm>
              <a:off x="7016750" y="4318000"/>
              <a:ext cx="1511175" cy="11112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igura a mano libera 119"/>
            <p:cNvSpPr/>
            <p:nvPr/>
          </p:nvSpPr>
          <p:spPr>
            <a:xfrm>
              <a:off x="7100880" y="4346575"/>
              <a:ext cx="1430220" cy="1044575"/>
            </a:xfrm>
            <a:custGeom>
              <a:avLst/>
              <a:gdLst>
                <a:gd name="connsiteX0" fmla="*/ 0 w 1484415"/>
                <a:gd name="connsiteY0" fmla="*/ 1045028 h 1045028"/>
                <a:gd name="connsiteX1" fmla="*/ 724395 w 1484415"/>
                <a:gd name="connsiteY1" fmla="*/ 0 h 1045028"/>
                <a:gd name="connsiteX2" fmla="*/ 1484415 w 1484415"/>
                <a:gd name="connsiteY2" fmla="*/ 534389 h 1045028"/>
                <a:gd name="connsiteX3" fmla="*/ 0 w 1484415"/>
                <a:gd name="connsiteY3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4415" h="1045028">
                  <a:moveTo>
                    <a:pt x="0" y="1045028"/>
                  </a:moveTo>
                  <a:lnTo>
                    <a:pt x="724395" y="0"/>
                  </a:lnTo>
                  <a:lnTo>
                    <a:pt x="1484415" y="534389"/>
                  </a:lnTo>
                  <a:lnTo>
                    <a:pt x="0" y="1045028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21" name="Figura a mano libera 120"/>
            <p:cNvSpPr/>
            <p:nvPr/>
          </p:nvSpPr>
          <p:spPr>
            <a:xfrm flipH="1" flipV="1">
              <a:off x="7061196" y="4384675"/>
              <a:ext cx="1430219" cy="1044575"/>
            </a:xfrm>
            <a:custGeom>
              <a:avLst/>
              <a:gdLst>
                <a:gd name="connsiteX0" fmla="*/ 0 w 1484415"/>
                <a:gd name="connsiteY0" fmla="*/ 1045028 h 1045028"/>
                <a:gd name="connsiteX1" fmla="*/ 724395 w 1484415"/>
                <a:gd name="connsiteY1" fmla="*/ 0 h 1045028"/>
                <a:gd name="connsiteX2" fmla="*/ 1484415 w 1484415"/>
                <a:gd name="connsiteY2" fmla="*/ 534389 h 1045028"/>
                <a:gd name="connsiteX3" fmla="*/ 0 w 1484415"/>
                <a:gd name="connsiteY3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4415" h="1045028">
                  <a:moveTo>
                    <a:pt x="0" y="1045028"/>
                  </a:moveTo>
                  <a:lnTo>
                    <a:pt x="724395" y="0"/>
                  </a:lnTo>
                  <a:lnTo>
                    <a:pt x="1484415" y="534389"/>
                  </a:lnTo>
                  <a:lnTo>
                    <a:pt x="0" y="1045028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122" name="Rettangolo 121"/>
          <p:cNvSpPr/>
          <p:nvPr/>
        </p:nvSpPr>
        <p:spPr>
          <a:xfrm>
            <a:off x="4171950" y="3829050"/>
            <a:ext cx="1733550" cy="12001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3" name="Rettangolo 122"/>
          <p:cNvSpPr/>
          <p:nvPr/>
        </p:nvSpPr>
        <p:spPr>
          <a:xfrm>
            <a:off x="4171950" y="5005388"/>
            <a:ext cx="1733550" cy="12001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123" grpId="0" animBg="1"/>
      <p:bldP spid="1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Richiami sulle Matrici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7100" y="1428750"/>
            <a:ext cx="8039100" cy="5645150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4700" dirty="0" smtClean="0"/>
              <a:t>Determinante </a:t>
            </a:r>
            <a:r>
              <a:rPr lang="it-IT" sz="4700" dirty="0" smtClean="0">
                <a:latin typeface="Symbol" pitchFamily="18" charset="2"/>
              </a:rPr>
              <a:t>3</a:t>
            </a:r>
            <a:r>
              <a:rPr lang="it-IT" sz="4700" dirty="0" smtClean="0">
                <a:latin typeface="Symbol" pitchFamily="18" charset="2"/>
                <a:sym typeface="Symbol"/>
              </a:rPr>
              <a:t></a:t>
            </a:r>
            <a:r>
              <a:rPr lang="it-IT" sz="4700" dirty="0" err="1" smtClean="0">
                <a:latin typeface="Symbol" pitchFamily="18" charset="2"/>
              </a:rPr>
              <a:t>3</a:t>
            </a:r>
            <a:r>
              <a:rPr lang="it-IT" sz="4700" dirty="0" smtClean="0"/>
              <a:t>: Esempio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4700" dirty="0" smtClean="0">
              <a:latin typeface="Symbol" pitchFamily="18" charset="2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latin typeface="Symbol" pitchFamily="18" charset="2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4700" dirty="0" smtClean="0">
              <a:latin typeface="Symbol" pitchFamily="18" charset="2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err="1" smtClean="0">
                <a:latin typeface="umti10" pitchFamily="18" charset="0"/>
              </a:rPr>
              <a:t>det</a:t>
            </a:r>
            <a:r>
              <a:rPr lang="it-IT" sz="4700" dirty="0" err="1" smtClean="0">
                <a:solidFill>
                  <a:schemeClr val="bg1"/>
                </a:solidFill>
                <a:latin typeface="umti10" pitchFamily="18" charset="0"/>
              </a:rPr>
              <a:t>aaaaaaaaaaaaaaa</a:t>
            </a:r>
            <a:r>
              <a:rPr lang="it-IT" sz="4700" dirty="0" smtClean="0">
                <a:latin typeface="umti10" pitchFamily="18" charset="0"/>
              </a:rPr>
              <a:t>               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4700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4700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latin typeface="Symbol" pitchFamily="18" charset="2"/>
              </a:rPr>
              <a:t>=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it-IT" sz="4700" dirty="0" err="1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it-IT" sz="4700" dirty="0" err="1" smtClean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it-IT" sz="4700" dirty="0" err="1" smtClean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                      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- (-4)</a:t>
            </a:r>
            <a:endParaRPr lang="it-IT" sz="4700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it-IT" sz="4700" dirty="0" err="1" smtClean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- 0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47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it-IT" sz="4700" b="1" dirty="0" smtClean="0">
                <a:latin typeface="Symbol" pitchFamily="18" charset="2"/>
              </a:rPr>
              <a:t>= </a:t>
            </a:r>
            <a:r>
              <a:rPr lang="it-IT" sz="4700" b="1" dirty="0" err="1" smtClean="0">
                <a:latin typeface="Symbol" pitchFamily="18" charset="2"/>
              </a:rPr>
              <a:t>6</a:t>
            </a:r>
            <a:endParaRPr lang="it-IT" sz="4700" b="1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latin typeface="umti10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latin typeface="Symbol" pitchFamily="18" charset="2"/>
              </a:rPr>
              <a:t> </a:t>
            </a:r>
            <a:r>
              <a:rPr lang="it-IT" dirty="0" smtClean="0">
                <a:latin typeface="umti10" pitchFamily="18" charset="0"/>
              </a:rPr>
              <a:t>  </a:t>
            </a:r>
            <a:endParaRPr lang="it-IT" dirty="0">
              <a:latin typeface="umti10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243388" y="2274888"/>
          <a:ext cx="1751013" cy="138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671"/>
                <a:gridCol w="583671"/>
                <a:gridCol w="583671"/>
              </a:tblGrid>
              <a:tr h="463021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1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0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1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</a:tr>
              <a:tr h="463021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2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0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</a:tr>
              <a:tr h="463021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-2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0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1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30" marR="91430" marT="45697" marB="45697">
                    <a:noFill/>
                  </a:tcPr>
                </a:tc>
              </a:tr>
            </a:tbl>
          </a:graphicData>
        </a:graphic>
      </p:graphicFrame>
      <p:sp>
        <p:nvSpPr>
          <p:cNvPr id="5" name="Doppia parentesi quadra 4"/>
          <p:cNvSpPr/>
          <p:nvPr/>
        </p:nvSpPr>
        <p:spPr>
          <a:xfrm>
            <a:off x="4214813" y="2330450"/>
            <a:ext cx="1765300" cy="1296988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6" name="Gruppo 20"/>
          <p:cNvGrpSpPr>
            <a:grpSpLocks/>
          </p:cNvGrpSpPr>
          <p:nvPr/>
        </p:nvGrpSpPr>
        <p:grpSpPr bwMode="auto">
          <a:xfrm>
            <a:off x="4311650" y="2320925"/>
            <a:ext cx="1571625" cy="1312863"/>
            <a:chOff x="6127750" y="4895850"/>
            <a:chExt cx="1976500" cy="1520125"/>
          </a:xfrm>
        </p:grpSpPr>
        <p:sp>
          <p:nvSpPr>
            <p:cNvPr id="22" name="Ovale 21"/>
            <p:cNvSpPr/>
            <p:nvPr/>
          </p:nvSpPr>
          <p:spPr>
            <a:xfrm>
              <a:off x="6838491" y="5417876"/>
              <a:ext cx="533057" cy="4889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grpSp>
          <p:nvGrpSpPr>
            <p:cNvPr id="33852" name="Gruppo 18"/>
            <p:cNvGrpSpPr>
              <a:grpSpLocks/>
            </p:cNvGrpSpPr>
            <p:nvPr/>
          </p:nvGrpSpPr>
          <p:grpSpPr bwMode="auto">
            <a:xfrm>
              <a:off x="6127750" y="4895850"/>
              <a:ext cx="1976500" cy="1520125"/>
              <a:chOff x="4127500" y="2175575"/>
              <a:chExt cx="1976500" cy="1520125"/>
            </a:xfrm>
          </p:grpSpPr>
          <p:sp>
            <p:nvSpPr>
              <p:cNvPr id="24" name="Ovale 23"/>
              <p:cNvSpPr/>
              <p:nvPr/>
            </p:nvSpPr>
            <p:spPr>
              <a:xfrm>
                <a:off x="4127500" y="3206760"/>
                <a:ext cx="533057" cy="4889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5570945" y="2175575"/>
                <a:ext cx="533055" cy="4889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26" name="Connettore 1 25"/>
              <p:cNvCxnSpPr>
                <a:stCxn id="24" idx="7"/>
              </p:cNvCxnSpPr>
              <p:nvPr/>
            </p:nvCxnSpPr>
            <p:spPr>
              <a:xfrm rot="5400000" flipH="1" flipV="1">
                <a:off x="4629495" y="3025776"/>
                <a:ext cx="205869" cy="2994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rot="5400000" flipH="1" flipV="1">
                <a:off x="5375174" y="2535839"/>
                <a:ext cx="205869" cy="3014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po 27"/>
          <p:cNvGrpSpPr>
            <a:grpSpLocks/>
          </p:cNvGrpSpPr>
          <p:nvPr/>
        </p:nvGrpSpPr>
        <p:grpSpPr bwMode="auto">
          <a:xfrm flipH="1">
            <a:off x="4314825" y="2324100"/>
            <a:ext cx="1571625" cy="1312863"/>
            <a:chOff x="6127750" y="4895850"/>
            <a:chExt cx="1976500" cy="1520125"/>
          </a:xfrm>
        </p:grpSpPr>
        <p:sp>
          <p:nvSpPr>
            <p:cNvPr id="29" name="Ovale 28"/>
            <p:cNvSpPr/>
            <p:nvPr/>
          </p:nvSpPr>
          <p:spPr>
            <a:xfrm>
              <a:off x="6838491" y="5417876"/>
              <a:ext cx="533055" cy="4889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grpSp>
          <p:nvGrpSpPr>
            <p:cNvPr id="33846" name="Gruppo 18"/>
            <p:cNvGrpSpPr>
              <a:grpSpLocks/>
            </p:cNvGrpSpPr>
            <p:nvPr/>
          </p:nvGrpSpPr>
          <p:grpSpPr bwMode="auto">
            <a:xfrm>
              <a:off x="6127750" y="4895850"/>
              <a:ext cx="1976500" cy="1520125"/>
              <a:chOff x="4127500" y="2175575"/>
              <a:chExt cx="1976500" cy="1520125"/>
            </a:xfrm>
          </p:grpSpPr>
          <p:sp>
            <p:nvSpPr>
              <p:cNvPr id="31" name="Ovale 30"/>
              <p:cNvSpPr/>
              <p:nvPr/>
            </p:nvSpPr>
            <p:spPr>
              <a:xfrm>
                <a:off x="4127500" y="3206760"/>
                <a:ext cx="533055" cy="4889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5570943" y="2175575"/>
                <a:ext cx="533057" cy="4889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33" name="Connettore 1 32"/>
              <p:cNvCxnSpPr>
                <a:stCxn id="31" idx="7"/>
              </p:cNvCxnSpPr>
              <p:nvPr/>
            </p:nvCxnSpPr>
            <p:spPr>
              <a:xfrm rot="5400000" flipH="1" flipV="1">
                <a:off x="4629493" y="3025776"/>
                <a:ext cx="205869" cy="2994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rot="5400000" flipH="1" flipV="1">
                <a:off x="5375173" y="2535838"/>
                <a:ext cx="205869" cy="30146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po 46"/>
          <p:cNvGrpSpPr>
            <a:grpSpLocks/>
          </p:cNvGrpSpPr>
          <p:nvPr/>
        </p:nvGrpSpPr>
        <p:grpSpPr bwMode="auto">
          <a:xfrm>
            <a:off x="4314825" y="2320925"/>
            <a:ext cx="1563688" cy="1316038"/>
            <a:chOff x="4127500" y="2172525"/>
            <a:chExt cx="1967675" cy="1523175"/>
          </a:xfrm>
        </p:grpSpPr>
        <p:sp>
          <p:nvSpPr>
            <p:cNvPr id="36" name="Ovale 35"/>
            <p:cNvSpPr/>
            <p:nvPr/>
          </p:nvSpPr>
          <p:spPr>
            <a:xfrm>
              <a:off x="4127500" y="3206961"/>
              <a:ext cx="533370" cy="4887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5561805" y="2698011"/>
              <a:ext cx="533370" cy="4887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4850645" y="2172525"/>
              <a:ext cx="533370" cy="4887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40" name="Connettore 1 39"/>
            <p:cNvCxnSpPr>
              <a:stCxn id="36" idx="0"/>
              <a:endCxn id="39" idx="3"/>
            </p:cNvCxnSpPr>
            <p:nvPr/>
          </p:nvCxnSpPr>
          <p:spPr>
            <a:xfrm rot="5400000" flipH="1" flipV="1">
              <a:off x="4353192" y="2631599"/>
              <a:ext cx="617354" cy="533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rot="16200000" flipV="1">
              <a:off x="5372934" y="2515036"/>
              <a:ext cx="203947" cy="301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>
              <a:stCxn id="36" idx="6"/>
              <a:endCxn id="38" idx="3"/>
            </p:cNvCxnSpPr>
            <p:nvPr/>
          </p:nvCxnSpPr>
          <p:spPr>
            <a:xfrm flipV="1">
              <a:off x="4660870" y="3115093"/>
              <a:ext cx="978843" cy="3362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47"/>
          <p:cNvGrpSpPr>
            <a:grpSpLocks/>
          </p:cNvGrpSpPr>
          <p:nvPr/>
        </p:nvGrpSpPr>
        <p:grpSpPr bwMode="auto">
          <a:xfrm flipH="1">
            <a:off x="4311650" y="2320925"/>
            <a:ext cx="1563688" cy="1316038"/>
            <a:chOff x="4127500" y="2172525"/>
            <a:chExt cx="1967675" cy="1523175"/>
          </a:xfrm>
        </p:grpSpPr>
        <p:sp>
          <p:nvSpPr>
            <p:cNvPr id="49" name="Ovale 48"/>
            <p:cNvSpPr/>
            <p:nvPr/>
          </p:nvSpPr>
          <p:spPr>
            <a:xfrm>
              <a:off x="4127500" y="3206961"/>
              <a:ext cx="533370" cy="4887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5561805" y="2698011"/>
              <a:ext cx="533370" cy="4887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4850645" y="2172525"/>
              <a:ext cx="533370" cy="4887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52" name="Connettore 1 51"/>
            <p:cNvCxnSpPr>
              <a:stCxn id="49" idx="0"/>
              <a:endCxn id="51" idx="3"/>
            </p:cNvCxnSpPr>
            <p:nvPr/>
          </p:nvCxnSpPr>
          <p:spPr>
            <a:xfrm rot="5400000" flipH="1" flipV="1">
              <a:off x="4353191" y="2631599"/>
              <a:ext cx="617354" cy="533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 rot="16200000" flipV="1">
              <a:off x="5372934" y="2515036"/>
              <a:ext cx="203947" cy="301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>
              <a:stCxn id="49" idx="6"/>
              <a:endCxn id="50" idx="3"/>
            </p:cNvCxnSpPr>
            <p:nvPr/>
          </p:nvCxnSpPr>
          <p:spPr>
            <a:xfrm flipV="1">
              <a:off x="4660870" y="3115093"/>
              <a:ext cx="978843" cy="3362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54"/>
          <p:cNvGrpSpPr>
            <a:grpSpLocks/>
          </p:cNvGrpSpPr>
          <p:nvPr/>
        </p:nvGrpSpPr>
        <p:grpSpPr bwMode="auto">
          <a:xfrm flipV="1">
            <a:off x="4314825" y="2332038"/>
            <a:ext cx="1563688" cy="1317625"/>
            <a:chOff x="4127500" y="2172525"/>
            <a:chExt cx="1967675" cy="1523175"/>
          </a:xfrm>
        </p:grpSpPr>
        <p:sp>
          <p:nvSpPr>
            <p:cNvPr id="56" name="Ovale 55"/>
            <p:cNvSpPr/>
            <p:nvPr/>
          </p:nvSpPr>
          <p:spPr>
            <a:xfrm>
              <a:off x="4127500" y="3207550"/>
              <a:ext cx="533370" cy="48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5561805" y="2697378"/>
              <a:ext cx="533370" cy="48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4850645" y="2172525"/>
              <a:ext cx="533370" cy="48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59" name="Connettore 1 58"/>
            <p:cNvCxnSpPr>
              <a:stCxn id="56" idx="0"/>
              <a:endCxn id="58" idx="3"/>
            </p:cNvCxnSpPr>
            <p:nvPr/>
          </p:nvCxnSpPr>
          <p:spPr>
            <a:xfrm rot="5400000" flipH="1" flipV="1">
              <a:off x="4352646" y="2631642"/>
              <a:ext cx="618445" cy="533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16200000" flipV="1">
              <a:off x="5372139" y="2515360"/>
              <a:ext cx="205537" cy="301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>
              <a:stCxn id="56" idx="6"/>
              <a:endCxn id="57" idx="3"/>
            </p:cNvCxnSpPr>
            <p:nvPr/>
          </p:nvCxnSpPr>
          <p:spPr>
            <a:xfrm flipV="1">
              <a:off x="4660870" y="3113958"/>
              <a:ext cx="978843" cy="3376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61"/>
          <p:cNvGrpSpPr>
            <a:grpSpLocks/>
          </p:cNvGrpSpPr>
          <p:nvPr/>
        </p:nvGrpSpPr>
        <p:grpSpPr bwMode="auto">
          <a:xfrm flipH="1" flipV="1">
            <a:off x="4314825" y="2332038"/>
            <a:ext cx="1563688" cy="1317625"/>
            <a:chOff x="4127500" y="2172525"/>
            <a:chExt cx="1967675" cy="1523175"/>
          </a:xfrm>
        </p:grpSpPr>
        <p:sp>
          <p:nvSpPr>
            <p:cNvPr id="63" name="Ovale 62"/>
            <p:cNvSpPr/>
            <p:nvPr/>
          </p:nvSpPr>
          <p:spPr>
            <a:xfrm>
              <a:off x="4127500" y="3207550"/>
              <a:ext cx="533370" cy="48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5561805" y="2697378"/>
              <a:ext cx="533370" cy="48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5" name="Ovale 64"/>
            <p:cNvSpPr/>
            <p:nvPr/>
          </p:nvSpPr>
          <p:spPr>
            <a:xfrm>
              <a:off x="4850645" y="2172525"/>
              <a:ext cx="533370" cy="48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66" name="Connettore 1 65"/>
            <p:cNvCxnSpPr>
              <a:stCxn id="63" idx="0"/>
              <a:endCxn id="65" idx="3"/>
            </p:cNvCxnSpPr>
            <p:nvPr/>
          </p:nvCxnSpPr>
          <p:spPr>
            <a:xfrm rot="5400000" flipH="1" flipV="1">
              <a:off x="4352646" y="2631642"/>
              <a:ext cx="618445" cy="533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rot="16200000" flipV="1">
              <a:off x="5372139" y="2515360"/>
              <a:ext cx="205537" cy="301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>
              <a:stCxn id="63" idx="6"/>
              <a:endCxn id="64" idx="3"/>
            </p:cNvCxnSpPr>
            <p:nvPr/>
          </p:nvCxnSpPr>
          <p:spPr>
            <a:xfrm flipV="1">
              <a:off x="4660870" y="3113958"/>
              <a:ext cx="978843" cy="3376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Invarianti di un’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Equazione…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492250"/>
          </a:xfrm>
        </p:spPr>
        <p:txBody>
          <a:bodyPr/>
          <a:lstStyle/>
          <a:p>
            <a:pPr eaLnBrk="1" hangingPunct="1">
              <a:buFont typeface="Wingdings 2" pitchFamily="1" charset="2"/>
              <a:buNone/>
            </a:pPr>
            <a:r>
              <a:rPr lang="it-IT" smtClean="0"/>
              <a:t>…di secondo grado in 2 incognite: </a:t>
            </a:r>
          </a:p>
          <a:p>
            <a:pPr eaLnBrk="1" hangingPunct="1">
              <a:buFont typeface="Wingdings 2" pitchFamily="1" charset="2"/>
              <a:buNone/>
            </a:pPr>
            <a:endParaRPr lang="it-IT" sz="1100" smtClean="0"/>
          </a:p>
          <a:p>
            <a:pPr algn="ctr"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Ax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Bxy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Cy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Dx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Ey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F </a:t>
            </a:r>
            <a:r>
              <a:rPr lang="it-IT" smtClean="0">
                <a:latin typeface="Symbol" pitchFamily="1" charset="2"/>
              </a:rPr>
              <a:t>= 0</a:t>
            </a:r>
          </a:p>
          <a:p>
            <a:pPr eaLnBrk="1" hangingPunct="1">
              <a:buFont typeface="Wingdings 2" pitchFamily="1" charset="2"/>
              <a:buNone/>
            </a:pPr>
            <a:endParaRPr lang="it-IT" sz="2800" smtClean="0">
              <a:latin typeface="Symbol" pitchFamily="1" charset="2"/>
            </a:endParaRPr>
          </a:p>
          <a:p>
            <a:pPr eaLnBrk="1" hangingPunct="1">
              <a:buFont typeface="Wingdings 2" pitchFamily="1" charset="2"/>
              <a:buNone/>
            </a:pPr>
            <a:endParaRPr lang="it-IT" sz="2800" smtClean="0">
              <a:latin typeface="umti10" pitchFamily="18" charset="0"/>
            </a:endParaRPr>
          </a:p>
          <a:p>
            <a:pPr eaLnBrk="1" hangingPunct="1">
              <a:buFont typeface="Wingdings 2" pitchFamily="1" charset="2"/>
              <a:buNone/>
            </a:pPr>
            <a:endParaRPr lang="it-IT" sz="2800" smtClean="0">
              <a:latin typeface="umti10" pitchFamily="18" charset="0"/>
            </a:endParaRPr>
          </a:p>
          <a:p>
            <a:pPr eaLnBrk="1" hangingPunct="1">
              <a:buFont typeface="Wingdings 2" pitchFamily="1" charset="2"/>
              <a:buNone/>
            </a:pPr>
            <a:endParaRPr lang="it-IT" sz="2800" smtClean="0">
              <a:latin typeface="umti10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883150" y="4797425"/>
          <a:ext cx="2178051" cy="15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7"/>
                <a:gridCol w="726017"/>
                <a:gridCol w="726017"/>
              </a:tblGrid>
              <a:tr h="518054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D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C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D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F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T="45692" marB="45692">
                    <a:noFill/>
                  </a:tcPr>
                </a:tc>
              </a:tr>
            </a:tbl>
          </a:graphicData>
        </a:graphic>
      </p:graphicFrame>
      <p:sp>
        <p:nvSpPr>
          <p:cNvPr id="6" name="Doppia parentesi quadra 5"/>
          <p:cNvSpPr/>
          <p:nvPr/>
        </p:nvSpPr>
        <p:spPr>
          <a:xfrm>
            <a:off x="4849813" y="4762500"/>
            <a:ext cx="2009775" cy="160020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025775" y="3173413"/>
          <a:ext cx="1452564" cy="1216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82"/>
                <a:gridCol w="726282"/>
              </a:tblGrid>
              <a:tr h="608013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C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</a:tr>
            </a:tbl>
          </a:graphicData>
        </a:graphic>
      </p:graphicFrame>
      <p:sp>
        <p:nvSpPr>
          <p:cNvPr id="9" name="Doppia parentesi quadra 8"/>
          <p:cNvSpPr/>
          <p:nvPr/>
        </p:nvSpPr>
        <p:spPr>
          <a:xfrm>
            <a:off x="3011488" y="3248025"/>
            <a:ext cx="1244600" cy="1008063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3352800" y="5275263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3200" b="1">
                <a:latin typeface="umti10" pitchFamily="18" charset="0"/>
              </a:rPr>
              <a:t>I</a:t>
            </a:r>
            <a:r>
              <a:rPr lang="it-IT" sz="3200" b="1" baseline="-25000">
                <a:latin typeface="Symbol" pitchFamily="1" charset="2"/>
              </a:rPr>
              <a:t>3</a:t>
            </a:r>
            <a:r>
              <a:rPr lang="it-IT" sz="3200">
                <a:latin typeface="Symbol" pitchFamily="1" charset="2"/>
              </a:rPr>
              <a:t> = </a:t>
            </a:r>
            <a:r>
              <a:rPr lang="it-IT" sz="3200">
                <a:latin typeface="umti10" pitchFamily="18" charset="0"/>
              </a:rPr>
              <a:t>det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5383213" y="3422650"/>
            <a:ext cx="142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3200" b="1">
                <a:latin typeface="umti10" pitchFamily="18" charset="0"/>
              </a:rPr>
              <a:t>I</a:t>
            </a:r>
            <a:r>
              <a:rPr lang="it-IT" sz="3200" b="1" baseline="-25000">
                <a:latin typeface="Symbol" pitchFamily="1" charset="2"/>
              </a:rPr>
              <a:t>2</a:t>
            </a:r>
            <a:r>
              <a:rPr lang="it-IT" sz="3200">
                <a:latin typeface="Symbol" pitchFamily="1" charset="2"/>
              </a:rPr>
              <a:t> = </a:t>
            </a:r>
            <a:r>
              <a:rPr lang="it-IT" sz="3200">
                <a:latin typeface="umti10" pitchFamily="18" charset="0"/>
              </a:rPr>
              <a:t>det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752600" y="3425825"/>
            <a:ext cx="1104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3200" b="1">
                <a:latin typeface="umti10" pitchFamily="18" charset="0"/>
              </a:rPr>
              <a:t>I</a:t>
            </a:r>
            <a:r>
              <a:rPr lang="it-IT" sz="3200" b="1" baseline="-25000">
                <a:latin typeface="Symbol" pitchFamily="1" charset="2"/>
              </a:rPr>
              <a:t>1</a:t>
            </a:r>
            <a:r>
              <a:rPr lang="it-IT" sz="3200">
                <a:latin typeface="Symbol" pitchFamily="1" charset="2"/>
              </a:rPr>
              <a:t> = </a:t>
            </a:r>
            <a:r>
              <a:rPr lang="it-IT" sz="3200">
                <a:latin typeface="umti10" pitchFamily="18" charset="0"/>
              </a:rPr>
              <a:t>tr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6897688" y="3138488"/>
          <a:ext cx="1452562" cy="1216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81"/>
                <a:gridCol w="726281"/>
              </a:tblGrid>
              <a:tr h="608013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B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umti10" pitchFamily="18" charset="0"/>
                        </a:rPr>
                        <a:t>C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umti10" pitchFamily="18" charset="0"/>
                      </a:endParaRPr>
                    </a:p>
                  </a:txBody>
                  <a:tcPr marL="91473" marR="91473" marT="45744" marB="45744">
                    <a:noFill/>
                  </a:tcPr>
                </a:tc>
              </a:tr>
            </a:tbl>
          </a:graphicData>
        </a:graphic>
      </p:graphicFrame>
      <p:sp>
        <p:nvSpPr>
          <p:cNvPr id="16" name="Doppia parentesi quadra 15"/>
          <p:cNvSpPr/>
          <p:nvPr/>
        </p:nvSpPr>
        <p:spPr>
          <a:xfrm>
            <a:off x="6883400" y="3213100"/>
            <a:ext cx="1244600" cy="1008063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  <p:bldP spid="13" grpId="0"/>
      <p:bldP spid="14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Invarianti e Coniche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Teorema:</a:t>
            </a:r>
          </a:p>
          <a:p>
            <a:pPr eaLnBrk="1" hangingPunct="1">
              <a:buFont typeface="Wingdings 2" pitchFamily="1" charset="2"/>
              <a:buNone/>
            </a:pPr>
            <a:r>
              <a:rPr lang="it-IT" smtClean="0"/>
              <a:t>Le proprietà geometriche della conica</a:t>
            </a:r>
          </a:p>
          <a:p>
            <a:pPr eaLnBrk="1" hangingPunct="1">
              <a:buFont typeface="Wingdings 2" pitchFamily="1" charset="2"/>
              <a:buNone/>
            </a:pPr>
            <a:endParaRPr lang="it-IT" sz="1100" smtClean="0"/>
          </a:p>
          <a:p>
            <a:pPr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Ax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Bxy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Cy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Dx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Ey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F </a:t>
            </a:r>
            <a:r>
              <a:rPr lang="it-IT" smtClean="0">
                <a:latin typeface="Symbol" pitchFamily="1" charset="2"/>
              </a:rPr>
              <a:t>= 0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z="1100" smtClean="0"/>
          </a:p>
          <a:p>
            <a:pPr eaLnBrk="1" hangingPunct="1">
              <a:buFont typeface="Wingdings 2" pitchFamily="1" charset="2"/>
              <a:buNone/>
            </a:pPr>
            <a:r>
              <a:rPr lang="it-IT" smtClean="0"/>
              <a:t>Sono completamente descritte dai tre invarianti</a:t>
            </a:r>
          </a:p>
          <a:p>
            <a:pPr eaLnBrk="1" hangingPunct="1">
              <a:buFont typeface="Wingdings 2" pitchFamily="1" charset="2"/>
              <a:buNone/>
            </a:pPr>
            <a:endParaRPr lang="it-IT" sz="1000" smtClean="0"/>
          </a:p>
          <a:p>
            <a:pPr algn="ctr" eaLnBrk="1" hangingPunct="1">
              <a:buFont typeface="Wingdings 2" pitchFamily="1" charset="2"/>
              <a:buNone/>
            </a:pPr>
            <a:r>
              <a:rPr lang="it-IT" smtClean="0">
                <a:latin typeface="umti10" pitchFamily="18" charset="0"/>
              </a:rPr>
              <a:t>I</a:t>
            </a:r>
            <a:r>
              <a:rPr lang="it-IT" baseline="-25000" smtClean="0">
                <a:latin typeface="Symbol" pitchFamily="1" charset="2"/>
              </a:rPr>
              <a:t>1</a:t>
            </a:r>
            <a:r>
              <a:rPr lang="it-IT" smtClean="0">
                <a:latin typeface="Symbol" pitchFamily="1" charset="2"/>
              </a:rPr>
              <a:t>        </a:t>
            </a:r>
            <a:r>
              <a:rPr lang="it-IT" smtClean="0">
                <a:latin typeface="umti10" pitchFamily="18" charset="0"/>
              </a:rPr>
              <a:t>I</a:t>
            </a:r>
            <a:r>
              <a:rPr lang="it-IT" baseline="-25000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      I</a:t>
            </a:r>
            <a:r>
              <a:rPr lang="it-IT" baseline="-25000" smtClean="0">
                <a:latin typeface="Symbol" pitchFamily="1" charset="2"/>
              </a:rPr>
              <a:t>3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Identificare la 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Conica…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9350" y="1447800"/>
            <a:ext cx="7785100" cy="4800600"/>
          </a:xfrm>
        </p:spPr>
        <p:txBody>
          <a:bodyPr/>
          <a:lstStyle/>
          <a:p>
            <a:pPr eaLnBrk="1" hangingPunct="1">
              <a:buFont typeface="Wingdings 2" pitchFamily="1" charset="2"/>
              <a:buNone/>
            </a:pPr>
            <a:r>
              <a:rPr lang="it-IT" smtClean="0"/>
              <a:t>… </a:t>
            </a:r>
            <a:r>
              <a:rPr lang="it-IT" smtClean="0">
                <a:latin typeface="umti10" pitchFamily="18" charset="0"/>
              </a:rPr>
              <a:t>Ax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Bxy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Cy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Dx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Ey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F </a:t>
            </a:r>
            <a:r>
              <a:rPr lang="it-IT" smtClean="0">
                <a:latin typeface="Symbol" pitchFamily="1" charset="2"/>
              </a:rPr>
              <a:t>= 0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z="800" smtClean="0"/>
          </a:p>
          <a:p>
            <a:pPr eaLnBrk="1" hangingPunct="1">
              <a:buFont typeface="Wingdings 2" pitchFamily="1" charset="2"/>
              <a:buNone/>
            </a:pPr>
            <a:r>
              <a:rPr lang="it-IT" sz="2800" smtClean="0"/>
              <a:t>mediante gli invarianti. </a:t>
            </a:r>
          </a:p>
          <a:p>
            <a:pPr eaLnBrk="1" hangingPunct="1">
              <a:buFont typeface="Wingdings 2" pitchFamily="1" charset="2"/>
              <a:buNone/>
            </a:pPr>
            <a:endParaRPr lang="it-IT" sz="2800" smtClean="0"/>
          </a:p>
          <a:p>
            <a:pPr eaLnBrk="1" hangingPunct="1"/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&gt; 0  </a:t>
            </a:r>
            <a:r>
              <a:rPr lang="it-IT" sz="2800" smtClean="0"/>
              <a:t>e</a:t>
            </a:r>
            <a:r>
              <a:rPr lang="it-IT" sz="2800" smtClean="0">
                <a:latin typeface="Symbol" pitchFamily="1" charset="2"/>
              </a:rPr>
              <a:t>  </a:t>
            </a:r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1</a:t>
            </a:r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3</a:t>
            </a:r>
            <a:r>
              <a:rPr lang="it-IT" sz="2800" smtClean="0">
                <a:latin typeface="Symbol" pitchFamily="1" charset="2"/>
              </a:rPr>
              <a:t> &lt; 0</a:t>
            </a:r>
            <a:endParaRPr lang="it-IT" sz="2800" b="1" smtClean="0"/>
          </a:p>
          <a:p>
            <a:pPr eaLnBrk="1" hangingPunct="1">
              <a:buFont typeface="Wingdings 2" pitchFamily="1" charset="2"/>
              <a:buNone/>
            </a:pPr>
            <a:endParaRPr lang="it-IT" sz="2800" b="1" smtClean="0"/>
          </a:p>
          <a:p>
            <a:pPr eaLnBrk="1" hangingPunct="1"/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= 0</a:t>
            </a:r>
            <a:endParaRPr lang="it-IT" sz="2800" b="1" smtClean="0"/>
          </a:p>
          <a:p>
            <a:pPr eaLnBrk="1" hangingPunct="1">
              <a:buFont typeface="Wingdings 2" pitchFamily="1" charset="2"/>
              <a:buNone/>
            </a:pPr>
            <a:endParaRPr lang="it-IT" sz="2800" b="1" smtClean="0"/>
          </a:p>
          <a:p>
            <a:pPr eaLnBrk="1" hangingPunct="1"/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&lt; 0</a:t>
            </a:r>
            <a:endParaRPr lang="it-IT" sz="2800" b="1" smtClean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4667250" y="2217738"/>
            <a:ext cx="427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>
                <a:latin typeface="Gill Sans MT" pitchFamily="34" charset="0"/>
              </a:rPr>
              <a:t>Caso non degenere: </a:t>
            </a:r>
            <a:r>
              <a:rPr lang="it-IT" sz="2800">
                <a:latin typeface="umti10" pitchFamily="18" charset="0"/>
              </a:rPr>
              <a:t>I</a:t>
            </a:r>
            <a:r>
              <a:rPr lang="it-IT" sz="2800" baseline="-25000">
                <a:latin typeface="Symbol" pitchFamily="1" charset="2"/>
              </a:rPr>
              <a:t>3</a:t>
            </a:r>
            <a:r>
              <a:rPr lang="it-IT" sz="2800">
                <a:latin typeface="Symbol" pitchFamily="1" charset="2"/>
              </a:rPr>
              <a:t> </a:t>
            </a:r>
            <a:r>
              <a:rPr lang="it-IT" sz="2800">
                <a:latin typeface="Times New Roman" pitchFamily="1" charset="0"/>
                <a:cs typeface="Times New Roman" pitchFamily="1" charset="0"/>
              </a:rPr>
              <a:t>≠ 0</a:t>
            </a:r>
            <a:endParaRPr lang="it-IT" sz="2800">
              <a:latin typeface="Gill Sans MT" pitchFamily="34" charset="0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394200" y="3330575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4394200" y="5337175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394200" y="4324350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6159500" y="3216275"/>
            <a:ext cx="121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>
                <a:latin typeface="Gill Sans MT" pitchFamily="34" charset="0"/>
              </a:rPr>
              <a:t>Ellisse</a:t>
            </a:r>
            <a:endParaRPr lang="it-IT" sz="2800">
              <a:latin typeface="Gill Sans MT" pitchFamily="34" charset="0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6153150" y="4192588"/>
            <a:ext cx="1685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 b="1">
                <a:latin typeface="Gill Sans MT" pitchFamily="34" charset="0"/>
              </a:rPr>
              <a:t>Parabola</a:t>
            </a:r>
            <a:endParaRPr lang="it-IT" sz="2800">
              <a:latin typeface="Gill Sans MT" pitchFamily="34" charset="0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6108700" y="5203825"/>
            <a:ext cx="162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Symbol" pitchFamily="1" charset="2"/>
              </a:rPr>
              <a:t> </a:t>
            </a:r>
            <a:r>
              <a:rPr lang="it-IT" sz="2800" b="1">
                <a:latin typeface="Gill Sans MT" pitchFamily="34" charset="0"/>
              </a:rPr>
              <a:t>Iperbole</a:t>
            </a:r>
            <a:endParaRPr lang="it-IT" sz="28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Identificare la 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Conica…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4900" y="1428750"/>
            <a:ext cx="7785100" cy="4800600"/>
          </a:xfrm>
        </p:spPr>
        <p:txBody>
          <a:bodyPr/>
          <a:lstStyle/>
          <a:p>
            <a:pPr eaLnBrk="1" hangingPunct="1">
              <a:buFont typeface="Wingdings 2" pitchFamily="1" charset="2"/>
              <a:buNone/>
            </a:pPr>
            <a:r>
              <a:rPr lang="it-IT" smtClean="0"/>
              <a:t>… </a:t>
            </a:r>
            <a:r>
              <a:rPr lang="it-IT" smtClean="0">
                <a:latin typeface="umti10" pitchFamily="18" charset="0"/>
              </a:rPr>
              <a:t>Ax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Bxy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Cy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Dx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Ey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F </a:t>
            </a:r>
            <a:r>
              <a:rPr lang="it-IT" smtClean="0">
                <a:latin typeface="Symbol" pitchFamily="1" charset="2"/>
              </a:rPr>
              <a:t>= 0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z="800" smtClean="0"/>
          </a:p>
          <a:p>
            <a:pPr eaLnBrk="1" hangingPunct="1">
              <a:buFont typeface="Wingdings 2" pitchFamily="1" charset="2"/>
              <a:buNone/>
            </a:pPr>
            <a:r>
              <a:rPr lang="it-IT" sz="2800" smtClean="0"/>
              <a:t>mediante gli invarianti. </a:t>
            </a:r>
          </a:p>
          <a:p>
            <a:pPr eaLnBrk="1" hangingPunct="1">
              <a:buFont typeface="Wingdings 2" pitchFamily="1" charset="2"/>
              <a:buNone/>
            </a:pPr>
            <a:endParaRPr lang="it-IT" sz="2800" smtClean="0"/>
          </a:p>
          <a:p>
            <a:pPr eaLnBrk="1" hangingPunct="1"/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&gt; 0 </a:t>
            </a:r>
            <a:endParaRPr lang="it-IT" sz="2800" b="1" smtClean="0"/>
          </a:p>
          <a:p>
            <a:pPr eaLnBrk="1" hangingPunct="1">
              <a:buFont typeface="Wingdings 2" pitchFamily="1" charset="2"/>
              <a:buNone/>
            </a:pPr>
            <a:endParaRPr lang="it-IT" sz="2800" b="1" smtClean="0"/>
          </a:p>
          <a:p>
            <a:pPr eaLnBrk="1" hangingPunct="1"/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= 0</a:t>
            </a:r>
            <a:endParaRPr lang="it-IT" sz="2800" b="1" smtClean="0"/>
          </a:p>
          <a:p>
            <a:pPr eaLnBrk="1" hangingPunct="1">
              <a:buFont typeface="Wingdings 2" pitchFamily="1" charset="2"/>
              <a:buNone/>
            </a:pPr>
            <a:endParaRPr lang="it-IT" sz="2800" b="1" smtClean="0"/>
          </a:p>
          <a:p>
            <a:pPr eaLnBrk="1" hangingPunct="1"/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&lt; 0</a:t>
            </a:r>
            <a:endParaRPr lang="it-IT" sz="2800" b="1" smtClean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4667250" y="2217738"/>
            <a:ext cx="3589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>
                <a:latin typeface="Gill Sans MT" pitchFamily="34" charset="0"/>
              </a:rPr>
              <a:t>Caso degenere: </a:t>
            </a:r>
            <a:r>
              <a:rPr lang="it-IT" sz="2800">
                <a:latin typeface="umti10" pitchFamily="18" charset="0"/>
              </a:rPr>
              <a:t>I</a:t>
            </a:r>
            <a:r>
              <a:rPr lang="it-IT" sz="2800" baseline="-25000">
                <a:latin typeface="Symbol" pitchFamily="1" charset="2"/>
              </a:rPr>
              <a:t>3</a:t>
            </a:r>
            <a:r>
              <a:rPr lang="it-IT" sz="2800">
                <a:latin typeface="Symbol" pitchFamily="1" charset="2"/>
              </a:rPr>
              <a:t> </a:t>
            </a:r>
            <a:r>
              <a:rPr lang="it-IT" sz="2800">
                <a:latin typeface="Times New Roman" pitchFamily="1" charset="0"/>
                <a:cs typeface="Times New Roman" pitchFamily="1" charset="0"/>
              </a:rPr>
              <a:t>= 0</a:t>
            </a:r>
            <a:endParaRPr lang="it-IT" sz="2800">
              <a:latin typeface="Gill Sans MT" pitchFamily="34" charset="0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503613" y="3330575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3503613" y="5337175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3503613" y="4324350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5762625" y="3186113"/>
            <a:ext cx="1747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>
                <a:latin typeface="Symbol" pitchFamily="1" charset="2"/>
              </a:rPr>
              <a:t>1 </a:t>
            </a:r>
            <a:r>
              <a:rPr lang="it-IT" sz="2800" b="1">
                <a:latin typeface="Gill Sans MT" pitchFamily="34" charset="0"/>
              </a:rPr>
              <a:t>Punto</a:t>
            </a:r>
            <a:endParaRPr lang="it-IT" sz="2800">
              <a:latin typeface="Gill Sans MT" pitchFamily="34" charset="0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5749925" y="4192588"/>
            <a:ext cx="300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 b="1">
                <a:latin typeface="Symbol" pitchFamily="1" charset="2"/>
              </a:rPr>
              <a:t>2</a:t>
            </a:r>
            <a:r>
              <a:rPr lang="it-IT" sz="2800" b="1">
                <a:latin typeface="Gill Sans MT" pitchFamily="34" charset="0"/>
              </a:rPr>
              <a:t> Rette Parallele </a:t>
            </a:r>
            <a:endParaRPr lang="it-IT" sz="2800">
              <a:latin typeface="Gill Sans MT" pitchFamily="34" charset="0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5703888" y="5205413"/>
            <a:ext cx="2957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Symbol" pitchFamily="1" charset="2"/>
              </a:rPr>
              <a:t> </a:t>
            </a:r>
            <a:r>
              <a:rPr lang="it-IT" sz="2800">
                <a:latin typeface="Symbol" pitchFamily="1" charset="2"/>
              </a:rPr>
              <a:t>2 </a:t>
            </a:r>
            <a:r>
              <a:rPr lang="it-IT" sz="2800" b="1">
                <a:latin typeface="Gill Sans MT" pitchFamily="34" charset="0"/>
              </a:rPr>
              <a:t>Rette Incidenti</a:t>
            </a:r>
            <a:endParaRPr lang="it-IT" sz="28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Identificare la 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Conica…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9350" y="1447800"/>
            <a:ext cx="7785100" cy="4800600"/>
          </a:xfrm>
        </p:spPr>
        <p:txBody>
          <a:bodyPr/>
          <a:lstStyle/>
          <a:p>
            <a:pPr eaLnBrk="1" hangingPunct="1">
              <a:buFont typeface="Wingdings 2" pitchFamily="1" charset="2"/>
              <a:buNone/>
            </a:pPr>
            <a:r>
              <a:rPr lang="it-IT" smtClean="0"/>
              <a:t>… </a:t>
            </a:r>
            <a:r>
              <a:rPr lang="it-IT" smtClean="0">
                <a:latin typeface="umti10" pitchFamily="18" charset="0"/>
              </a:rPr>
              <a:t>Ax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Bxy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Cy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+ 2</a:t>
            </a:r>
            <a:r>
              <a:rPr lang="it-IT" smtClean="0">
                <a:latin typeface="umti10" pitchFamily="18" charset="0"/>
              </a:rPr>
              <a:t>Dx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Ey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F </a:t>
            </a:r>
            <a:r>
              <a:rPr lang="it-IT" smtClean="0">
                <a:latin typeface="Symbol" pitchFamily="1" charset="2"/>
              </a:rPr>
              <a:t>= 0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z="800" smtClean="0"/>
          </a:p>
          <a:p>
            <a:pPr eaLnBrk="1" hangingPunct="1">
              <a:buFont typeface="Wingdings 2" pitchFamily="1" charset="2"/>
              <a:buNone/>
            </a:pPr>
            <a:r>
              <a:rPr lang="it-IT" sz="2800" smtClean="0"/>
              <a:t>mediante gli invarianti. </a:t>
            </a:r>
          </a:p>
          <a:p>
            <a:pPr eaLnBrk="1" hangingPunct="1">
              <a:buFont typeface="Wingdings 2" pitchFamily="1" charset="2"/>
              <a:buNone/>
            </a:pPr>
            <a:endParaRPr lang="it-IT" sz="2800" smtClean="0"/>
          </a:p>
          <a:p>
            <a:pPr algn="ctr" eaLnBrk="1" hangingPunct="1">
              <a:buFont typeface="Wingdings 2" pitchFamily="1" charset="2"/>
              <a:buNone/>
            </a:pPr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3</a:t>
            </a:r>
            <a:r>
              <a:rPr lang="it-IT" sz="2800" smtClean="0">
                <a:latin typeface="Symbol" pitchFamily="1" charset="2"/>
              </a:rPr>
              <a:t> </a:t>
            </a:r>
            <a:r>
              <a:rPr lang="it-IT" sz="2800" smtClean="0">
                <a:latin typeface="Times New Roman" pitchFamily="1" charset="0"/>
                <a:cs typeface="Times New Roman" pitchFamily="1" charset="0"/>
              </a:rPr>
              <a:t>≠ 0,  </a:t>
            </a:r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&gt; 0  </a:t>
            </a:r>
            <a:r>
              <a:rPr lang="it-IT" sz="2800" smtClean="0"/>
              <a:t>e</a:t>
            </a:r>
            <a:r>
              <a:rPr lang="it-IT" sz="2800" smtClean="0">
                <a:latin typeface="Symbol" pitchFamily="1" charset="2"/>
              </a:rPr>
              <a:t>  </a:t>
            </a:r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1</a:t>
            </a:r>
            <a:r>
              <a:rPr lang="it-IT" sz="2800" smtClean="0">
                <a:latin typeface="umti10" pitchFamily="18" charset="0"/>
              </a:rPr>
              <a:t>I</a:t>
            </a:r>
            <a:r>
              <a:rPr lang="it-IT" sz="2800" baseline="-25000" smtClean="0">
                <a:latin typeface="Symbol" pitchFamily="1" charset="2"/>
              </a:rPr>
              <a:t>3</a:t>
            </a:r>
            <a:r>
              <a:rPr lang="it-IT" sz="2800" smtClean="0">
                <a:latin typeface="Symbol" pitchFamily="1" charset="2"/>
              </a:rPr>
              <a:t> &gt; 0</a:t>
            </a:r>
            <a:endParaRPr lang="it-IT" sz="2800" b="1" smtClean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4667250" y="2217738"/>
            <a:ext cx="299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>
                <a:latin typeface="Gill Sans MT" pitchFamily="34" charset="0"/>
              </a:rPr>
              <a:t>Caso eccezionale</a:t>
            </a:r>
          </a:p>
        </p:txBody>
      </p:sp>
      <p:sp>
        <p:nvSpPr>
          <p:cNvPr id="5" name="Freccia a destra 4"/>
          <p:cNvSpPr/>
          <p:nvPr/>
        </p:nvSpPr>
        <p:spPr>
          <a:xfrm rot="5400000">
            <a:off x="4522788" y="4394200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3363913" y="5251450"/>
            <a:ext cx="346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>
                <a:latin typeface="Gill Sans MT" pitchFamily="34" charset="0"/>
              </a:rPr>
              <a:t>Ellisse Immaginaria</a:t>
            </a:r>
            <a:endParaRPr lang="it-IT" sz="28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Ellisse Esemp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51300"/>
            <a:ext cx="361156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6757988" y="3068638"/>
          <a:ext cx="1066800" cy="7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Identifichiamo la 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Conica…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9350" y="1447800"/>
            <a:ext cx="7785100" cy="4800600"/>
          </a:xfrm>
        </p:spPr>
        <p:txBody>
          <a:bodyPr/>
          <a:lstStyle/>
          <a:p>
            <a:pPr algn="ctr" eaLnBrk="1" hangingPunct="1">
              <a:buFont typeface="Wingdings 2" pitchFamily="1" charset="2"/>
              <a:buNone/>
            </a:pPr>
            <a:r>
              <a:rPr lang="it-IT" smtClean="0"/>
              <a:t>… </a:t>
            </a:r>
            <a:r>
              <a:rPr lang="it-IT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</a:t>
            </a:r>
            <a:r>
              <a:rPr lang="it-IT" smtClean="0">
                <a:latin typeface="umti10" pitchFamily="18" charset="0"/>
              </a:rPr>
              <a:t>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- 3</a:t>
            </a:r>
            <a:r>
              <a:rPr lang="it-IT" smtClean="0">
                <a:latin typeface="umti10" pitchFamily="18" charset="0"/>
              </a:rPr>
              <a:t>y </a:t>
            </a:r>
            <a:r>
              <a:rPr lang="it-IT" smtClean="0">
                <a:latin typeface="Symbol" pitchFamily="1" charset="2"/>
              </a:rPr>
              <a:t>= 0.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z="800" smtClean="0"/>
          </a:p>
          <a:p>
            <a:pPr eaLnBrk="1" hangingPunct="1">
              <a:buFont typeface="Wingdings 2" pitchFamily="1" charset="2"/>
              <a:buNone/>
            </a:pPr>
            <a:r>
              <a:rPr lang="it-IT" sz="2800" smtClean="0"/>
              <a:t>calcoliamo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227263" y="2874963"/>
          <a:ext cx="1955799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33"/>
                <a:gridCol w="651933"/>
                <a:gridCol w="651933"/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-3/2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-3/2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</a:tbl>
          </a:graphicData>
        </a:graphic>
      </p:graphicFrame>
      <p:sp>
        <p:nvSpPr>
          <p:cNvPr id="8" name="Doppia parentesi quadra 7"/>
          <p:cNvSpPr/>
          <p:nvPr/>
        </p:nvSpPr>
        <p:spPr>
          <a:xfrm>
            <a:off x="2260600" y="2919413"/>
            <a:ext cx="1943100" cy="111125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298575" y="3268663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>
                <a:latin typeface="umti10" pitchFamily="18" charset="0"/>
              </a:rPr>
              <a:t>I</a:t>
            </a:r>
            <a:r>
              <a:rPr lang="it-IT" sz="2000" b="1" baseline="-25000">
                <a:latin typeface="Symbol" pitchFamily="1" charset="2"/>
              </a:rPr>
              <a:t>3</a:t>
            </a:r>
            <a:r>
              <a:rPr lang="it-IT" sz="2000">
                <a:latin typeface="Symbol" pitchFamily="1" charset="2"/>
              </a:rPr>
              <a:t> = </a:t>
            </a:r>
            <a:r>
              <a:rPr lang="it-IT" sz="2000">
                <a:latin typeface="umti10" pitchFamily="18" charset="0"/>
              </a:rPr>
              <a:t>det                      </a:t>
            </a:r>
            <a:endParaRPr lang="it-IT" sz="2000">
              <a:latin typeface="Symbol" pitchFamily="1" charset="2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298575" y="5214938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latin typeface="umti10" pitchFamily="18" charset="0"/>
              </a:rPr>
              <a:t>I</a:t>
            </a:r>
            <a:r>
              <a:rPr lang="it-IT" sz="2000" b="1" baseline="-25000">
                <a:latin typeface="Symbol" pitchFamily="1" charset="2"/>
              </a:rPr>
              <a:t>2</a:t>
            </a:r>
            <a:r>
              <a:rPr lang="it-IT" sz="2000">
                <a:latin typeface="Symbol" pitchFamily="1" charset="2"/>
              </a:rPr>
              <a:t> = </a:t>
            </a:r>
            <a:r>
              <a:rPr lang="it-IT" sz="2000">
                <a:latin typeface="umti10" pitchFamily="18" charset="0"/>
              </a:rPr>
              <a:t>det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5940425" y="3268663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latin typeface="umti10" pitchFamily="18" charset="0"/>
              </a:rPr>
              <a:t>I</a:t>
            </a:r>
            <a:r>
              <a:rPr lang="it-IT" sz="2000" b="1" baseline="-25000">
                <a:latin typeface="Symbol" pitchFamily="1" charset="2"/>
              </a:rPr>
              <a:t>1</a:t>
            </a:r>
            <a:r>
              <a:rPr lang="it-IT" sz="2000">
                <a:latin typeface="Symbol" pitchFamily="1" charset="2"/>
              </a:rPr>
              <a:t> = </a:t>
            </a:r>
            <a:r>
              <a:rPr lang="it-IT" sz="2000">
                <a:latin typeface="umti10" pitchFamily="18" charset="0"/>
              </a:rPr>
              <a:t>tr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213225" y="3251200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latin typeface="Symbol" pitchFamily="1" charset="2"/>
              </a:rPr>
              <a:t>= -9/2 </a:t>
            </a:r>
            <a:r>
              <a:rPr lang="it-IT" sz="2000">
                <a:latin typeface="Times New Roman" pitchFamily="1" charset="0"/>
                <a:cs typeface="Times New Roman" pitchFamily="1" charset="0"/>
              </a:rPr>
              <a:t>≠</a:t>
            </a:r>
            <a:r>
              <a:rPr lang="it-IT" sz="2000">
                <a:latin typeface="Symbol" pitchFamily="1" charset="2"/>
              </a:rPr>
              <a:t> 0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360738" y="5210175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latin typeface="Symbol" pitchFamily="1" charset="2"/>
              </a:rPr>
              <a:t>= 7/4 </a:t>
            </a:r>
            <a:r>
              <a:rPr lang="it-IT" sz="2000">
                <a:latin typeface="Times New Roman" pitchFamily="1" charset="0"/>
                <a:cs typeface="Times New Roman" pitchFamily="1" charset="0"/>
              </a:rPr>
              <a:t>&gt;</a:t>
            </a:r>
            <a:r>
              <a:rPr lang="it-IT" sz="2000">
                <a:latin typeface="Symbol" pitchFamily="1" charset="2"/>
              </a:rPr>
              <a:t> 0</a:t>
            </a:r>
          </a:p>
        </p:txBody>
      </p:sp>
      <p:sp>
        <p:nvSpPr>
          <p:cNvPr id="20" name="Doppia parentesi quadra 19"/>
          <p:cNvSpPr/>
          <p:nvPr/>
        </p:nvSpPr>
        <p:spPr>
          <a:xfrm>
            <a:off x="6748463" y="3128963"/>
            <a:ext cx="1111250" cy="71120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/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861300" y="3252788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latin typeface="Symbol" pitchFamily="1" charset="2"/>
              </a:rPr>
              <a:t>= 3 </a:t>
            </a:r>
            <a:r>
              <a:rPr lang="it-IT" sz="2000">
                <a:latin typeface="Times New Roman" pitchFamily="1" charset="0"/>
                <a:cs typeface="Times New Roman" pitchFamily="1" charset="0"/>
              </a:rPr>
              <a:t>&gt;</a:t>
            </a:r>
            <a:r>
              <a:rPr lang="it-IT" sz="2000">
                <a:latin typeface="Symbol" pitchFamily="1" charset="2"/>
              </a:rPr>
              <a:t> 0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2257425" y="5029200"/>
          <a:ext cx="1066800" cy="7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</a:tbl>
          </a:graphicData>
        </a:graphic>
      </p:graphicFrame>
      <p:sp>
        <p:nvSpPr>
          <p:cNvPr id="24" name="Doppia parentesi quadra 23"/>
          <p:cNvSpPr/>
          <p:nvPr/>
        </p:nvSpPr>
        <p:spPr>
          <a:xfrm>
            <a:off x="2249488" y="5087938"/>
            <a:ext cx="1111250" cy="71120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1238250" y="2205038"/>
            <a:ext cx="484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800">
                <a:latin typeface="Gill Sans MT" pitchFamily="34" charset="0"/>
              </a:rPr>
              <a:t>La matrice dell’equazione 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7" grpId="0"/>
      <p:bldP spid="19" grpId="0"/>
      <p:bldP spid="20" grpId="0" animBg="1"/>
      <p:bldP spid="22" grpId="0"/>
      <p:bldP spid="24" grpId="0" animBg="1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Identifichiamo la 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Conica…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9350" y="1447800"/>
            <a:ext cx="7785100" cy="4800600"/>
          </a:xfrm>
        </p:spPr>
        <p:txBody>
          <a:bodyPr/>
          <a:lstStyle/>
          <a:p>
            <a:pPr algn="ctr" eaLnBrk="1" hangingPunct="1">
              <a:buFont typeface="Wingdings 2" pitchFamily="1" charset="2"/>
              <a:buNone/>
            </a:pPr>
            <a:r>
              <a:rPr lang="it-IT" smtClean="0"/>
              <a:t>… </a:t>
            </a: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- 2</a:t>
            </a:r>
            <a:r>
              <a:rPr lang="it-IT" smtClean="0">
                <a:latin typeface="umti10" pitchFamily="18" charset="0"/>
              </a:rPr>
              <a:t>xy </a:t>
            </a:r>
            <a:r>
              <a:rPr lang="it-IT" smtClean="0">
                <a:latin typeface="Symbol" pitchFamily="1" charset="2"/>
              </a:rPr>
              <a:t>+ 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+ 4</a:t>
            </a:r>
            <a:r>
              <a:rPr lang="it-IT" smtClean="0">
                <a:latin typeface="umti10" pitchFamily="18" charset="0"/>
              </a:rPr>
              <a:t>x </a:t>
            </a:r>
            <a:r>
              <a:rPr lang="it-IT" smtClean="0">
                <a:latin typeface="Symbol" pitchFamily="1" charset="2"/>
              </a:rPr>
              <a:t>-5 = 0.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z="800" smtClean="0"/>
          </a:p>
          <a:p>
            <a:pPr eaLnBrk="1" hangingPunct="1">
              <a:buFont typeface="Wingdings 2" pitchFamily="1" charset="2"/>
              <a:buNone/>
            </a:pPr>
            <a:r>
              <a:rPr lang="it-IT" sz="2800" smtClean="0"/>
              <a:t>calcoliamo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227263" y="2874963"/>
          <a:ext cx="1955799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33"/>
                <a:gridCol w="651933"/>
                <a:gridCol w="651933"/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-5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</a:tbl>
          </a:graphicData>
        </a:graphic>
      </p:graphicFrame>
      <p:sp>
        <p:nvSpPr>
          <p:cNvPr id="8" name="Doppia parentesi quadra 7"/>
          <p:cNvSpPr/>
          <p:nvPr/>
        </p:nvSpPr>
        <p:spPr>
          <a:xfrm>
            <a:off x="2260600" y="2919413"/>
            <a:ext cx="1943100" cy="111125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298575" y="3268663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>
                <a:latin typeface="umti10" pitchFamily="18" charset="0"/>
              </a:rPr>
              <a:t>I</a:t>
            </a:r>
            <a:r>
              <a:rPr lang="it-IT" sz="2000" b="1" baseline="-25000">
                <a:latin typeface="Symbol" pitchFamily="1" charset="2"/>
              </a:rPr>
              <a:t>3</a:t>
            </a:r>
            <a:r>
              <a:rPr lang="it-IT" sz="2000">
                <a:latin typeface="Symbol" pitchFamily="1" charset="2"/>
              </a:rPr>
              <a:t> = </a:t>
            </a:r>
            <a:r>
              <a:rPr lang="it-IT" sz="2000">
                <a:latin typeface="umti10" pitchFamily="18" charset="0"/>
              </a:rPr>
              <a:t>det                      </a:t>
            </a:r>
            <a:endParaRPr lang="it-IT" sz="2000">
              <a:latin typeface="Symbol" pitchFamily="1" charset="2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298575" y="5214938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latin typeface="umti10" pitchFamily="18" charset="0"/>
              </a:rPr>
              <a:t>I</a:t>
            </a:r>
            <a:r>
              <a:rPr lang="it-IT" sz="2000" b="1" baseline="-25000">
                <a:latin typeface="Symbol" pitchFamily="1" charset="2"/>
              </a:rPr>
              <a:t>2</a:t>
            </a:r>
            <a:r>
              <a:rPr lang="it-IT" sz="2000">
                <a:latin typeface="Symbol" pitchFamily="1" charset="2"/>
              </a:rPr>
              <a:t> = </a:t>
            </a:r>
            <a:r>
              <a:rPr lang="it-IT" sz="2000">
                <a:latin typeface="umti10" pitchFamily="18" charset="0"/>
              </a:rPr>
              <a:t>det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213225" y="3251200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latin typeface="Symbol" pitchFamily="1" charset="2"/>
              </a:rPr>
              <a:t>= -4 </a:t>
            </a:r>
            <a:r>
              <a:rPr lang="it-IT" sz="2000">
                <a:latin typeface="Times New Roman" pitchFamily="1" charset="0"/>
                <a:cs typeface="Times New Roman" pitchFamily="1" charset="0"/>
              </a:rPr>
              <a:t>≠</a:t>
            </a:r>
            <a:r>
              <a:rPr lang="it-IT" sz="2000">
                <a:latin typeface="Symbol" pitchFamily="1" charset="2"/>
              </a:rPr>
              <a:t> 0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360738" y="5210175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latin typeface="Symbol" pitchFamily="1" charset="2"/>
              </a:rPr>
              <a:t>= 0 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2257425" y="5029200"/>
          <a:ext cx="1066800" cy="7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1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</a:tbl>
          </a:graphicData>
        </a:graphic>
      </p:graphicFrame>
      <p:sp>
        <p:nvSpPr>
          <p:cNvPr id="24" name="Doppia parentesi quadra 23"/>
          <p:cNvSpPr/>
          <p:nvPr/>
        </p:nvSpPr>
        <p:spPr>
          <a:xfrm>
            <a:off x="2249488" y="5087938"/>
            <a:ext cx="1111250" cy="71120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1238250" y="2205038"/>
            <a:ext cx="484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800">
                <a:latin typeface="Gill Sans MT" pitchFamily="34" charset="0"/>
              </a:rPr>
              <a:t>La matrice dell’equazione è</a:t>
            </a:r>
          </a:p>
        </p:txBody>
      </p:sp>
      <p:pic>
        <p:nvPicPr>
          <p:cNvPr id="18" name="Immagine 17" descr="Parabola Esemp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451100"/>
            <a:ext cx="34956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7" grpId="0"/>
      <p:bldP spid="19" grpId="0"/>
      <p:bldP spid="24" grpId="0" animBg="1"/>
      <p:bldP spid="2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Identifichiamo la 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Conica…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9350" y="1447800"/>
            <a:ext cx="7785100" cy="4800600"/>
          </a:xfrm>
        </p:spPr>
        <p:txBody>
          <a:bodyPr/>
          <a:lstStyle/>
          <a:p>
            <a:pPr algn="ctr" eaLnBrk="1" hangingPunct="1">
              <a:buFont typeface="Wingdings 2" pitchFamily="1" charset="2"/>
              <a:buNone/>
            </a:pPr>
            <a:r>
              <a:rPr lang="it-IT" smtClean="0"/>
              <a:t>… </a:t>
            </a:r>
            <a:r>
              <a:rPr lang="it-IT" smtClean="0">
                <a:latin typeface="Symbol" pitchFamily="1" charset="2"/>
              </a:rPr>
              <a:t>3</a:t>
            </a:r>
            <a:r>
              <a:rPr lang="it-IT" smtClean="0">
                <a:latin typeface="umti10" pitchFamily="18" charset="0"/>
              </a:rPr>
              <a:t>x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Symbol" pitchFamily="1" charset="2"/>
              </a:rPr>
              <a:t> + 5</a:t>
            </a:r>
            <a:r>
              <a:rPr lang="it-IT" smtClean="0">
                <a:latin typeface="umti10" pitchFamily="18" charset="0"/>
              </a:rPr>
              <a:t>xy </a:t>
            </a:r>
            <a:r>
              <a:rPr lang="it-IT" smtClean="0">
                <a:latin typeface="Symbol" pitchFamily="1" charset="2"/>
              </a:rPr>
              <a:t>+ 2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baseline="30000" smtClean="0">
                <a:latin typeface="Symbol" pitchFamily="1" charset="2"/>
              </a:rPr>
              <a:t>2</a:t>
            </a:r>
            <a:r>
              <a:rPr lang="it-IT" smtClean="0">
                <a:latin typeface="umti10" pitchFamily="18" charset="0"/>
              </a:rPr>
              <a:t> </a:t>
            </a:r>
            <a:r>
              <a:rPr lang="it-IT" smtClean="0">
                <a:latin typeface="Symbol" pitchFamily="1" charset="2"/>
              </a:rPr>
              <a:t>- </a:t>
            </a:r>
            <a:r>
              <a:rPr lang="it-IT" smtClean="0">
                <a:latin typeface="umti10" pitchFamily="18" charset="0"/>
              </a:rPr>
              <a:t>x </a:t>
            </a:r>
            <a:r>
              <a:rPr lang="it-IT" smtClean="0">
                <a:latin typeface="Symbol" pitchFamily="1" charset="2"/>
              </a:rPr>
              <a:t>- </a:t>
            </a:r>
            <a:r>
              <a:rPr lang="it-IT" smtClean="0">
                <a:latin typeface="umti10" pitchFamily="18" charset="0"/>
              </a:rPr>
              <a:t>y</a:t>
            </a:r>
            <a:r>
              <a:rPr lang="it-IT" smtClean="0">
                <a:latin typeface="Symbol" pitchFamily="1" charset="2"/>
              </a:rPr>
              <a:t>  = 0.</a:t>
            </a:r>
            <a:endParaRPr lang="it-IT" smtClean="0"/>
          </a:p>
          <a:p>
            <a:pPr eaLnBrk="1" hangingPunct="1">
              <a:buFont typeface="Wingdings 2" pitchFamily="1" charset="2"/>
              <a:buNone/>
            </a:pPr>
            <a:endParaRPr lang="it-IT" sz="800" smtClean="0"/>
          </a:p>
          <a:p>
            <a:pPr eaLnBrk="1" hangingPunct="1">
              <a:buFont typeface="Wingdings 2" pitchFamily="1" charset="2"/>
              <a:buNone/>
            </a:pPr>
            <a:r>
              <a:rPr lang="it-IT" sz="2800" smtClean="0"/>
              <a:t>calcoliamo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227263" y="2874963"/>
          <a:ext cx="1955799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33"/>
                <a:gridCol w="651933"/>
                <a:gridCol w="651933"/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3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5/2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5/2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-1/2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732" marB="45732">
                    <a:noFill/>
                  </a:tcPr>
                </a:tc>
              </a:tr>
            </a:tbl>
          </a:graphicData>
        </a:graphic>
      </p:graphicFrame>
      <p:sp>
        <p:nvSpPr>
          <p:cNvPr id="8" name="Doppia parentesi quadra 7"/>
          <p:cNvSpPr/>
          <p:nvPr/>
        </p:nvSpPr>
        <p:spPr>
          <a:xfrm>
            <a:off x="2260600" y="2919413"/>
            <a:ext cx="1943100" cy="111125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298575" y="3268663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>
                <a:latin typeface="umti10" pitchFamily="18" charset="0"/>
              </a:rPr>
              <a:t>I</a:t>
            </a:r>
            <a:r>
              <a:rPr lang="it-IT" sz="2000" b="1" baseline="-25000">
                <a:latin typeface="Symbol" pitchFamily="1" charset="2"/>
              </a:rPr>
              <a:t>3</a:t>
            </a:r>
            <a:r>
              <a:rPr lang="it-IT" sz="2000">
                <a:latin typeface="Symbol" pitchFamily="1" charset="2"/>
              </a:rPr>
              <a:t> = </a:t>
            </a:r>
            <a:r>
              <a:rPr lang="it-IT" sz="2000">
                <a:latin typeface="umti10" pitchFamily="18" charset="0"/>
              </a:rPr>
              <a:t>det                      </a:t>
            </a:r>
            <a:endParaRPr lang="it-IT" sz="2000">
              <a:latin typeface="Symbol" pitchFamily="1" charset="2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298575" y="5214938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latin typeface="umti10" pitchFamily="18" charset="0"/>
              </a:rPr>
              <a:t>I</a:t>
            </a:r>
            <a:r>
              <a:rPr lang="it-IT" sz="2000" b="1" baseline="-25000">
                <a:latin typeface="Symbol" pitchFamily="1" charset="2"/>
              </a:rPr>
              <a:t>2</a:t>
            </a:r>
            <a:r>
              <a:rPr lang="it-IT" sz="2000">
                <a:latin typeface="Symbol" pitchFamily="1" charset="2"/>
              </a:rPr>
              <a:t> = </a:t>
            </a:r>
            <a:r>
              <a:rPr lang="it-IT" sz="2000">
                <a:latin typeface="umti10" pitchFamily="18" charset="0"/>
              </a:rPr>
              <a:t>det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213225" y="3251200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latin typeface="Symbol" pitchFamily="1" charset="2"/>
              </a:rPr>
              <a:t>= 0 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360738" y="5210175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latin typeface="Symbol" pitchFamily="1" charset="2"/>
              </a:rPr>
              <a:t>= -1/4 &lt; 0 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2257425" y="5029200"/>
          <a:ext cx="1066800" cy="7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3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5/2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5/2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2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T="45669" marB="45669">
                    <a:noFill/>
                  </a:tcPr>
                </a:tc>
              </a:tr>
            </a:tbl>
          </a:graphicData>
        </a:graphic>
      </p:graphicFrame>
      <p:sp>
        <p:nvSpPr>
          <p:cNvPr id="24" name="Doppia parentesi quadra 23"/>
          <p:cNvSpPr/>
          <p:nvPr/>
        </p:nvSpPr>
        <p:spPr>
          <a:xfrm>
            <a:off x="2249488" y="5087938"/>
            <a:ext cx="1111250" cy="711200"/>
          </a:xfrm>
          <a:prstGeom prst="bracketPair">
            <a:avLst>
              <a:gd name="adj" fmla="val 73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1238250" y="2205038"/>
            <a:ext cx="484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800">
                <a:latin typeface="Gill Sans MT" pitchFamily="34" charset="0"/>
              </a:rPr>
              <a:t>La matrice dell’equazione è</a:t>
            </a:r>
          </a:p>
        </p:txBody>
      </p:sp>
      <p:pic>
        <p:nvPicPr>
          <p:cNvPr id="14" name="Immagine 13" descr="Rette Esemp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495550"/>
            <a:ext cx="34956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7" grpId="0"/>
      <p:bldP spid="19" grpId="0"/>
      <p:bldP spid="24" grpId="0" animBg="1"/>
      <p:bldP spid="2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Menecmo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331640" y="1196752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924300" y="3716338"/>
          <a:ext cx="2303464" cy="210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32"/>
                <a:gridCol w="1151732"/>
              </a:tblGrid>
              <a:tr h="64017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Triangolo rettangolo</a:t>
                      </a:r>
                      <a:r>
                        <a:rPr lang="it-IT" sz="1200" baseline="0" dirty="0" smtClean="0"/>
                        <a:t> isoscele</a:t>
                      </a:r>
                      <a:endParaRPr lang="it-IT" sz="1200" dirty="0"/>
                    </a:p>
                  </a:txBody>
                  <a:tcPr marL="91409" marR="91409" marT="45727" marB="4572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Cono retto</a:t>
                      </a:r>
                      <a:endParaRPr lang="it-IT" sz="1400" dirty="0"/>
                    </a:p>
                  </a:txBody>
                  <a:tcPr marL="91409" marR="91409" marT="45727" marB="45727"/>
                </a:tc>
              </a:tr>
              <a:tr h="64017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Rotazione intorno al cateto minore</a:t>
                      </a:r>
                      <a:endParaRPr lang="it-IT" sz="1200" dirty="0"/>
                    </a:p>
                  </a:txBody>
                  <a:tcPr marL="91409" marR="91409" marT="45727" marB="4572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Cono ottusangolo</a:t>
                      </a:r>
                      <a:endParaRPr lang="it-IT" sz="1400" dirty="0"/>
                    </a:p>
                  </a:txBody>
                  <a:tcPr marL="91409" marR="91409" marT="45727" marB="45727"/>
                </a:tc>
              </a:tr>
              <a:tr h="823084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Rotazione intorno al cateto maggiore</a:t>
                      </a:r>
                      <a:endParaRPr lang="it-IT" sz="1200" dirty="0"/>
                    </a:p>
                  </a:txBody>
                  <a:tcPr marL="91409" marR="91409" marT="45727" marB="4572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Cono acutangolo</a:t>
                      </a:r>
                      <a:endParaRPr lang="it-IT" sz="1400" dirty="0"/>
                    </a:p>
                  </a:txBody>
                  <a:tcPr marL="91409" marR="91409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>
                    <a:satMod val="130000"/>
                  </a:schemeClr>
                </a:solidFill>
              </a:rPr>
              <a:t>Approfondimenti: Forma delle Coniche</a:t>
            </a:r>
            <a:endParaRPr lang="it-IT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7092950" cy="4800600"/>
          </a:xfrm>
        </p:spPr>
        <p:txBody>
          <a:bodyPr>
            <a:normAutofit fontScale="925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 smtClean="0"/>
              <a:t>Osservazione: </a:t>
            </a:r>
            <a:r>
              <a:rPr lang="it-IT" sz="2800" dirty="0" smtClean="0"/>
              <a:t>data una conica non degenere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1000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latin typeface="umti10" pitchFamily="18" charset="0"/>
              </a:rPr>
              <a:t>Ax</a:t>
            </a:r>
            <a:r>
              <a:rPr lang="it-IT" sz="2800" baseline="30000" dirty="0" smtClean="0">
                <a:latin typeface="Symbol" pitchFamily="18" charset="2"/>
              </a:rPr>
              <a:t>2</a:t>
            </a:r>
            <a:r>
              <a:rPr lang="it-IT" sz="2800" dirty="0" smtClean="0">
                <a:latin typeface="Symbol" pitchFamily="18" charset="2"/>
              </a:rPr>
              <a:t> + 2</a:t>
            </a:r>
            <a:r>
              <a:rPr lang="it-IT" sz="2800" dirty="0" smtClean="0">
                <a:latin typeface="umti10" pitchFamily="18" charset="0"/>
              </a:rPr>
              <a:t>Bxy </a:t>
            </a:r>
            <a:r>
              <a:rPr lang="it-IT" sz="2800" dirty="0" smtClean="0">
                <a:latin typeface="Symbol" pitchFamily="18" charset="2"/>
              </a:rPr>
              <a:t>+ </a:t>
            </a:r>
            <a:r>
              <a:rPr lang="it-IT" sz="2800" dirty="0" smtClean="0">
                <a:latin typeface="umti10" pitchFamily="18" charset="0"/>
              </a:rPr>
              <a:t>Cy</a:t>
            </a:r>
            <a:r>
              <a:rPr lang="it-IT" sz="2800" baseline="30000" dirty="0" smtClean="0">
                <a:latin typeface="Symbol" pitchFamily="18" charset="2"/>
              </a:rPr>
              <a:t>2</a:t>
            </a:r>
            <a:r>
              <a:rPr lang="it-IT" sz="2800" dirty="0" smtClean="0">
                <a:latin typeface="Symbol" pitchFamily="18" charset="2"/>
              </a:rPr>
              <a:t> + 2</a:t>
            </a:r>
            <a:r>
              <a:rPr lang="it-IT" sz="2800" dirty="0" smtClean="0">
                <a:latin typeface="umti10" pitchFamily="18" charset="0"/>
              </a:rPr>
              <a:t>Dx </a:t>
            </a:r>
            <a:r>
              <a:rPr lang="it-IT" sz="2800" dirty="0" smtClean="0">
                <a:latin typeface="Symbol" pitchFamily="18" charset="2"/>
              </a:rPr>
              <a:t>+ 2</a:t>
            </a:r>
            <a:r>
              <a:rPr lang="it-IT" sz="2800" dirty="0" smtClean="0">
                <a:latin typeface="umti10" pitchFamily="18" charset="0"/>
              </a:rPr>
              <a:t>Ey </a:t>
            </a:r>
            <a:r>
              <a:rPr lang="it-IT" sz="2800" dirty="0" smtClean="0">
                <a:latin typeface="Symbol" pitchFamily="18" charset="2"/>
              </a:rPr>
              <a:t>+ </a:t>
            </a:r>
            <a:r>
              <a:rPr lang="it-IT" sz="2800" dirty="0" smtClean="0">
                <a:latin typeface="umti10" pitchFamily="18" charset="0"/>
              </a:rPr>
              <a:t>F </a:t>
            </a:r>
            <a:r>
              <a:rPr lang="it-IT" sz="2800" dirty="0" smtClean="0">
                <a:latin typeface="Symbol" pitchFamily="18" charset="2"/>
              </a:rPr>
              <a:t>= 0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1000" dirty="0" smtClean="0"/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/>
              <a:t>	la distanza </a:t>
            </a:r>
            <a:r>
              <a:rPr lang="it-IT" sz="2800" b="1" dirty="0" smtClean="0">
                <a:solidFill>
                  <a:srgbClr val="FF0000"/>
                </a:solidFill>
                <a:latin typeface="umti10" pitchFamily="18" charset="0"/>
              </a:rPr>
              <a:t>L</a:t>
            </a:r>
            <a:r>
              <a:rPr lang="it-IT" sz="2800" dirty="0" smtClean="0"/>
              <a:t> del fuoco dalla direttrice e l’eccentricità </a:t>
            </a:r>
            <a:r>
              <a:rPr lang="it-IT" sz="2800" b="1" dirty="0" smtClean="0">
                <a:solidFill>
                  <a:srgbClr val="FF0000"/>
                </a:solidFill>
                <a:latin typeface="umti10" pitchFamily="18" charset="0"/>
              </a:rPr>
              <a:t>e</a:t>
            </a:r>
            <a:r>
              <a:rPr lang="it-IT" sz="2800" dirty="0" smtClean="0"/>
              <a:t> determinano completamente la forma della conica.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/>
              <a:t>I </a:t>
            </a:r>
            <a:r>
              <a:rPr lang="it-IT" sz="2800" b="1" dirty="0" smtClean="0"/>
              <a:t>parametri geometrici </a:t>
            </a:r>
            <a:r>
              <a:rPr lang="it-IT" sz="2800" b="1" dirty="0" smtClean="0">
                <a:solidFill>
                  <a:srgbClr val="FF0000"/>
                </a:solidFill>
                <a:latin typeface="umti10" pitchFamily="18" charset="0"/>
              </a:rPr>
              <a:t>L</a:t>
            </a:r>
            <a:r>
              <a:rPr lang="it-IT" sz="2800" dirty="0" smtClean="0"/>
              <a:t> ed </a:t>
            </a:r>
            <a:r>
              <a:rPr lang="it-IT" sz="2800" b="1" dirty="0" smtClean="0">
                <a:solidFill>
                  <a:srgbClr val="FF0000"/>
                </a:solidFill>
                <a:latin typeface="umti10" pitchFamily="18" charset="0"/>
              </a:rPr>
              <a:t>e</a:t>
            </a:r>
            <a:r>
              <a:rPr lang="it-IT" sz="2800" dirty="0" smtClean="0">
                <a:latin typeface="umti10" pitchFamily="18" charset="0"/>
              </a:rPr>
              <a:t> </a:t>
            </a:r>
            <a:r>
              <a:rPr lang="it-IT" sz="2800" dirty="0" smtClean="0"/>
              <a:t>devono allora potersi esprimere in termini degli invarianti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1000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solidFill>
                  <a:srgbClr val="FF0000"/>
                </a:solidFill>
                <a:latin typeface="umti10" pitchFamily="18" charset="0"/>
              </a:rPr>
              <a:t>I</a:t>
            </a:r>
            <a:r>
              <a:rPr lang="it-IT" sz="28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        </a:t>
            </a:r>
            <a:r>
              <a:rPr lang="it-IT" sz="2800" dirty="0" smtClean="0">
                <a:solidFill>
                  <a:srgbClr val="FF0000"/>
                </a:solidFill>
                <a:latin typeface="umti10" pitchFamily="18" charset="0"/>
              </a:rPr>
              <a:t>I</a:t>
            </a:r>
            <a:r>
              <a:rPr lang="it-IT" sz="2800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it-IT" sz="2800" dirty="0" smtClean="0">
                <a:solidFill>
                  <a:srgbClr val="FF0000"/>
                </a:solidFill>
                <a:latin typeface="umti10" pitchFamily="18" charset="0"/>
              </a:rPr>
              <a:t>      I</a:t>
            </a:r>
            <a:r>
              <a:rPr lang="it-IT" sz="2800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endParaRPr lang="it-IT" sz="2800" dirty="0" smtClean="0">
              <a:solidFill>
                <a:srgbClr val="FF0000"/>
              </a:solidFill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800" dirty="0" smtClean="0"/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>
                    <a:satMod val="130000"/>
                  </a:schemeClr>
                </a:solidFill>
              </a:rPr>
              <a:t>Approfondimenti: Forma delle Coniche</a:t>
            </a:r>
            <a:endParaRPr lang="it-IT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7137400" cy="4800600"/>
          </a:xfrm>
        </p:spPr>
        <p:txBody>
          <a:bodyPr/>
          <a:lstStyle/>
          <a:p>
            <a:pPr algn="just" eaLnBrk="1" hangingPunct="1"/>
            <a:r>
              <a:rPr lang="it-IT" sz="2800" smtClean="0"/>
              <a:t>data una conica non degenere</a:t>
            </a:r>
          </a:p>
          <a:p>
            <a:pPr algn="just" eaLnBrk="1" hangingPunct="1"/>
            <a:endParaRPr lang="it-IT" sz="1000" smtClean="0"/>
          </a:p>
          <a:p>
            <a:pPr algn="ctr" eaLnBrk="1" hangingPunct="1">
              <a:buFont typeface="Wingdings 2" pitchFamily="1" charset="2"/>
              <a:buNone/>
            </a:pPr>
            <a:r>
              <a:rPr lang="it-IT" sz="2800" smtClean="0">
                <a:latin typeface="umti10" pitchFamily="18" charset="0"/>
              </a:rPr>
              <a:t>Ax</a:t>
            </a:r>
            <a:r>
              <a:rPr lang="it-IT" sz="2800" baseline="30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+ 2</a:t>
            </a:r>
            <a:r>
              <a:rPr lang="it-IT" sz="2800" smtClean="0">
                <a:latin typeface="umti10" pitchFamily="18" charset="0"/>
              </a:rPr>
              <a:t>Bxy </a:t>
            </a:r>
            <a:r>
              <a:rPr lang="it-IT" sz="2800" smtClean="0">
                <a:latin typeface="Symbol" pitchFamily="1" charset="2"/>
              </a:rPr>
              <a:t>+ </a:t>
            </a:r>
            <a:r>
              <a:rPr lang="it-IT" sz="2800" smtClean="0">
                <a:latin typeface="umti10" pitchFamily="18" charset="0"/>
              </a:rPr>
              <a:t>Cy</a:t>
            </a:r>
            <a:r>
              <a:rPr lang="it-IT" sz="2800" baseline="30000" smtClean="0">
                <a:latin typeface="Symbol" pitchFamily="1" charset="2"/>
              </a:rPr>
              <a:t>2</a:t>
            </a:r>
            <a:r>
              <a:rPr lang="it-IT" sz="2800" smtClean="0">
                <a:latin typeface="Symbol" pitchFamily="1" charset="2"/>
              </a:rPr>
              <a:t> + 2</a:t>
            </a:r>
            <a:r>
              <a:rPr lang="it-IT" sz="2800" smtClean="0">
                <a:latin typeface="umti10" pitchFamily="18" charset="0"/>
              </a:rPr>
              <a:t>Dx </a:t>
            </a:r>
            <a:r>
              <a:rPr lang="it-IT" sz="2800" smtClean="0">
                <a:latin typeface="Symbol" pitchFamily="1" charset="2"/>
              </a:rPr>
              <a:t>+ 2</a:t>
            </a:r>
            <a:r>
              <a:rPr lang="it-IT" sz="2800" smtClean="0">
                <a:latin typeface="umti10" pitchFamily="18" charset="0"/>
              </a:rPr>
              <a:t>Ey </a:t>
            </a:r>
            <a:r>
              <a:rPr lang="it-IT" sz="2800" smtClean="0">
                <a:latin typeface="Symbol" pitchFamily="1" charset="2"/>
              </a:rPr>
              <a:t>+ </a:t>
            </a:r>
            <a:r>
              <a:rPr lang="it-IT" sz="2800" smtClean="0">
                <a:latin typeface="umti10" pitchFamily="18" charset="0"/>
              </a:rPr>
              <a:t>F </a:t>
            </a:r>
            <a:r>
              <a:rPr lang="it-IT" sz="2800" smtClean="0">
                <a:latin typeface="Symbol" pitchFamily="1" charset="2"/>
              </a:rPr>
              <a:t>= 0</a:t>
            </a:r>
          </a:p>
          <a:p>
            <a:pPr algn="ctr" eaLnBrk="1" hangingPunct="1">
              <a:buFont typeface="Wingdings 2" pitchFamily="1" charset="2"/>
              <a:buNone/>
            </a:pPr>
            <a:endParaRPr lang="it-IT" sz="1000" smtClean="0"/>
          </a:p>
          <a:p>
            <a:pPr algn="just" eaLnBrk="1" hangingPunct="1">
              <a:buFont typeface="Wingdings 2" pitchFamily="1" charset="2"/>
              <a:buNone/>
            </a:pPr>
            <a:r>
              <a:rPr lang="it-IT" sz="2800" smtClean="0"/>
              <a:t>L’</a:t>
            </a:r>
            <a:r>
              <a:rPr lang="it-IT" sz="2800" b="1" smtClean="0"/>
              <a:t>equazione caratteristica </a:t>
            </a:r>
            <a:r>
              <a:rPr lang="it-IT" sz="2800" smtClean="0"/>
              <a:t>è</a:t>
            </a:r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/>
            <a:endParaRPr lang="it-IT" sz="1000" smtClean="0"/>
          </a:p>
          <a:p>
            <a:pPr algn="ctr" eaLnBrk="1" hangingPunct="1">
              <a:buFont typeface="Wingdings 2" pitchFamily="1" charset="2"/>
              <a:buNone/>
            </a:pPr>
            <a:endParaRPr lang="it-IT" sz="1000" smtClean="0"/>
          </a:p>
          <a:p>
            <a:pPr algn="just" eaLnBrk="1" hangingPunct="1">
              <a:buFont typeface="Wingdings 2" pitchFamily="1" charset="2"/>
              <a:buNone/>
            </a:pPr>
            <a:r>
              <a:rPr lang="it-IT" sz="2800" smtClean="0"/>
              <a:t>e le relative soluzioni</a:t>
            </a:r>
          </a:p>
          <a:p>
            <a:pPr algn="just" eaLnBrk="1" hangingPunct="1"/>
            <a:endParaRPr lang="it-IT" sz="1000" smtClean="0"/>
          </a:p>
          <a:p>
            <a:pPr algn="ctr" eaLnBrk="1" hangingPunct="1">
              <a:buFont typeface="Wingdings 2" pitchFamily="1" charset="2"/>
              <a:buNone/>
            </a:pPr>
            <a:endParaRPr lang="it-IT" sz="10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</p:txBody>
      </p:sp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3905250" y="3562350"/>
          <a:ext cx="27305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1040948" imgH="228501" progId="Equation.3">
                  <p:embed/>
                </p:oleObj>
              </mc:Choice>
              <mc:Fallback>
                <p:oleObj name="Equation" r:id="rId3" imgW="1040948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3562350"/>
                        <a:ext cx="2730500" cy="59848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594100" y="5029200"/>
          <a:ext cx="332898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5" imgW="1269449" imgH="469696" progId="Equation.3">
                  <p:embed/>
                </p:oleObj>
              </mc:Choice>
              <mc:Fallback>
                <p:oleObj name="Equation" r:id="rId5" imgW="1269449" imgH="4696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029200"/>
                        <a:ext cx="3328988" cy="123031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>
                    <a:satMod val="130000"/>
                  </a:schemeClr>
                </a:solidFill>
              </a:rPr>
              <a:t>Approfondimenti: Forma delle Coniche</a:t>
            </a:r>
            <a:endParaRPr lang="it-IT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7137400" cy="4800600"/>
          </a:xfrm>
        </p:spPr>
        <p:txBody>
          <a:bodyPr/>
          <a:lstStyle/>
          <a:p>
            <a:pPr algn="just" eaLnBrk="1" hangingPunct="1"/>
            <a:r>
              <a:rPr lang="it-IT" sz="2800" b="1" smtClean="0"/>
              <a:t>Teorema:</a:t>
            </a:r>
          </a:p>
          <a:p>
            <a:pPr algn="just" eaLnBrk="1" hangingPunct="1"/>
            <a:endParaRPr lang="it-IT" sz="1000" smtClean="0"/>
          </a:p>
          <a:p>
            <a:pPr algn="just" eaLnBrk="1" hangingPunct="1"/>
            <a:endParaRPr lang="it-IT" sz="1000" smtClean="0"/>
          </a:p>
          <a:p>
            <a:pPr algn="just" eaLnBrk="1" hangingPunct="1"/>
            <a:endParaRPr lang="it-IT" sz="1000" smtClean="0"/>
          </a:p>
          <a:p>
            <a:pPr algn="just" eaLnBrk="1" hangingPunct="1">
              <a:buFont typeface="Wingdings 2" pitchFamily="1" charset="2"/>
              <a:buNone/>
            </a:pPr>
            <a:r>
              <a:rPr lang="it-IT" sz="2800" smtClean="0"/>
              <a:t>Ellisse,  Iperbole </a:t>
            </a:r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>
              <a:buFont typeface="Wingdings 2" pitchFamily="1" charset="2"/>
              <a:buNone/>
            </a:pPr>
            <a:r>
              <a:rPr lang="it-IT" sz="2800" smtClean="0"/>
              <a:t>Parabola</a:t>
            </a:r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  <a:p>
            <a:pPr algn="just" eaLnBrk="1" hangingPunct="1">
              <a:buFont typeface="Wingdings 2" pitchFamily="1" charset="2"/>
              <a:buNone/>
            </a:pPr>
            <a:endParaRPr lang="it-IT" sz="280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861050" y="1695450"/>
          <a:ext cx="28892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4" imgW="1358900" imgH="520700" progId="Equation.3">
                  <p:embed/>
                </p:oleObj>
              </mc:Choice>
              <mc:Fallback>
                <p:oleObj name="Equation" r:id="rId4" imgW="13589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1695450"/>
                        <a:ext cx="288925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15025" y="3071813"/>
          <a:ext cx="19558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6" imgW="914400" imgH="482600" progId="Equation.3">
                  <p:embed/>
                </p:oleObj>
              </mc:Choice>
              <mc:Fallback>
                <p:oleObj name="Equation" r:id="rId6" imgW="9144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3071813"/>
                        <a:ext cx="19558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830888" y="4846638"/>
          <a:ext cx="167481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8" imgW="787058" imgH="545863" progId="Equation.3">
                  <p:embed/>
                </p:oleObj>
              </mc:Choice>
              <mc:Fallback>
                <p:oleObj name="Equation" r:id="rId8" imgW="787058" imgH="5458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4846638"/>
                        <a:ext cx="1674812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a destra 8"/>
          <p:cNvSpPr/>
          <p:nvPr/>
        </p:nvSpPr>
        <p:spPr>
          <a:xfrm>
            <a:off x="4349750" y="5251450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4340225" y="2806700"/>
            <a:ext cx="115570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4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/>
              <a:t>Coniche e realtà</a:t>
            </a:r>
            <a:endParaRPr lang="it-IT" dirty="0"/>
          </a:p>
        </p:txBody>
      </p:sp>
      <p:sp>
        <p:nvSpPr>
          <p:cNvPr id="46083" name="Segnaposto contenuto 2"/>
          <p:cNvSpPr>
            <a:spLocks noGrp="1"/>
          </p:cNvSpPr>
          <p:nvPr>
            <p:ph idx="1"/>
          </p:nvPr>
        </p:nvSpPr>
        <p:spPr>
          <a:xfrm>
            <a:off x="1187450" y="1125538"/>
            <a:ext cx="7747000" cy="5122862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941388" y="265113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400">
                <a:latin typeface="Times New Roman" pitchFamily="1" charset="0"/>
              </a:rPr>
              <a:t>Esercizio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03325" y="1811338"/>
            <a:ext cx="671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Cosa succede se puntiamo la luce di una torcia contro il muro ?</a:t>
            </a:r>
          </a:p>
        </p:txBody>
      </p:sp>
      <p:pic>
        <p:nvPicPr>
          <p:cNvPr id="175126" name="Picture 22" descr="schemator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074988"/>
            <a:ext cx="30972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362200" y="2673350"/>
            <a:ext cx="3716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Times New Roman" pitchFamily="1" charset="0"/>
              </a:rPr>
              <a:t>Risposta: si forma un </a:t>
            </a:r>
            <a:r>
              <a:rPr lang="it-IT" sz="2000" i="1">
                <a:latin typeface="Times New Roman" pitchFamily="1" charset="0"/>
              </a:rPr>
              <a:t>cono di luce</a:t>
            </a:r>
            <a:endParaRPr lang="en-US" sz="2000" i="1">
              <a:latin typeface="Times New Roman" pitchFamily="1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393825" y="1812925"/>
            <a:ext cx="6169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Che “forma” ha il fascio di luce se punto una torcia con il braccio perpendicolare al muro?</a:t>
            </a:r>
          </a:p>
        </p:txBody>
      </p:sp>
      <p:pic>
        <p:nvPicPr>
          <p:cNvPr id="175112" name="Picture 8" descr="far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252788"/>
            <a:ext cx="27082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366963" y="2670175"/>
            <a:ext cx="397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Risposta: si forma una circonferenza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393825" y="1812925"/>
            <a:ext cx="6169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Che “forma” ha il fascio di luce se punto una torcia con il braccio inclinato rispetto al muro?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73313" y="2668588"/>
            <a:ext cx="309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Risposta: si forma un’ellisse</a:t>
            </a:r>
          </a:p>
        </p:txBody>
      </p:sp>
      <p:pic>
        <p:nvPicPr>
          <p:cNvPr id="175113" name="Picture 9" descr="far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21038"/>
            <a:ext cx="32734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373438" y="2678113"/>
            <a:ext cx="158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o un iperbole</a:t>
            </a:r>
          </a:p>
        </p:txBody>
      </p:sp>
      <p:pic>
        <p:nvPicPr>
          <p:cNvPr id="175114" name="Picture 10" descr="far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246438"/>
            <a:ext cx="3197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3397250" y="4846638"/>
            <a:ext cx="2032000" cy="1479550"/>
            <a:chOff x="-133" y="2841"/>
            <a:chExt cx="1280" cy="932"/>
          </a:xfrm>
        </p:grpSpPr>
        <p:sp>
          <p:nvSpPr>
            <p:cNvPr id="47131" name="Rectangle 3"/>
            <p:cNvSpPr>
              <a:spLocks noChangeArrowheads="1"/>
            </p:cNvSpPr>
            <p:nvPr/>
          </p:nvSpPr>
          <p:spPr bwMode="auto">
            <a:xfrm>
              <a:off x="283" y="3615"/>
              <a:ext cx="44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it-IT" sz="1300">
                  <a:latin typeface="Times New Roman" pitchFamily="1" charset="0"/>
                </a:rPr>
                <a:t>Cono </a:t>
              </a:r>
            </a:p>
          </p:txBody>
        </p:sp>
        <p:pic>
          <p:nvPicPr>
            <p:cNvPr id="47132" name="Picture 22" descr="schematorc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" y="2841"/>
              <a:ext cx="1280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3694113" y="2108200"/>
            <a:ext cx="1381125" cy="1371600"/>
            <a:chOff x="1016" y="2918"/>
            <a:chExt cx="870" cy="864"/>
          </a:xfrm>
        </p:grpSpPr>
        <p:pic>
          <p:nvPicPr>
            <p:cNvPr id="47129" name="Picture 8" descr="far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2918"/>
              <a:ext cx="870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0" name="Text Box 15"/>
            <p:cNvSpPr txBox="1">
              <a:spLocks noChangeArrowheads="1"/>
            </p:cNvSpPr>
            <p:nvPr/>
          </p:nvSpPr>
          <p:spPr bwMode="auto">
            <a:xfrm>
              <a:off x="1070" y="3599"/>
              <a:ext cx="73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300">
                  <a:latin typeface="Times New Roman" pitchFamily="1" charset="0"/>
                </a:rPr>
                <a:t>Circonferenza</a:t>
              </a:r>
            </a:p>
          </p:txBody>
        </p:sp>
      </p:grp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1181100" y="3190875"/>
            <a:ext cx="1500188" cy="1371600"/>
            <a:chOff x="1949" y="2914"/>
            <a:chExt cx="945" cy="864"/>
          </a:xfrm>
        </p:grpSpPr>
        <p:pic>
          <p:nvPicPr>
            <p:cNvPr id="47127" name="Picture 9" descr="faro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" y="2914"/>
              <a:ext cx="945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8" name="Text Box 15"/>
            <p:cNvSpPr txBox="1">
              <a:spLocks noChangeArrowheads="1"/>
            </p:cNvSpPr>
            <p:nvPr/>
          </p:nvSpPr>
          <p:spPr bwMode="auto">
            <a:xfrm>
              <a:off x="2211" y="3605"/>
              <a:ext cx="4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latin typeface="Times New Roman" pitchFamily="1" charset="0"/>
                </a:rPr>
                <a:t>Ellisse</a:t>
              </a:r>
            </a:p>
          </p:txBody>
        </p:sp>
      </p:grp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5732463" y="3332163"/>
            <a:ext cx="1520825" cy="1371600"/>
            <a:chOff x="3861" y="2918"/>
            <a:chExt cx="958" cy="864"/>
          </a:xfrm>
        </p:grpSpPr>
        <p:pic>
          <p:nvPicPr>
            <p:cNvPr id="47125" name="Picture 10" descr="faro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918"/>
              <a:ext cx="95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6" name="Text Box 15"/>
            <p:cNvSpPr txBox="1">
              <a:spLocks noChangeArrowheads="1"/>
            </p:cNvSpPr>
            <p:nvPr/>
          </p:nvSpPr>
          <p:spPr bwMode="auto">
            <a:xfrm>
              <a:off x="4090" y="3599"/>
              <a:ext cx="49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300">
                  <a:latin typeface="Times New Roman" pitchFamily="1" charset="0"/>
                </a:rPr>
                <a:t>Iperbole</a:t>
              </a:r>
            </a:p>
          </p:txBody>
        </p:sp>
      </p:grpSp>
      <p:grpSp>
        <p:nvGrpSpPr>
          <p:cNvPr id="47122" name="Group 47"/>
          <p:cNvGrpSpPr>
            <a:grpSpLocks/>
          </p:cNvGrpSpPr>
          <p:nvPr/>
        </p:nvGrpSpPr>
        <p:grpSpPr bwMode="auto">
          <a:xfrm>
            <a:off x="381000" y="185738"/>
            <a:ext cx="8458200" cy="576262"/>
            <a:chOff x="240" y="117"/>
            <a:chExt cx="5328" cy="363"/>
          </a:xfrm>
        </p:grpSpPr>
        <p:sp>
          <p:nvSpPr>
            <p:cNvPr id="47123" name="Line 17"/>
            <p:cNvSpPr>
              <a:spLocks noChangeShapeType="1"/>
            </p:cNvSpPr>
            <p:nvPr/>
          </p:nvSpPr>
          <p:spPr bwMode="auto">
            <a:xfrm>
              <a:off x="240" y="480"/>
              <a:ext cx="5328" cy="0"/>
            </a:xfrm>
            <a:prstGeom prst="line">
              <a:avLst/>
            </a:prstGeom>
            <a:noFill/>
            <a:ln w="57150" cmpd="thinThick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47124" name="Picture 49" descr="LogoRas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17"/>
              <a:ext cx="3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0" grpId="1"/>
      <p:bldP spid="13329" grpId="0"/>
      <p:bldP spid="13329" grpId="1"/>
      <p:bldP spid="13330" grpId="0"/>
      <p:bldP spid="13330" grpId="1"/>
      <p:bldP spid="13332" grpId="0"/>
      <p:bldP spid="13332" grpId="1"/>
      <p:bldP spid="13333" grpId="0"/>
      <p:bldP spid="13333" grpId="1"/>
      <p:bldP spid="13334" grpId="0"/>
      <p:bldP spid="13334" grpId="1"/>
      <p:bldP spid="13338" grpId="0"/>
      <p:bldP spid="1333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933450" y="261938"/>
            <a:ext cx="178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400">
                <a:latin typeface="Calibri" pitchFamily="1" charset="0"/>
                <a:cs typeface="Calibri" pitchFamily="1" charset="0"/>
              </a:rPr>
              <a:t>Applicazioni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57338" y="1166813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it-IT" sz="2800">
                <a:latin typeface="Calibri" pitchFamily="1" charset="0"/>
                <a:cs typeface="Calibri" pitchFamily="1" charset="0"/>
              </a:rPr>
              <a:t>Le coniche nella realtà “concreta”</a:t>
            </a:r>
          </a:p>
        </p:txBody>
      </p:sp>
      <p:pic>
        <p:nvPicPr>
          <p:cNvPr id="11277" name="Picture 4" descr="abaj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776538"/>
            <a:ext cx="20875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6" descr="fariconce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79613"/>
            <a:ext cx="2016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8" descr="farimac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809875"/>
            <a:ext cx="24479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9" descr="occhio di b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344988"/>
            <a:ext cx="1835150" cy="2306637"/>
          </a:xfrm>
          <a:prstGeom prst="rect">
            <a:avLst/>
          </a:prstGeom>
          <a:solidFill>
            <a:srgbClr val="E6BB82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6" name="Group 23"/>
          <p:cNvGrpSpPr>
            <a:grpSpLocks/>
          </p:cNvGrpSpPr>
          <p:nvPr/>
        </p:nvGrpSpPr>
        <p:grpSpPr bwMode="auto">
          <a:xfrm>
            <a:off x="381000" y="185738"/>
            <a:ext cx="8458200" cy="576262"/>
            <a:chOff x="240" y="117"/>
            <a:chExt cx="5328" cy="363"/>
          </a:xfrm>
        </p:grpSpPr>
        <p:sp>
          <p:nvSpPr>
            <p:cNvPr id="48137" name="Line 17"/>
            <p:cNvSpPr>
              <a:spLocks noChangeShapeType="1"/>
            </p:cNvSpPr>
            <p:nvPr/>
          </p:nvSpPr>
          <p:spPr bwMode="auto">
            <a:xfrm>
              <a:off x="240" y="480"/>
              <a:ext cx="5328" cy="0"/>
            </a:xfrm>
            <a:prstGeom prst="line">
              <a:avLst/>
            </a:prstGeom>
            <a:noFill/>
            <a:ln w="57150" cmpd="thinThick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48138" name="Picture 25" descr="LogoRas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17"/>
              <a:ext cx="3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480175" cy="8509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i="1" dirty="0" smtClean="0">
                <a:effectLst/>
                <a:latin typeface="Calibri" pitchFamily="34" charset="0"/>
                <a:cs typeface="Calibri" pitchFamily="34" charset="0"/>
              </a:rPr>
              <a:t>Sfere di </a:t>
            </a:r>
            <a:r>
              <a:rPr lang="it-IT" i="1" dirty="0" err="1" smtClean="0">
                <a:effectLst/>
                <a:latin typeface="Calibri" pitchFamily="34" charset="0"/>
                <a:cs typeface="Calibri" pitchFamily="34" charset="0"/>
              </a:rPr>
              <a:t>Dandelin</a:t>
            </a: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.</a:t>
            </a:r>
            <a:br>
              <a:rPr lang="it-IT" dirty="0" smtClean="0">
                <a:effectLst/>
                <a:latin typeface="Calibri" pitchFamily="34" charset="0"/>
                <a:cs typeface="Calibri" pitchFamily="34" charset="0"/>
              </a:rPr>
            </a:br>
            <a:endParaRPr lang="it-IT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tangolo 10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1646238"/>
          </a:xfrm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it-IT" smtClean="0">
                <a:latin typeface="Calibri" pitchFamily="1" charset="0"/>
                <a:cs typeface="Calibri" pitchFamily="1" charset="0"/>
              </a:rPr>
              <a:t>Le coniche viste come ombra di una sfera: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it-IT" smtClean="0">
                <a:latin typeface="Calibri" pitchFamily="1" charset="0"/>
                <a:cs typeface="Calibri" pitchFamily="1" charset="0"/>
              </a:rPr>
              <a:t>descrizione sintetica di fuochi e direttrici di una conica.</a:t>
            </a:r>
          </a:p>
        </p:txBody>
      </p:sp>
      <p:sp>
        <p:nvSpPr>
          <p:cNvPr id="5" name="Rettangolo 10"/>
          <p:cNvSpPr>
            <a:spLocks noChangeArrowheads="1"/>
          </p:cNvSpPr>
          <p:nvPr/>
        </p:nvSpPr>
        <p:spPr bwMode="auto">
          <a:xfrm>
            <a:off x="4284663" y="3141663"/>
            <a:ext cx="31003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400">
                <a:latin typeface="Calibri" pitchFamily="1" charset="0"/>
                <a:cs typeface="Calibri" pitchFamily="1" charset="0"/>
              </a:rPr>
              <a:t>Una sezione conica possiede una o due sfere di Dandelin caratterizzate dalla proprietà:</a:t>
            </a:r>
          </a:p>
          <a:p>
            <a:pPr algn="ctr"/>
            <a:r>
              <a:rPr lang="it-IT" sz="2400">
                <a:latin typeface="Times New Roman" pitchFamily="1" charset="0"/>
              </a:rPr>
              <a:t>Una sfera di </a:t>
            </a:r>
            <a:r>
              <a:rPr lang="it-IT" sz="2400" i="1">
                <a:latin typeface="Times New Roman" pitchFamily="1" charset="0"/>
              </a:rPr>
              <a:t>Dandelin</a:t>
            </a:r>
            <a:r>
              <a:rPr lang="it-IT" sz="2400">
                <a:latin typeface="Times New Roman" pitchFamily="1" charset="0"/>
              </a:rPr>
              <a:t> e’ tangente sia al piano che al cono.</a:t>
            </a:r>
          </a:p>
          <a:p>
            <a:pPr algn="ctr">
              <a:buFont typeface="Wingdings" pitchFamily="2" charset="2"/>
              <a:buNone/>
            </a:pPr>
            <a:endParaRPr lang="it-IT" sz="2400">
              <a:latin typeface="Calibri" pitchFamily="1" charset="0"/>
              <a:cs typeface="Calibri" pitchFamily="1" charset="0"/>
            </a:endParaRPr>
          </a:p>
        </p:txBody>
      </p:sp>
      <p:pic>
        <p:nvPicPr>
          <p:cNvPr id="6" name="Immagine 5" descr="Dandelinelliss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1612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4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/>
              <a:t>Sfere di </a:t>
            </a:r>
            <a:r>
              <a:rPr lang="it-IT" dirty="0" err="1" smtClean="0"/>
              <a:t>Dandelin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465293" y="112474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95400" y="1284288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Times New Roman" pitchFamily="1" charset="0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4714875"/>
            <a:ext cx="25003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40200" y="405765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una sfera di Dandelin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629400" y="3454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" charset="0"/>
              </a:rPr>
              <a:t>due sfere di Dandelin</a:t>
            </a:r>
          </a:p>
        </p:txBody>
      </p:sp>
      <p:sp>
        <p:nvSpPr>
          <p:cNvPr id="50184" name="Rettangolo 5"/>
          <p:cNvSpPr>
            <a:spLocks noChangeArrowheads="1"/>
          </p:cNvSpPr>
          <p:nvPr/>
        </p:nvSpPr>
        <p:spPr bwMode="auto">
          <a:xfrm>
            <a:off x="4232275" y="48561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it-IT" sz="240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Proprietà:</a:t>
            </a:r>
          </a:p>
          <a:p>
            <a:pPr algn="ctr" eaLnBrk="0" hangingPunct="0"/>
            <a:endParaRPr lang="it-IT" sz="2400">
              <a:solidFill>
                <a:srgbClr val="000000"/>
              </a:solidFill>
              <a:latin typeface="Times New Roman" pitchFamily="1" charset="0"/>
              <a:cs typeface="Times New Roman" pitchFamily="1" charset="0"/>
            </a:endParaRPr>
          </a:p>
          <a:p>
            <a:pPr algn="ctr" eaLnBrk="0" hangingPunct="0"/>
            <a:r>
              <a:rPr lang="it-IT" sz="2400" i="1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“Il punto nel quale una sfera tocca il piano è un fuoco della sezione conica”</a:t>
            </a:r>
            <a:endParaRPr lang="it-IT" sz="2400" i="1">
              <a:solidFill>
                <a:srgbClr val="000000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po 3"/>
          <p:cNvGrpSpPr>
            <a:grpSpLocks noChangeAspect="1"/>
          </p:cNvGrpSpPr>
          <p:nvPr/>
        </p:nvGrpSpPr>
        <p:grpSpPr bwMode="auto">
          <a:xfrm rot="2046931">
            <a:off x="1804988" y="1858963"/>
            <a:ext cx="6256337" cy="2987675"/>
            <a:chOff x="1593849" y="2006600"/>
            <a:chExt cx="6641824" cy="3172432"/>
          </a:xfrm>
        </p:grpSpPr>
        <p:grpSp>
          <p:nvGrpSpPr>
            <p:cNvPr id="51203" name="Gruppo 19"/>
            <p:cNvGrpSpPr>
              <a:grpSpLocks/>
            </p:cNvGrpSpPr>
            <p:nvPr/>
          </p:nvGrpSpPr>
          <p:grpSpPr bwMode="auto">
            <a:xfrm rot="-2222741">
              <a:off x="3621636" y="2122636"/>
              <a:ext cx="2577876" cy="3020993"/>
              <a:chOff x="3638774" y="2360592"/>
              <a:chExt cx="4981575" cy="5200650"/>
            </a:xfrm>
          </p:grpSpPr>
          <p:pic>
            <p:nvPicPr>
              <p:cNvPr id="51219" name="Immagine 20" descr="Ellisse Luogo 0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73718">
                <a:off x="3903994" y="2646556"/>
                <a:ext cx="4444458" cy="4639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0" name="Immagine 21" descr="Ellisse Luogo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73718">
                <a:off x="3638774" y="2360592"/>
                <a:ext cx="4981575" cy="520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e 22"/>
              <p:cNvSpPr/>
              <p:nvPr/>
            </p:nvSpPr>
            <p:spPr>
              <a:xfrm>
                <a:off x="6832018" y="5480994"/>
                <a:ext cx="45595" cy="4643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1222" name="Rettangolo 23"/>
              <p:cNvSpPr>
                <a:spLocks noChangeArrowheads="1"/>
              </p:cNvSpPr>
              <p:nvPr/>
            </p:nvSpPr>
            <p:spPr bwMode="auto">
              <a:xfrm>
                <a:off x="7031513" y="4248837"/>
                <a:ext cx="377801" cy="67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7485417" y="4551918"/>
                <a:ext cx="45595" cy="464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grpSp>
          <p:nvGrpSpPr>
            <p:cNvPr id="51204" name="Gruppo 36"/>
            <p:cNvGrpSpPr>
              <a:grpSpLocks noChangeAspect="1"/>
            </p:cNvGrpSpPr>
            <p:nvPr/>
          </p:nvGrpSpPr>
          <p:grpSpPr bwMode="auto">
            <a:xfrm rot="6197748">
              <a:off x="1179242" y="2421207"/>
              <a:ext cx="3172432" cy="2343218"/>
              <a:chOff x="2777521" y="2150040"/>
              <a:chExt cx="6486525" cy="4791075"/>
            </a:xfrm>
          </p:grpSpPr>
          <p:pic>
            <p:nvPicPr>
              <p:cNvPr id="51213" name="Immagine 14" descr="Iperbole Luogo 0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8606">
                <a:off x="3217710" y="2486441"/>
                <a:ext cx="5586591" cy="4126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4" name="Immagine 15" descr="Iperbole Luogo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8606">
                <a:off x="2777521" y="2150040"/>
                <a:ext cx="6486525" cy="479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Ovale 16"/>
              <p:cNvSpPr/>
              <p:nvPr/>
            </p:nvSpPr>
            <p:spPr>
              <a:xfrm>
                <a:off x="7071855" y="3400476"/>
                <a:ext cx="44807" cy="4824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6635220" y="4299759"/>
                <a:ext cx="44805" cy="4479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1217" name="Rettangolo 18"/>
              <p:cNvSpPr>
                <a:spLocks noChangeArrowheads="1"/>
              </p:cNvSpPr>
              <p:nvPr/>
            </p:nvSpPr>
            <p:spPr bwMode="auto">
              <a:xfrm>
                <a:off x="6530032" y="4011459"/>
                <a:ext cx="796166" cy="39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51218" name="Rettangolo 19"/>
              <p:cNvSpPr>
                <a:spLocks noChangeArrowheads="1"/>
              </p:cNvSpPr>
              <p:nvPr/>
            </p:nvSpPr>
            <p:spPr bwMode="auto">
              <a:xfrm>
                <a:off x="5840396" y="2846574"/>
                <a:ext cx="796166" cy="39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51205" name="Gruppo 27"/>
            <p:cNvGrpSpPr>
              <a:grpSpLocks noChangeAspect="1"/>
            </p:cNvGrpSpPr>
            <p:nvPr/>
          </p:nvGrpSpPr>
          <p:grpSpPr bwMode="auto">
            <a:xfrm rot="-4706782">
              <a:off x="6330837" y="3059087"/>
              <a:ext cx="1995797" cy="1813874"/>
              <a:chOff x="4469990" y="2353673"/>
              <a:chExt cx="4359808" cy="3962400"/>
            </a:xfrm>
          </p:grpSpPr>
          <p:pic>
            <p:nvPicPr>
              <p:cNvPr id="51206" name="Immagine 7" descr="Parabola Luogo 0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4506">
                <a:off x="4743573" y="2353673"/>
                <a:ext cx="4086225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7" name="Immagine 8" descr="Parabola Luogo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4506">
                <a:off x="4743573" y="2353673"/>
                <a:ext cx="4086225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e 9"/>
              <p:cNvSpPr/>
              <p:nvPr/>
            </p:nvSpPr>
            <p:spPr>
              <a:xfrm>
                <a:off x="7106458" y="5550721"/>
                <a:ext cx="47869" cy="441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6470998" y="5829684"/>
                <a:ext cx="44188" cy="4785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1210" name="Rettangolo 11"/>
              <p:cNvSpPr>
                <a:spLocks noChangeArrowheads="1"/>
              </p:cNvSpPr>
              <p:nvPr/>
            </p:nvSpPr>
            <p:spPr bwMode="auto">
              <a:xfrm>
                <a:off x="5943995" y="5434895"/>
                <a:ext cx="850621" cy="427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51211" name="Rettangolo 12"/>
              <p:cNvSpPr>
                <a:spLocks noChangeArrowheads="1"/>
              </p:cNvSpPr>
              <p:nvPr/>
            </p:nvSpPr>
            <p:spPr bwMode="auto">
              <a:xfrm>
                <a:off x="6674493" y="5184098"/>
                <a:ext cx="850619" cy="427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it-IT">
                  <a:latin typeface="Gill Sans MT" pitchFamily="34" charset="0"/>
                </a:endParaRPr>
              </a:p>
            </p:txBody>
          </p:sp>
          <p:sp>
            <p:nvSpPr>
              <p:cNvPr id="51212" name="Rettangolo 13"/>
              <p:cNvSpPr>
                <a:spLocks noChangeArrowheads="1"/>
              </p:cNvSpPr>
              <p:nvPr/>
            </p:nvSpPr>
            <p:spPr bwMode="auto">
              <a:xfrm>
                <a:off x="4469990" y="5468377"/>
                <a:ext cx="850621" cy="427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Costruiamo il cono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1330325" y="1062038"/>
            <a:ext cx="7499350" cy="4800600"/>
          </a:xfrm>
        </p:spPr>
        <p:txBody>
          <a:bodyPr/>
          <a:lstStyle/>
          <a:p>
            <a:pPr marL="82550" indent="0" eaLnBrk="1" hangingPunct="1">
              <a:buFont typeface="Wingdings 2" pitchFamily="1" charset="2"/>
              <a:buNone/>
            </a:pPr>
            <a:r>
              <a:rPr lang="it-IT" smtClean="0"/>
              <a:t>Apollonio fu il primo a studiare in modo organico le coniche. </a:t>
            </a:r>
          </a:p>
          <a:p>
            <a:pPr marL="82550" indent="0" eaLnBrk="1" hangingPunct="1">
              <a:buFont typeface="Wingdings 2" pitchFamily="1" charset="2"/>
              <a:buNone/>
            </a:pPr>
            <a:r>
              <a:rPr lang="it-IT" sz="2400" smtClean="0"/>
              <a:t>Un cono a due falde si costruisce facendo ruotare una retta intorno a un asse così come si vede in figura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2249488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735388"/>
            <a:ext cx="291306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uvola 2"/>
          <p:cNvSpPr/>
          <p:nvPr/>
        </p:nvSpPr>
        <p:spPr>
          <a:xfrm>
            <a:off x="971550" y="404813"/>
            <a:ext cx="7848600" cy="28590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Se da un certo punto V si traccia alla circonferenza di un cerchio non situato nello stesso piano del punto una retta prolungata da una parte e dall’altra e se, restando fisso il punto, la retta riprende la posizione da cui ha iniziato a muoversi, io chiamo superficie conica quella che, descritta dalla retta, è composta di due superfici opposte nel vertice, dove ciascuna cresce verso l’infinito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Intersechiamo il cono con un piano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403648" y="158658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2425"/>
            <a:ext cx="1484313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125538"/>
            <a:ext cx="1874837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213100"/>
            <a:ext cx="13255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25542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Ellis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667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 descr="Con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49053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 descr="Cono &amp; Ellis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953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Sezioni Coniche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1851025" cy="695325"/>
          </a:xfrm>
        </p:spPr>
        <p:txBody>
          <a:bodyPr/>
          <a:lstStyle/>
          <a:p>
            <a:pPr eaLnBrk="1" hangingPunct="1"/>
            <a:r>
              <a:rPr lang="it-IT" smtClean="0"/>
              <a:t>Ellisse</a:t>
            </a:r>
          </a:p>
        </p:txBody>
      </p:sp>
      <p:grpSp>
        <p:nvGrpSpPr>
          <p:cNvPr id="4" name="Gruppo 6"/>
          <p:cNvGrpSpPr>
            <a:grpSpLocks/>
          </p:cNvGrpSpPr>
          <p:nvPr/>
        </p:nvGrpSpPr>
        <p:grpSpPr bwMode="auto">
          <a:xfrm>
            <a:off x="6532563" y="1036638"/>
            <a:ext cx="44450" cy="5422900"/>
            <a:chOff x="6216650" y="1162844"/>
            <a:chExt cx="44450" cy="5422900"/>
          </a:xfrm>
        </p:grpSpPr>
        <p:cxnSp>
          <p:nvCxnSpPr>
            <p:cNvPr id="8" name="Connettore 1 7"/>
            <p:cNvCxnSpPr/>
            <p:nvPr/>
          </p:nvCxnSpPr>
          <p:spPr>
            <a:xfrm rot="5400000" flipH="1" flipV="1">
              <a:off x="5240338" y="2139156"/>
              <a:ext cx="1954212" cy="1587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5400000">
              <a:off x="5970587" y="6295231"/>
              <a:ext cx="57943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Parab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3177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Con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476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Cono &amp; Parabo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4447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Sezioni Coniche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62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2136775" cy="695325"/>
          </a:xfrm>
        </p:spPr>
        <p:txBody>
          <a:bodyPr/>
          <a:lstStyle/>
          <a:p>
            <a:pPr eaLnBrk="1" hangingPunct="1"/>
            <a:r>
              <a:rPr lang="it-IT" smtClean="0"/>
              <a:t>Parabola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perb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8604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ono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8604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Cono &amp; Iperbo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8604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Sezioni Coniche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1557338" cy="498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Iperbole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n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70150"/>
            <a:ext cx="29146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Cono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470150"/>
            <a:ext cx="29146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Cono &amp; Pun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470150"/>
            <a:ext cx="29146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 descr="Rett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457450"/>
            <a:ext cx="28336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 descr="Cono 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470150"/>
            <a:ext cx="283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ono 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435225"/>
            <a:ext cx="28670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Rett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443163"/>
            <a:ext cx="28654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Cono &amp; Rett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443163"/>
            <a:ext cx="28654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Sezioni Coniche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15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3519488" cy="668338"/>
          </a:xfrm>
        </p:spPr>
        <p:txBody>
          <a:bodyPr/>
          <a:lstStyle/>
          <a:p>
            <a:pPr eaLnBrk="1" hangingPunct="1"/>
            <a:r>
              <a:rPr lang="it-IT" smtClean="0"/>
              <a:t>Coniche degeneri</a:t>
            </a:r>
          </a:p>
        </p:txBody>
      </p:sp>
      <p:pic>
        <p:nvPicPr>
          <p:cNvPr id="17" name="Immagine 16" descr="Cono &amp; Rett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470150"/>
            <a:ext cx="283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1559</TotalTime>
  <Words>1359</Words>
  <Application>Microsoft Office PowerPoint</Application>
  <PresentationFormat>Presentazione su schermo (4:3)</PresentationFormat>
  <Paragraphs>386</Paragraphs>
  <Slides>38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9" baseType="lpstr">
      <vt:lpstr>Arial</vt:lpstr>
      <vt:lpstr>Gill Sans MT</vt:lpstr>
      <vt:lpstr>Wingdings 2</vt:lpstr>
      <vt:lpstr>Verdana</vt:lpstr>
      <vt:lpstr>Calibri</vt:lpstr>
      <vt:lpstr>Symbol</vt:lpstr>
      <vt:lpstr>umti10</vt:lpstr>
      <vt:lpstr>Times New Roman</vt:lpstr>
      <vt:lpstr>Wingdings</vt:lpstr>
      <vt:lpstr>Solstizio</vt:lpstr>
      <vt:lpstr>Equation</vt:lpstr>
      <vt:lpstr>Le Coniche dalle origini ai giorni nostri</vt:lpstr>
      <vt:lpstr>Generalità </vt:lpstr>
      <vt:lpstr>Menecmo</vt:lpstr>
      <vt:lpstr>Costruiamo il cono</vt:lpstr>
      <vt:lpstr>Intersechiamo il cono con un piano</vt:lpstr>
      <vt:lpstr>Sezioni Coniche</vt:lpstr>
      <vt:lpstr>Sezioni Coniche</vt:lpstr>
      <vt:lpstr>Sezioni Coniche</vt:lpstr>
      <vt:lpstr>Sezioni Coniche</vt:lpstr>
      <vt:lpstr>Coniche come Luoghi di Punti</vt:lpstr>
      <vt:lpstr>Coniche come Luoghi di Punti</vt:lpstr>
      <vt:lpstr>Coniche come Luoghi di Punti</vt:lpstr>
      <vt:lpstr>Coordinate Cartesiane</vt:lpstr>
      <vt:lpstr>Coniche e Algebra</vt:lpstr>
      <vt:lpstr>Coniche e Algebra</vt:lpstr>
      <vt:lpstr>Coniche e Algebra</vt:lpstr>
      <vt:lpstr>Riconoscere una Conica</vt:lpstr>
      <vt:lpstr>Coniche e Matrici</vt:lpstr>
      <vt:lpstr>Richiami sulle Matrici</vt:lpstr>
      <vt:lpstr>Richiami sulle Matrici</vt:lpstr>
      <vt:lpstr>Richiami sulle Matrici</vt:lpstr>
      <vt:lpstr>Invarianti di un’Equazione…</vt:lpstr>
      <vt:lpstr>Invarianti e Coniche</vt:lpstr>
      <vt:lpstr>Identificare la Conica…</vt:lpstr>
      <vt:lpstr>Identificare la Conica…</vt:lpstr>
      <vt:lpstr>Identificare la Conica…</vt:lpstr>
      <vt:lpstr>Identifichiamo la Conica…</vt:lpstr>
      <vt:lpstr>Identifichiamo la Conica…</vt:lpstr>
      <vt:lpstr>Identifichiamo la Conica…</vt:lpstr>
      <vt:lpstr>Approfondimenti: Forma delle Coniche</vt:lpstr>
      <vt:lpstr>Approfondimenti: Forma delle Coniche</vt:lpstr>
      <vt:lpstr>Approfondimenti: Forma delle Coniche</vt:lpstr>
      <vt:lpstr>Coniche e realtà</vt:lpstr>
      <vt:lpstr>Presentazione standard di PowerPoint</vt:lpstr>
      <vt:lpstr>Presentazione standard di PowerPoint</vt:lpstr>
      <vt:lpstr>Sfere di Dandelin. </vt:lpstr>
      <vt:lpstr>Sfere di Dandelin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Riconoscere le Coniche</dc:title>
  <dc:creator>Luca</dc:creator>
  <cp:lastModifiedBy>Roberto</cp:lastModifiedBy>
  <cp:revision>169</cp:revision>
  <dcterms:created xsi:type="dcterms:W3CDTF">2009-02-16T12:53:03Z</dcterms:created>
  <dcterms:modified xsi:type="dcterms:W3CDTF">2011-02-23T23:43:11Z</dcterms:modified>
</cp:coreProperties>
</file>