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7" r:id="rId2"/>
    <p:sldId id="324" r:id="rId3"/>
    <p:sldId id="258" r:id="rId4"/>
    <p:sldId id="325" r:id="rId5"/>
    <p:sldId id="326" r:id="rId6"/>
    <p:sldId id="327" r:id="rId7"/>
    <p:sldId id="328" r:id="rId8"/>
    <p:sldId id="259" r:id="rId9"/>
    <p:sldId id="322" r:id="rId10"/>
    <p:sldId id="260" r:id="rId11"/>
    <p:sldId id="261" r:id="rId12"/>
    <p:sldId id="329" r:id="rId13"/>
    <p:sldId id="330" r:id="rId14"/>
    <p:sldId id="331" r:id="rId15"/>
    <p:sldId id="332" r:id="rId16"/>
    <p:sldId id="262" r:id="rId17"/>
    <p:sldId id="337" r:id="rId18"/>
    <p:sldId id="336" r:id="rId19"/>
    <p:sldId id="333" r:id="rId20"/>
    <p:sldId id="334" r:id="rId21"/>
    <p:sldId id="335" r:id="rId22"/>
    <p:sldId id="263" r:id="rId23"/>
    <p:sldId id="338" r:id="rId24"/>
    <p:sldId id="264" r:id="rId25"/>
    <p:sldId id="265" r:id="rId26"/>
    <p:sldId id="266" r:id="rId27"/>
    <p:sldId id="267" r:id="rId28"/>
    <p:sldId id="268" r:id="rId29"/>
    <p:sldId id="269" r:id="rId30"/>
    <p:sldId id="270" r:id="rId31"/>
    <p:sldId id="271" r:id="rId32"/>
    <p:sldId id="341" r:id="rId33"/>
    <p:sldId id="272" r:id="rId34"/>
    <p:sldId id="273" r:id="rId35"/>
    <p:sldId id="339" r:id="rId36"/>
    <p:sldId id="340" r:id="rId37"/>
    <p:sldId id="274" r:id="rId38"/>
    <p:sldId id="275" r:id="rId39"/>
    <p:sldId id="276" r:id="rId40"/>
    <p:sldId id="277" r:id="rId41"/>
    <p:sldId id="278" r:id="rId42"/>
    <p:sldId id="279" r:id="rId43"/>
    <p:sldId id="280" r:id="rId44"/>
    <p:sldId id="281" r:id="rId45"/>
    <p:sldId id="282" r:id="rId46"/>
    <p:sldId id="283" r:id="rId47"/>
    <p:sldId id="284" r:id="rId48"/>
    <p:sldId id="285" r:id="rId49"/>
    <p:sldId id="286" r:id="rId50"/>
    <p:sldId id="287" r:id="rId51"/>
    <p:sldId id="343" r:id="rId52"/>
    <p:sldId id="344" r:id="rId53"/>
    <p:sldId id="345" r:id="rId54"/>
    <p:sldId id="346" r:id="rId55"/>
    <p:sldId id="342" r:id="rId56"/>
    <p:sldId id="288" r:id="rId57"/>
    <p:sldId id="289" r:id="rId58"/>
    <p:sldId id="290" r:id="rId59"/>
    <p:sldId id="291" r:id="rId60"/>
    <p:sldId id="292" r:id="rId61"/>
    <p:sldId id="293" r:id="rId62"/>
    <p:sldId id="294" r:id="rId63"/>
    <p:sldId id="295" r:id="rId64"/>
    <p:sldId id="296" r:id="rId65"/>
    <p:sldId id="297" r:id="rId66"/>
    <p:sldId id="298" r:id="rId67"/>
    <p:sldId id="299" r:id="rId68"/>
    <p:sldId id="300" r:id="rId69"/>
    <p:sldId id="301" r:id="rId70"/>
    <p:sldId id="302" r:id="rId71"/>
    <p:sldId id="303" r:id="rId72"/>
    <p:sldId id="304" r:id="rId73"/>
    <p:sldId id="305" r:id="rId74"/>
    <p:sldId id="306" r:id="rId75"/>
    <p:sldId id="307" r:id="rId76"/>
    <p:sldId id="308" r:id="rId77"/>
    <p:sldId id="309" r:id="rId78"/>
    <p:sldId id="310" r:id="rId79"/>
    <p:sldId id="311" r:id="rId80"/>
    <p:sldId id="312" r:id="rId81"/>
    <p:sldId id="313" r:id="rId82"/>
    <p:sldId id="314" r:id="rId83"/>
    <p:sldId id="315" r:id="rId84"/>
    <p:sldId id="316" r:id="rId85"/>
    <p:sldId id="317" r:id="rId86"/>
    <p:sldId id="318" r:id="rId87"/>
    <p:sldId id="319" r:id="rId88"/>
    <p:sldId id="320" r:id="rId89"/>
    <p:sldId id="321" r:id="rId90"/>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7249" autoAdjust="0"/>
    <p:restoredTop sz="90929"/>
  </p:normalViewPr>
  <p:slideViewPr>
    <p:cSldViewPr>
      <p:cViewPr varScale="1">
        <p:scale>
          <a:sx n="57" d="100"/>
          <a:sy n="57" d="100"/>
        </p:scale>
        <p:origin x="-96" y="-4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image" Target="../media/image29.jpg"/></Relationships>
</file>

<file path=ppt/diagrams/_rels/data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image" Target="../media/image31.jpg"/></Relationships>
</file>

<file path=ppt/diagrams/_rels/drawing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image" Target="../media/image29.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image" Target="../media/image3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B62A34-2878-490B-9243-DE426CA42DC2}" type="doc">
      <dgm:prSet loTypeId="urn:microsoft.com/office/officeart/2005/8/layout/pList2" loCatId="list" qsTypeId="urn:microsoft.com/office/officeart/2005/8/quickstyle/simple1" qsCatId="simple" csTypeId="urn:microsoft.com/office/officeart/2005/8/colors/accent1_2" csCatId="accent1" phldr="1"/>
      <dgm:spPr/>
    </dgm:pt>
    <dgm:pt modelId="{ED9FF2BA-15BA-4077-B807-7753EDE20D00}">
      <dgm:prSet phldrT="[Testo]"/>
      <dgm:spPr/>
      <dgm:t>
        <a:bodyPr/>
        <a:lstStyle/>
        <a:p>
          <a:r>
            <a:rPr lang="it-IT" b="1" i="0" dirty="0" smtClean="0"/>
            <a:t>svantaggiose</a:t>
          </a:r>
          <a:r>
            <a:rPr lang="it-IT" b="0" i="0" dirty="0" smtClean="0"/>
            <a:t>: se la forza applicata richiesta è maggiore della forza resistente, ovvero se il braccio-resistenza è più lungo del braccio-potenza (</a:t>
          </a:r>
          <a:r>
            <a:rPr lang="it-IT" b="0" i="1" dirty="0" err="1" smtClean="0"/>
            <a:t>b</a:t>
          </a:r>
          <a:r>
            <a:rPr lang="it-IT" b="0" i="0" baseline="-25000" dirty="0" err="1" smtClean="0"/>
            <a:t>p</a:t>
          </a:r>
          <a:r>
            <a:rPr lang="it-IT" b="0" i="0" dirty="0" smtClean="0"/>
            <a:t> /</a:t>
          </a:r>
          <a:r>
            <a:rPr lang="it-IT" b="0" i="1" dirty="0" err="1" smtClean="0"/>
            <a:t>b</a:t>
          </a:r>
          <a:r>
            <a:rPr lang="it-IT" b="0" i="0" baseline="-25000" dirty="0" err="1" smtClean="0"/>
            <a:t>r</a:t>
          </a:r>
          <a:r>
            <a:rPr lang="it-IT" b="0" i="0" dirty="0" smtClean="0"/>
            <a:t> &lt; 1)</a:t>
          </a:r>
          <a:endParaRPr lang="it-IT" dirty="0"/>
        </a:p>
      </dgm:t>
    </dgm:pt>
    <dgm:pt modelId="{C008A241-9FC0-4F0C-BDE6-017C4905D1A1}" type="parTrans" cxnId="{2880560F-1F02-4827-AF1F-68DD891BC955}">
      <dgm:prSet/>
      <dgm:spPr/>
      <dgm:t>
        <a:bodyPr/>
        <a:lstStyle/>
        <a:p>
          <a:endParaRPr lang="it-IT"/>
        </a:p>
      </dgm:t>
    </dgm:pt>
    <dgm:pt modelId="{58FF54D0-A121-4C0B-83E1-4681337E47C8}" type="sibTrans" cxnId="{2880560F-1F02-4827-AF1F-68DD891BC955}">
      <dgm:prSet/>
      <dgm:spPr/>
      <dgm:t>
        <a:bodyPr/>
        <a:lstStyle/>
        <a:p>
          <a:endParaRPr lang="it-IT"/>
        </a:p>
      </dgm:t>
    </dgm:pt>
    <dgm:pt modelId="{8F522BDE-611A-4D55-B34D-F84112303122}">
      <dgm:prSet phldrT="[Testo]"/>
      <dgm:spPr/>
      <dgm:t>
        <a:bodyPr/>
        <a:lstStyle/>
        <a:p>
          <a:r>
            <a:rPr lang="it-IT" b="1" i="0" dirty="0" smtClean="0"/>
            <a:t>indifferenti</a:t>
          </a:r>
          <a:r>
            <a:rPr lang="it-IT" b="0" i="0" dirty="0" smtClean="0"/>
            <a:t>: se la forza applicata richiesta è uguale alla forza resistente, ovvero se il braccio-resistenza è uguale al braccio-potenza (</a:t>
          </a:r>
          <a:r>
            <a:rPr lang="it-IT" b="0" i="1" dirty="0" err="1" smtClean="0"/>
            <a:t>b</a:t>
          </a:r>
          <a:r>
            <a:rPr lang="it-IT" b="0" i="0" baseline="-25000" dirty="0" err="1" smtClean="0"/>
            <a:t>p</a:t>
          </a:r>
          <a:r>
            <a:rPr lang="it-IT" b="0" i="0" dirty="0" smtClean="0"/>
            <a:t> / </a:t>
          </a:r>
          <a:r>
            <a:rPr lang="it-IT" b="0" i="1" dirty="0" err="1" smtClean="0"/>
            <a:t>b</a:t>
          </a:r>
          <a:r>
            <a:rPr lang="it-IT" b="0" i="0" baseline="-25000" dirty="0" err="1" smtClean="0"/>
            <a:t>r</a:t>
          </a:r>
          <a:r>
            <a:rPr lang="it-IT" b="0" i="0" dirty="0" smtClean="0"/>
            <a:t> = 1);</a:t>
          </a:r>
          <a:endParaRPr lang="it-IT" dirty="0"/>
        </a:p>
      </dgm:t>
    </dgm:pt>
    <dgm:pt modelId="{D826E46E-FDD1-469B-B44E-D41751040839}" type="parTrans" cxnId="{184E121B-138A-46E1-8C14-158269E2AC78}">
      <dgm:prSet/>
      <dgm:spPr/>
      <dgm:t>
        <a:bodyPr/>
        <a:lstStyle/>
        <a:p>
          <a:endParaRPr lang="it-IT"/>
        </a:p>
      </dgm:t>
    </dgm:pt>
    <dgm:pt modelId="{B20D696B-AAC2-4436-937A-C68DB744F791}" type="sibTrans" cxnId="{184E121B-138A-46E1-8C14-158269E2AC78}">
      <dgm:prSet/>
      <dgm:spPr/>
      <dgm:t>
        <a:bodyPr/>
        <a:lstStyle/>
        <a:p>
          <a:endParaRPr lang="it-IT"/>
        </a:p>
      </dgm:t>
    </dgm:pt>
    <dgm:pt modelId="{CA211943-D80D-4E9D-A5BE-C130BD0071DE}">
      <dgm:prSet phldrT="[Testo]"/>
      <dgm:spPr/>
      <dgm:t>
        <a:bodyPr/>
        <a:lstStyle/>
        <a:p>
          <a:r>
            <a:rPr lang="it-IT" b="1" i="0" dirty="0" smtClean="0"/>
            <a:t>vantaggiose</a:t>
          </a:r>
          <a:r>
            <a:rPr lang="it-IT" b="0" i="0" dirty="0" smtClean="0"/>
            <a:t>: se la forza applicata richiesta è minore della forza </a:t>
          </a:r>
          <a:r>
            <a:rPr lang="it-IT" b="0" i="0" dirty="0" err="1" smtClean="0"/>
            <a:t>resistente,ovvero</a:t>
          </a:r>
          <a:r>
            <a:rPr lang="it-IT" b="0" i="0" dirty="0" smtClean="0"/>
            <a:t> se il braccio-resistenza è più corto del braccio-potenza (</a:t>
          </a:r>
          <a:r>
            <a:rPr lang="it-IT" b="0" i="1" dirty="0" err="1" smtClean="0"/>
            <a:t>b</a:t>
          </a:r>
          <a:r>
            <a:rPr lang="it-IT" b="0" i="0" baseline="-25000" dirty="0" err="1" smtClean="0"/>
            <a:t>p</a:t>
          </a:r>
          <a:r>
            <a:rPr lang="it-IT" b="0" i="0" dirty="0" smtClean="0"/>
            <a:t> / </a:t>
          </a:r>
          <a:r>
            <a:rPr lang="it-IT" b="0" i="1" dirty="0" err="1" smtClean="0"/>
            <a:t>b</a:t>
          </a:r>
          <a:r>
            <a:rPr lang="it-IT" b="0" i="0" baseline="-25000" dirty="0" err="1" smtClean="0"/>
            <a:t>r</a:t>
          </a:r>
          <a:r>
            <a:rPr lang="it-IT" b="0" i="0" dirty="0" smtClean="0"/>
            <a:t> &gt; 1);</a:t>
          </a:r>
          <a:endParaRPr lang="it-IT" dirty="0"/>
        </a:p>
      </dgm:t>
    </dgm:pt>
    <dgm:pt modelId="{67CA611A-49C0-4856-8C0A-C5F15F964AEB}" type="parTrans" cxnId="{09743B02-ABE5-4E24-B54C-A6EFD05F0FA1}">
      <dgm:prSet/>
      <dgm:spPr/>
      <dgm:t>
        <a:bodyPr/>
        <a:lstStyle/>
        <a:p>
          <a:endParaRPr lang="it-IT"/>
        </a:p>
      </dgm:t>
    </dgm:pt>
    <dgm:pt modelId="{0A1FD88B-9456-425F-949E-EAA52FC8CEE6}" type="sibTrans" cxnId="{09743B02-ABE5-4E24-B54C-A6EFD05F0FA1}">
      <dgm:prSet/>
      <dgm:spPr/>
      <dgm:t>
        <a:bodyPr/>
        <a:lstStyle/>
        <a:p>
          <a:endParaRPr lang="it-IT"/>
        </a:p>
      </dgm:t>
    </dgm:pt>
    <dgm:pt modelId="{B73EB938-BB46-4D85-B72C-4E8D538EDB30}" type="pres">
      <dgm:prSet presAssocID="{D7B62A34-2878-490B-9243-DE426CA42DC2}" presName="Name0" presStyleCnt="0">
        <dgm:presLayoutVars>
          <dgm:dir/>
          <dgm:resizeHandles val="exact"/>
        </dgm:presLayoutVars>
      </dgm:prSet>
      <dgm:spPr/>
    </dgm:pt>
    <dgm:pt modelId="{5DD2A24A-B5BE-46AF-8E58-DDEB061D9BA6}" type="pres">
      <dgm:prSet presAssocID="{D7B62A34-2878-490B-9243-DE426CA42DC2}" presName="bkgdShp" presStyleLbl="alignAccFollowNode1" presStyleIdx="0" presStyleCnt="1"/>
      <dgm:spPr/>
    </dgm:pt>
    <dgm:pt modelId="{4099E292-78E4-4F0D-A74A-A1229B0E5B87}" type="pres">
      <dgm:prSet presAssocID="{D7B62A34-2878-490B-9243-DE426CA42DC2}" presName="linComp" presStyleCnt="0"/>
      <dgm:spPr/>
    </dgm:pt>
    <dgm:pt modelId="{82DD6E9B-D9A2-4736-887E-27E82DF1EB99}" type="pres">
      <dgm:prSet presAssocID="{ED9FF2BA-15BA-4077-B807-7753EDE20D00}" presName="compNode" presStyleCnt="0"/>
      <dgm:spPr/>
    </dgm:pt>
    <dgm:pt modelId="{8D92D71A-51ED-4D96-903F-43B7DB1A0275}" type="pres">
      <dgm:prSet presAssocID="{ED9FF2BA-15BA-4077-B807-7753EDE20D00}" presName="node" presStyleLbl="node1" presStyleIdx="0" presStyleCnt="3">
        <dgm:presLayoutVars>
          <dgm:bulletEnabled val="1"/>
        </dgm:presLayoutVars>
      </dgm:prSet>
      <dgm:spPr/>
      <dgm:t>
        <a:bodyPr/>
        <a:lstStyle/>
        <a:p>
          <a:endParaRPr lang="it-IT"/>
        </a:p>
      </dgm:t>
    </dgm:pt>
    <dgm:pt modelId="{70439182-9AFA-4BC6-8F03-5372FED047B0}" type="pres">
      <dgm:prSet presAssocID="{ED9FF2BA-15BA-4077-B807-7753EDE20D00}" presName="invisiNode" presStyleLbl="node1" presStyleIdx="0" presStyleCnt="3"/>
      <dgm:spPr/>
    </dgm:pt>
    <dgm:pt modelId="{2740DC70-CD7E-4F26-9CFF-38CA08C21AD7}" type="pres">
      <dgm:prSet presAssocID="{ED9FF2BA-15BA-4077-B807-7753EDE20D00}"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dgm:spPr>
    </dgm:pt>
    <dgm:pt modelId="{BCB9A922-C63D-42BE-8AA2-EFBFC8EEEA6D}" type="pres">
      <dgm:prSet presAssocID="{58FF54D0-A121-4C0B-83E1-4681337E47C8}" presName="sibTrans" presStyleLbl="sibTrans2D1" presStyleIdx="0" presStyleCnt="0"/>
      <dgm:spPr/>
      <dgm:t>
        <a:bodyPr/>
        <a:lstStyle/>
        <a:p>
          <a:endParaRPr lang="it-IT"/>
        </a:p>
      </dgm:t>
    </dgm:pt>
    <dgm:pt modelId="{C5250574-C48E-4379-B15E-0B690F55262B}" type="pres">
      <dgm:prSet presAssocID="{8F522BDE-611A-4D55-B34D-F84112303122}" presName="compNode" presStyleCnt="0"/>
      <dgm:spPr/>
    </dgm:pt>
    <dgm:pt modelId="{5B8BD3C0-8059-4D49-B55E-37D0062E0B21}" type="pres">
      <dgm:prSet presAssocID="{8F522BDE-611A-4D55-B34D-F84112303122}" presName="node" presStyleLbl="node1" presStyleIdx="1" presStyleCnt="3">
        <dgm:presLayoutVars>
          <dgm:bulletEnabled val="1"/>
        </dgm:presLayoutVars>
      </dgm:prSet>
      <dgm:spPr/>
      <dgm:t>
        <a:bodyPr/>
        <a:lstStyle/>
        <a:p>
          <a:endParaRPr lang="it-IT"/>
        </a:p>
      </dgm:t>
    </dgm:pt>
    <dgm:pt modelId="{C19F3582-79FD-4AF8-8288-E57F9B5D384F}" type="pres">
      <dgm:prSet presAssocID="{8F522BDE-611A-4D55-B34D-F84112303122}" presName="invisiNode" presStyleLbl="node1" presStyleIdx="1" presStyleCnt="3"/>
      <dgm:spPr/>
    </dgm:pt>
    <dgm:pt modelId="{E9E0FC1A-0458-40C0-933B-849F5981EAB6}" type="pres">
      <dgm:prSet presAssocID="{8F522BDE-611A-4D55-B34D-F84112303122}"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90FCED8D-1D04-4C82-A4FA-6B024CC79E19}" type="pres">
      <dgm:prSet presAssocID="{B20D696B-AAC2-4436-937A-C68DB744F791}" presName="sibTrans" presStyleLbl="sibTrans2D1" presStyleIdx="0" presStyleCnt="0"/>
      <dgm:spPr/>
      <dgm:t>
        <a:bodyPr/>
        <a:lstStyle/>
        <a:p>
          <a:endParaRPr lang="it-IT"/>
        </a:p>
      </dgm:t>
    </dgm:pt>
    <dgm:pt modelId="{51D42DF0-BFA7-43EE-93BE-EA8552BE441F}" type="pres">
      <dgm:prSet presAssocID="{CA211943-D80D-4E9D-A5BE-C130BD0071DE}" presName="compNode" presStyleCnt="0"/>
      <dgm:spPr/>
    </dgm:pt>
    <dgm:pt modelId="{6DC1F781-DEED-4161-8032-A285FD40659C}" type="pres">
      <dgm:prSet presAssocID="{CA211943-D80D-4E9D-A5BE-C130BD0071DE}" presName="node" presStyleLbl="node1" presStyleIdx="2" presStyleCnt="3">
        <dgm:presLayoutVars>
          <dgm:bulletEnabled val="1"/>
        </dgm:presLayoutVars>
      </dgm:prSet>
      <dgm:spPr/>
      <dgm:t>
        <a:bodyPr/>
        <a:lstStyle/>
        <a:p>
          <a:endParaRPr lang="it-IT"/>
        </a:p>
      </dgm:t>
    </dgm:pt>
    <dgm:pt modelId="{27E92923-626F-4EA4-8801-A64F20F93D42}" type="pres">
      <dgm:prSet presAssocID="{CA211943-D80D-4E9D-A5BE-C130BD0071DE}" presName="invisiNode" presStyleLbl="node1" presStyleIdx="2" presStyleCnt="3"/>
      <dgm:spPr/>
    </dgm:pt>
    <dgm:pt modelId="{BED814C2-FA14-4E0A-B0F3-8DA3B4D2A8D2}" type="pres">
      <dgm:prSet presAssocID="{CA211943-D80D-4E9D-A5BE-C130BD0071DE}" presName="imagNode" presStyleLbl="fgImgPlace1" presStyleIdx="2" presStyleCnt="3"/>
      <dgm:spPr/>
    </dgm:pt>
  </dgm:ptLst>
  <dgm:cxnLst>
    <dgm:cxn modelId="{7A0E6769-0A5A-416B-82AE-A68D09A7157D}" type="presOf" srcId="{B20D696B-AAC2-4436-937A-C68DB744F791}" destId="{90FCED8D-1D04-4C82-A4FA-6B024CC79E19}" srcOrd="0" destOrd="0" presId="urn:microsoft.com/office/officeart/2005/8/layout/pList2"/>
    <dgm:cxn modelId="{56D30E38-25F7-492A-A0DC-4EC53CCA6130}" type="presOf" srcId="{ED9FF2BA-15BA-4077-B807-7753EDE20D00}" destId="{8D92D71A-51ED-4D96-903F-43B7DB1A0275}" srcOrd="0" destOrd="0" presId="urn:microsoft.com/office/officeart/2005/8/layout/pList2"/>
    <dgm:cxn modelId="{09743B02-ABE5-4E24-B54C-A6EFD05F0FA1}" srcId="{D7B62A34-2878-490B-9243-DE426CA42DC2}" destId="{CA211943-D80D-4E9D-A5BE-C130BD0071DE}" srcOrd="2" destOrd="0" parTransId="{67CA611A-49C0-4856-8C0A-C5F15F964AEB}" sibTransId="{0A1FD88B-9456-425F-949E-EAA52FC8CEE6}"/>
    <dgm:cxn modelId="{3D7CFD58-E731-4AF3-A367-0600170B16FF}" type="presOf" srcId="{CA211943-D80D-4E9D-A5BE-C130BD0071DE}" destId="{6DC1F781-DEED-4161-8032-A285FD40659C}" srcOrd="0" destOrd="0" presId="urn:microsoft.com/office/officeart/2005/8/layout/pList2"/>
    <dgm:cxn modelId="{501C65EA-E7C1-4D78-988A-205D670EB10A}" type="presOf" srcId="{8F522BDE-611A-4D55-B34D-F84112303122}" destId="{5B8BD3C0-8059-4D49-B55E-37D0062E0B21}" srcOrd="0" destOrd="0" presId="urn:microsoft.com/office/officeart/2005/8/layout/pList2"/>
    <dgm:cxn modelId="{C6C9C6FE-391A-4E7E-B7AC-D5E0E9FBA46C}" type="presOf" srcId="{D7B62A34-2878-490B-9243-DE426CA42DC2}" destId="{B73EB938-BB46-4D85-B72C-4E8D538EDB30}" srcOrd="0" destOrd="0" presId="urn:microsoft.com/office/officeart/2005/8/layout/pList2"/>
    <dgm:cxn modelId="{184E121B-138A-46E1-8C14-158269E2AC78}" srcId="{D7B62A34-2878-490B-9243-DE426CA42DC2}" destId="{8F522BDE-611A-4D55-B34D-F84112303122}" srcOrd="1" destOrd="0" parTransId="{D826E46E-FDD1-469B-B44E-D41751040839}" sibTransId="{B20D696B-AAC2-4436-937A-C68DB744F791}"/>
    <dgm:cxn modelId="{2880560F-1F02-4827-AF1F-68DD891BC955}" srcId="{D7B62A34-2878-490B-9243-DE426CA42DC2}" destId="{ED9FF2BA-15BA-4077-B807-7753EDE20D00}" srcOrd="0" destOrd="0" parTransId="{C008A241-9FC0-4F0C-BDE6-017C4905D1A1}" sibTransId="{58FF54D0-A121-4C0B-83E1-4681337E47C8}"/>
    <dgm:cxn modelId="{6BEEA15D-2659-48BE-88D6-D76D7223CDDF}" type="presOf" srcId="{58FF54D0-A121-4C0B-83E1-4681337E47C8}" destId="{BCB9A922-C63D-42BE-8AA2-EFBFC8EEEA6D}" srcOrd="0" destOrd="0" presId="urn:microsoft.com/office/officeart/2005/8/layout/pList2"/>
    <dgm:cxn modelId="{D813F63D-0C00-4A74-BC5E-7174506EB314}" type="presParOf" srcId="{B73EB938-BB46-4D85-B72C-4E8D538EDB30}" destId="{5DD2A24A-B5BE-46AF-8E58-DDEB061D9BA6}" srcOrd="0" destOrd="0" presId="urn:microsoft.com/office/officeart/2005/8/layout/pList2"/>
    <dgm:cxn modelId="{553369C1-070A-48DD-8932-6843E8EEF06A}" type="presParOf" srcId="{B73EB938-BB46-4D85-B72C-4E8D538EDB30}" destId="{4099E292-78E4-4F0D-A74A-A1229B0E5B87}" srcOrd="1" destOrd="0" presId="urn:microsoft.com/office/officeart/2005/8/layout/pList2"/>
    <dgm:cxn modelId="{AFD55465-76B1-487F-A787-C7BBC5828F57}" type="presParOf" srcId="{4099E292-78E4-4F0D-A74A-A1229B0E5B87}" destId="{82DD6E9B-D9A2-4736-887E-27E82DF1EB99}" srcOrd="0" destOrd="0" presId="urn:microsoft.com/office/officeart/2005/8/layout/pList2"/>
    <dgm:cxn modelId="{81A7F1CF-DCD2-4A37-9169-6981B2E8C338}" type="presParOf" srcId="{82DD6E9B-D9A2-4736-887E-27E82DF1EB99}" destId="{8D92D71A-51ED-4D96-903F-43B7DB1A0275}" srcOrd="0" destOrd="0" presId="urn:microsoft.com/office/officeart/2005/8/layout/pList2"/>
    <dgm:cxn modelId="{3C58AB6B-1080-41F7-B508-219D3C7BB213}" type="presParOf" srcId="{82DD6E9B-D9A2-4736-887E-27E82DF1EB99}" destId="{70439182-9AFA-4BC6-8F03-5372FED047B0}" srcOrd="1" destOrd="0" presId="urn:microsoft.com/office/officeart/2005/8/layout/pList2"/>
    <dgm:cxn modelId="{09C90EA0-0CB8-4A3A-8FF7-E03F374A3AC2}" type="presParOf" srcId="{82DD6E9B-D9A2-4736-887E-27E82DF1EB99}" destId="{2740DC70-CD7E-4F26-9CFF-38CA08C21AD7}" srcOrd="2" destOrd="0" presId="urn:microsoft.com/office/officeart/2005/8/layout/pList2"/>
    <dgm:cxn modelId="{141EAEA0-EC29-4E5C-8EFD-41C25BDFB185}" type="presParOf" srcId="{4099E292-78E4-4F0D-A74A-A1229B0E5B87}" destId="{BCB9A922-C63D-42BE-8AA2-EFBFC8EEEA6D}" srcOrd="1" destOrd="0" presId="urn:microsoft.com/office/officeart/2005/8/layout/pList2"/>
    <dgm:cxn modelId="{AEE5BB89-8016-4B25-B55F-73C0D0098E18}" type="presParOf" srcId="{4099E292-78E4-4F0D-A74A-A1229B0E5B87}" destId="{C5250574-C48E-4379-B15E-0B690F55262B}" srcOrd="2" destOrd="0" presId="urn:microsoft.com/office/officeart/2005/8/layout/pList2"/>
    <dgm:cxn modelId="{B70A0E1B-E852-4FCF-B2BD-46D2CDB3E12A}" type="presParOf" srcId="{C5250574-C48E-4379-B15E-0B690F55262B}" destId="{5B8BD3C0-8059-4D49-B55E-37D0062E0B21}" srcOrd="0" destOrd="0" presId="urn:microsoft.com/office/officeart/2005/8/layout/pList2"/>
    <dgm:cxn modelId="{F17A263E-B1F9-4DC2-8136-BF7F8BCE59D7}" type="presParOf" srcId="{C5250574-C48E-4379-B15E-0B690F55262B}" destId="{C19F3582-79FD-4AF8-8288-E57F9B5D384F}" srcOrd="1" destOrd="0" presId="urn:microsoft.com/office/officeart/2005/8/layout/pList2"/>
    <dgm:cxn modelId="{1162076A-BA76-4D3C-9CF4-B5AC3EEA8237}" type="presParOf" srcId="{C5250574-C48E-4379-B15E-0B690F55262B}" destId="{E9E0FC1A-0458-40C0-933B-849F5981EAB6}" srcOrd="2" destOrd="0" presId="urn:microsoft.com/office/officeart/2005/8/layout/pList2"/>
    <dgm:cxn modelId="{67C5A420-621A-4F5C-BD76-81584BE635CD}" type="presParOf" srcId="{4099E292-78E4-4F0D-A74A-A1229B0E5B87}" destId="{90FCED8D-1D04-4C82-A4FA-6B024CC79E19}" srcOrd="3" destOrd="0" presId="urn:microsoft.com/office/officeart/2005/8/layout/pList2"/>
    <dgm:cxn modelId="{8C152FE9-3BEC-4895-BCB0-78738623130A}" type="presParOf" srcId="{4099E292-78E4-4F0D-A74A-A1229B0E5B87}" destId="{51D42DF0-BFA7-43EE-93BE-EA8552BE441F}" srcOrd="4" destOrd="0" presId="urn:microsoft.com/office/officeart/2005/8/layout/pList2"/>
    <dgm:cxn modelId="{B2DF16AC-AC64-4B50-8250-F83514CDBCBA}" type="presParOf" srcId="{51D42DF0-BFA7-43EE-93BE-EA8552BE441F}" destId="{6DC1F781-DEED-4161-8032-A285FD40659C}" srcOrd="0" destOrd="0" presId="urn:microsoft.com/office/officeart/2005/8/layout/pList2"/>
    <dgm:cxn modelId="{1BAD7C59-C180-40D9-984B-4CA39E291570}" type="presParOf" srcId="{51D42DF0-BFA7-43EE-93BE-EA8552BE441F}" destId="{27E92923-626F-4EA4-8801-A64F20F93D42}" srcOrd="1" destOrd="0" presId="urn:microsoft.com/office/officeart/2005/8/layout/pList2"/>
    <dgm:cxn modelId="{B1AFE8A1-61A5-4814-A2C1-4500CF73DB38}" type="presParOf" srcId="{51D42DF0-BFA7-43EE-93BE-EA8552BE441F}" destId="{BED814C2-FA14-4E0A-B0F3-8DA3B4D2A8D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0FC62D-4C4F-4D9B-8521-B30CD7B5F245}" type="doc">
      <dgm:prSet loTypeId="urn:microsoft.com/office/officeart/2005/8/layout/hList7" loCatId="list" qsTypeId="urn:microsoft.com/office/officeart/2005/8/quickstyle/simple1" qsCatId="simple" csTypeId="urn:microsoft.com/office/officeart/2005/8/colors/accent1_2" csCatId="accent1" phldr="1"/>
      <dgm:spPr/>
    </dgm:pt>
    <dgm:pt modelId="{02A19E24-C452-4E54-B828-2A2C98A1DA0F}">
      <dgm:prSet phldrT="[Testo]"/>
      <dgm:spPr/>
      <dgm:t>
        <a:bodyPr/>
        <a:lstStyle/>
        <a:p>
          <a:r>
            <a:rPr lang="it-IT" b="1" i="0" dirty="0" smtClean="0"/>
            <a:t>leve di primo genere</a:t>
          </a:r>
          <a:r>
            <a:rPr lang="it-IT" b="0" i="0" dirty="0" smtClean="0"/>
            <a:t>: il fulcro è posto tra le due forze (</a:t>
          </a:r>
          <a:r>
            <a:rPr lang="it-IT" b="0" i="0" dirty="0" err="1" smtClean="0"/>
            <a:t>interfulcrate</a:t>
          </a:r>
          <a:r>
            <a:rPr lang="it-IT" b="0" i="0" dirty="0" smtClean="0"/>
            <a:t>); possono essere vantaggiose, svantaggiose o indifferenti</a:t>
          </a:r>
          <a:endParaRPr lang="it-IT" dirty="0"/>
        </a:p>
      </dgm:t>
    </dgm:pt>
    <dgm:pt modelId="{E27073A9-60FB-4B2E-AA0A-321B89DE4FE7}" type="parTrans" cxnId="{22662546-2DA3-4EEE-B5CD-EC12B24A300C}">
      <dgm:prSet/>
      <dgm:spPr/>
      <dgm:t>
        <a:bodyPr/>
        <a:lstStyle/>
        <a:p>
          <a:endParaRPr lang="it-IT"/>
        </a:p>
      </dgm:t>
    </dgm:pt>
    <dgm:pt modelId="{8BA08C8A-A6F7-4A73-B010-8337042D5627}" type="sibTrans" cxnId="{22662546-2DA3-4EEE-B5CD-EC12B24A300C}">
      <dgm:prSet/>
      <dgm:spPr/>
      <dgm:t>
        <a:bodyPr/>
        <a:lstStyle/>
        <a:p>
          <a:endParaRPr lang="it-IT"/>
        </a:p>
      </dgm:t>
    </dgm:pt>
    <dgm:pt modelId="{CB11F20B-8C6B-44FD-8EAA-2579FE5FF100}">
      <dgm:prSet phldrT="[Testo]"/>
      <dgm:spPr/>
      <dgm:t>
        <a:bodyPr/>
        <a:lstStyle/>
        <a:p>
          <a:r>
            <a:rPr lang="it-IT" b="1" i="0" dirty="0" smtClean="0"/>
            <a:t>leve di secondo genere</a:t>
          </a:r>
          <a:r>
            <a:rPr lang="it-IT" b="0" i="0" dirty="0" smtClean="0"/>
            <a:t>: la forza resistente è tra il fulcro e la forza motrice (o potenza) (</a:t>
          </a:r>
          <a:r>
            <a:rPr lang="it-IT" b="0" i="0" dirty="0" err="1" smtClean="0"/>
            <a:t>interresistente</a:t>
          </a:r>
          <a:r>
            <a:rPr lang="it-IT" b="0" i="0" dirty="0" smtClean="0"/>
            <a:t>); sono sempre vantaggiose</a:t>
          </a:r>
          <a:endParaRPr lang="it-IT" dirty="0"/>
        </a:p>
      </dgm:t>
    </dgm:pt>
    <dgm:pt modelId="{EAAB3EC8-C292-432C-B36E-1F23921D940D}" type="parTrans" cxnId="{65AF026C-DE19-4A6F-BB02-91D6E693F8BF}">
      <dgm:prSet/>
      <dgm:spPr/>
      <dgm:t>
        <a:bodyPr/>
        <a:lstStyle/>
        <a:p>
          <a:endParaRPr lang="it-IT"/>
        </a:p>
      </dgm:t>
    </dgm:pt>
    <dgm:pt modelId="{64FAEDA7-D0FA-4EC2-BD99-8211488F04EB}" type="sibTrans" cxnId="{65AF026C-DE19-4A6F-BB02-91D6E693F8BF}">
      <dgm:prSet/>
      <dgm:spPr/>
      <dgm:t>
        <a:bodyPr/>
        <a:lstStyle/>
        <a:p>
          <a:endParaRPr lang="it-IT"/>
        </a:p>
      </dgm:t>
    </dgm:pt>
    <dgm:pt modelId="{71DB9DD8-7E2F-4EE3-9E84-6FC9DBB042B0}">
      <dgm:prSet phldrT="[Testo]"/>
      <dgm:spPr/>
      <dgm:t>
        <a:bodyPr/>
        <a:lstStyle/>
        <a:p>
          <a:r>
            <a:rPr lang="it-IT" b="1" i="0" dirty="0" smtClean="0"/>
            <a:t>leve di terzo genere</a:t>
          </a:r>
          <a:r>
            <a:rPr lang="it-IT" b="0" i="0" dirty="0" smtClean="0"/>
            <a:t>: la forza motrice (potenza) è tra il fulcro e la forza resistente; sono sempre svantaggiose</a:t>
          </a:r>
          <a:endParaRPr lang="it-IT" dirty="0"/>
        </a:p>
      </dgm:t>
    </dgm:pt>
    <dgm:pt modelId="{ED2AA540-24F3-4BEF-A009-4B7AFC58F537}" type="parTrans" cxnId="{91C5EBD3-8D54-4FC6-95B4-7897757B65D4}">
      <dgm:prSet/>
      <dgm:spPr/>
      <dgm:t>
        <a:bodyPr/>
        <a:lstStyle/>
        <a:p>
          <a:endParaRPr lang="it-IT"/>
        </a:p>
      </dgm:t>
    </dgm:pt>
    <dgm:pt modelId="{1D79981C-6320-48E7-AD04-2D0FCD979296}" type="sibTrans" cxnId="{91C5EBD3-8D54-4FC6-95B4-7897757B65D4}">
      <dgm:prSet/>
      <dgm:spPr/>
      <dgm:t>
        <a:bodyPr/>
        <a:lstStyle/>
        <a:p>
          <a:endParaRPr lang="it-IT"/>
        </a:p>
      </dgm:t>
    </dgm:pt>
    <dgm:pt modelId="{9B79862E-ABD2-48A9-AF9D-732AF75E817C}" type="pres">
      <dgm:prSet presAssocID="{FC0FC62D-4C4F-4D9B-8521-B30CD7B5F245}" presName="Name0" presStyleCnt="0">
        <dgm:presLayoutVars>
          <dgm:dir/>
          <dgm:resizeHandles val="exact"/>
        </dgm:presLayoutVars>
      </dgm:prSet>
      <dgm:spPr/>
    </dgm:pt>
    <dgm:pt modelId="{200860F8-A56D-4973-8067-15993E5F5052}" type="pres">
      <dgm:prSet presAssocID="{FC0FC62D-4C4F-4D9B-8521-B30CD7B5F245}" presName="fgShape" presStyleLbl="fgShp" presStyleIdx="0" presStyleCnt="1"/>
      <dgm:spPr/>
    </dgm:pt>
    <dgm:pt modelId="{70BAB490-4C78-4B4B-B45C-051C1A1FF030}" type="pres">
      <dgm:prSet presAssocID="{FC0FC62D-4C4F-4D9B-8521-B30CD7B5F245}" presName="linComp" presStyleCnt="0"/>
      <dgm:spPr/>
    </dgm:pt>
    <dgm:pt modelId="{9015F6BB-16C0-4319-B583-FAA6936DC2C2}" type="pres">
      <dgm:prSet presAssocID="{02A19E24-C452-4E54-B828-2A2C98A1DA0F}" presName="compNode" presStyleCnt="0"/>
      <dgm:spPr/>
    </dgm:pt>
    <dgm:pt modelId="{51A77A39-AB48-4533-BEF7-65DDEA0339D2}" type="pres">
      <dgm:prSet presAssocID="{02A19E24-C452-4E54-B828-2A2C98A1DA0F}" presName="bkgdShape" presStyleLbl="node1" presStyleIdx="0" presStyleCnt="3"/>
      <dgm:spPr/>
      <dgm:t>
        <a:bodyPr/>
        <a:lstStyle/>
        <a:p>
          <a:endParaRPr lang="it-IT"/>
        </a:p>
      </dgm:t>
    </dgm:pt>
    <dgm:pt modelId="{F7DAEA0E-8DA5-4F88-AFAF-487AB5B212A5}" type="pres">
      <dgm:prSet presAssocID="{02A19E24-C452-4E54-B828-2A2C98A1DA0F}" presName="nodeTx" presStyleLbl="node1" presStyleIdx="0" presStyleCnt="3">
        <dgm:presLayoutVars>
          <dgm:bulletEnabled val="1"/>
        </dgm:presLayoutVars>
      </dgm:prSet>
      <dgm:spPr/>
      <dgm:t>
        <a:bodyPr/>
        <a:lstStyle/>
        <a:p>
          <a:endParaRPr lang="it-IT"/>
        </a:p>
      </dgm:t>
    </dgm:pt>
    <dgm:pt modelId="{67417B0E-9760-4C63-AE72-9501296E7181}" type="pres">
      <dgm:prSet presAssocID="{02A19E24-C452-4E54-B828-2A2C98A1DA0F}" presName="invisiNode" presStyleLbl="node1" presStyleIdx="0" presStyleCnt="3"/>
      <dgm:spPr/>
    </dgm:pt>
    <dgm:pt modelId="{D34CC0F8-F981-4280-881B-12441E6FCBCA}" type="pres">
      <dgm:prSet presAssocID="{02A19E24-C452-4E54-B828-2A2C98A1DA0F}" presName="imagNode" presStyleLbl="fgImgPlace1" presStyleIdx="0" presStyleCnt="3" custScaleX="131885" custScaleY="126171"/>
      <dgm:spPr>
        <a:blipFill>
          <a:blip xmlns:r="http://schemas.openxmlformats.org/officeDocument/2006/relationships" r:embed="rId1">
            <a:extLst>
              <a:ext uri="{28A0092B-C50C-407E-A947-70E740481C1C}">
                <a14:useLocalDpi xmlns:a14="http://schemas.microsoft.com/office/drawing/2010/main" val="0"/>
              </a:ext>
            </a:extLst>
          </a:blip>
          <a:srcRect/>
          <a:stretch>
            <a:fillRect l="-34000" r="-34000"/>
          </a:stretch>
        </a:blipFill>
      </dgm:spPr>
    </dgm:pt>
    <dgm:pt modelId="{4700A7EC-29B2-4AD3-8B87-127B8113A58D}" type="pres">
      <dgm:prSet presAssocID="{8BA08C8A-A6F7-4A73-B010-8337042D5627}" presName="sibTrans" presStyleLbl="sibTrans2D1" presStyleIdx="0" presStyleCnt="0"/>
      <dgm:spPr/>
      <dgm:t>
        <a:bodyPr/>
        <a:lstStyle/>
        <a:p>
          <a:endParaRPr lang="it-IT"/>
        </a:p>
      </dgm:t>
    </dgm:pt>
    <dgm:pt modelId="{86962545-C4BF-4D4D-8BD2-31137D16B16A}" type="pres">
      <dgm:prSet presAssocID="{CB11F20B-8C6B-44FD-8EAA-2579FE5FF100}" presName="compNode" presStyleCnt="0"/>
      <dgm:spPr/>
    </dgm:pt>
    <dgm:pt modelId="{03CD091E-C3CA-4BFD-A771-DAED5F136BBE}" type="pres">
      <dgm:prSet presAssocID="{CB11F20B-8C6B-44FD-8EAA-2579FE5FF100}" presName="bkgdShape" presStyleLbl="node1" presStyleIdx="1" presStyleCnt="3"/>
      <dgm:spPr/>
      <dgm:t>
        <a:bodyPr/>
        <a:lstStyle/>
        <a:p>
          <a:endParaRPr lang="it-IT"/>
        </a:p>
      </dgm:t>
    </dgm:pt>
    <dgm:pt modelId="{22D080C0-61FF-468B-8CC6-3F49EC344121}" type="pres">
      <dgm:prSet presAssocID="{CB11F20B-8C6B-44FD-8EAA-2579FE5FF100}" presName="nodeTx" presStyleLbl="node1" presStyleIdx="1" presStyleCnt="3">
        <dgm:presLayoutVars>
          <dgm:bulletEnabled val="1"/>
        </dgm:presLayoutVars>
      </dgm:prSet>
      <dgm:spPr/>
      <dgm:t>
        <a:bodyPr/>
        <a:lstStyle/>
        <a:p>
          <a:endParaRPr lang="it-IT"/>
        </a:p>
      </dgm:t>
    </dgm:pt>
    <dgm:pt modelId="{096D439E-3E61-40DB-8BE7-4E2D1A011009}" type="pres">
      <dgm:prSet presAssocID="{CB11F20B-8C6B-44FD-8EAA-2579FE5FF100}" presName="invisiNode" presStyleLbl="node1" presStyleIdx="1" presStyleCnt="3"/>
      <dgm:spPr/>
    </dgm:pt>
    <dgm:pt modelId="{31D2A72B-FDB8-459F-8CD6-DF513996934F}" type="pres">
      <dgm:prSet presAssocID="{CB11F20B-8C6B-44FD-8EAA-2579FE5FF100}" presName="imagNode" presStyleLbl="fgImgPlace1" presStyleIdx="1" presStyleCnt="3" custScaleX="129476" custScaleY="124690"/>
      <dgm:spPr>
        <a:blipFill>
          <a:blip xmlns:r="http://schemas.openxmlformats.org/officeDocument/2006/relationships" r:embed="rId2">
            <a:extLst>
              <a:ext uri="{28A0092B-C50C-407E-A947-70E740481C1C}">
                <a14:useLocalDpi xmlns:a14="http://schemas.microsoft.com/office/drawing/2010/main" val="0"/>
              </a:ext>
            </a:extLst>
          </a:blip>
          <a:srcRect/>
          <a:stretch>
            <a:fillRect l="-43000" r="-43000"/>
          </a:stretch>
        </a:blipFill>
      </dgm:spPr>
    </dgm:pt>
    <dgm:pt modelId="{ABCCFC34-896D-4CB6-9BE0-4B3EC32FF9FD}" type="pres">
      <dgm:prSet presAssocID="{64FAEDA7-D0FA-4EC2-BD99-8211488F04EB}" presName="sibTrans" presStyleLbl="sibTrans2D1" presStyleIdx="0" presStyleCnt="0"/>
      <dgm:spPr/>
      <dgm:t>
        <a:bodyPr/>
        <a:lstStyle/>
        <a:p>
          <a:endParaRPr lang="it-IT"/>
        </a:p>
      </dgm:t>
    </dgm:pt>
    <dgm:pt modelId="{876ECFB5-D6BD-4DCF-9519-AF77517E60FE}" type="pres">
      <dgm:prSet presAssocID="{71DB9DD8-7E2F-4EE3-9E84-6FC9DBB042B0}" presName="compNode" presStyleCnt="0"/>
      <dgm:spPr/>
    </dgm:pt>
    <dgm:pt modelId="{2F6CAAA8-7747-4263-A39B-CEA39BCE794A}" type="pres">
      <dgm:prSet presAssocID="{71DB9DD8-7E2F-4EE3-9E84-6FC9DBB042B0}" presName="bkgdShape" presStyleLbl="node1" presStyleIdx="2" presStyleCnt="3"/>
      <dgm:spPr/>
      <dgm:t>
        <a:bodyPr/>
        <a:lstStyle/>
        <a:p>
          <a:endParaRPr lang="it-IT"/>
        </a:p>
      </dgm:t>
    </dgm:pt>
    <dgm:pt modelId="{B86C97B7-E2C6-4ABD-9C60-08C20D9C44E8}" type="pres">
      <dgm:prSet presAssocID="{71DB9DD8-7E2F-4EE3-9E84-6FC9DBB042B0}" presName="nodeTx" presStyleLbl="node1" presStyleIdx="2" presStyleCnt="3">
        <dgm:presLayoutVars>
          <dgm:bulletEnabled val="1"/>
        </dgm:presLayoutVars>
      </dgm:prSet>
      <dgm:spPr/>
      <dgm:t>
        <a:bodyPr/>
        <a:lstStyle/>
        <a:p>
          <a:endParaRPr lang="it-IT"/>
        </a:p>
      </dgm:t>
    </dgm:pt>
    <dgm:pt modelId="{9569A2D9-D534-4F4A-A760-D38F9DF2C207}" type="pres">
      <dgm:prSet presAssocID="{71DB9DD8-7E2F-4EE3-9E84-6FC9DBB042B0}" presName="invisiNode" presStyleLbl="node1" presStyleIdx="2" presStyleCnt="3"/>
      <dgm:spPr/>
    </dgm:pt>
    <dgm:pt modelId="{59B7DF37-E2F5-400B-BC6E-10DFF53720F5}" type="pres">
      <dgm:prSet presAssocID="{71DB9DD8-7E2F-4EE3-9E84-6FC9DBB042B0}" presName="imagNode" presStyleLbl="fgImgPlace1" presStyleIdx="2" presStyleCnt="3" custScaleX="135159" custScaleY="126171"/>
      <dgm:spPr>
        <a:blipFill>
          <a:blip xmlns:r="http://schemas.openxmlformats.org/officeDocument/2006/relationships" r:embed="rId3">
            <a:extLst>
              <a:ext uri="{28A0092B-C50C-407E-A947-70E740481C1C}">
                <a14:useLocalDpi xmlns:a14="http://schemas.microsoft.com/office/drawing/2010/main" val="0"/>
              </a:ext>
            </a:extLst>
          </a:blip>
          <a:srcRect/>
          <a:stretch>
            <a:fillRect l="-36000" r="-36000"/>
          </a:stretch>
        </a:blipFill>
      </dgm:spPr>
    </dgm:pt>
  </dgm:ptLst>
  <dgm:cxnLst>
    <dgm:cxn modelId="{7FD33310-59ED-4EED-BDEB-A66B89BF08EE}" type="presOf" srcId="{71DB9DD8-7E2F-4EE3-9E84-6FC9DBB042B0}" destId="{2F6CAAA8-7747-4263-A39B-CEA39BCE794A}" srcOrd="0" destOrd="0" presId="urn:microsoft.com/office/officeart/2005/8/layout/hList7"/>
    <dgm:cxn modelId="{543D58AF-2346-4FF3-9507-D1039A4F6AE5}" type="presOf" srcId="{CB11F20B-8C6B-44FD-8EAA-2579FE5FF100}" destId="{22D080C0-61FF-468B-8CC6-3F49EC344121}" srcOrd="1" destOrd="0" presId="urn:microsoft.com/office/officeart/2005/8/layout/hList7"/>
    <dgm:cxn modelId="{22662546-2DA3-4EEE-B5CD-EC12B24A300C}" srcId="{FC0FC62D-4C4F-4D9B-8521-B30CD7B5F245}" destId="{02A19E24-C452-4E54-B828-2A2C98A1DA0F}" srcOrd="0" destOrd="0" parTransId="{E27073A9-60FB-4B2E-AA0A-321B89DE4FE7}" sibTransId="{8BA08C8A-A6F7-4A73-B010-8337042D5627}"/>
    <dgm:cxn modelId="{E211A109-8704-4FCA-8B04-8EF1D656287B}" type="presOf" srcId="{02A19E24-C452-4E54-B828-2A2C98A1DA0F}" destId="{51A77A39-AB48-4533-BEF7-65DDEA0339D2}" srcOrd="0" destOrd="0" presId="urn:microsoft.com/office/officeart/2005/8/layout/hList7"/>
    <dgm:cxn modelId="{967246FA-5499-43E3-B277-40D6F5C4BC12}" type="presOf" srcId="{FC0FC62D-4C4F-4D9B-8521-B30CD7B5F245}" destId="{9B79862E-ABD2-48A9-AF9D-732AF75E817C}" srcOrd="0" destOrd="0" presId="urn:microsoft.com/office/officeart/2005/8/layout/hList7"/>
    <dgm:cxn modelId="{91C5EBD3-8D54-4FC6-95B4-7897757B65D4}" srcId="{FC0FC62D-4C4F-4D9B-8521-B30CD7B5F245}" destId="{71DB9DD8-7E2F-4EE3-9E84-6FC9DBB042B0}" srcOrd="2" destOrd="0" parTransId="{ED2AA540-24F3-4BEF-A009-4B7AFC58F537}" sibTransId="{1D79981C-6320-48E7-AD04-2D0FCD979296}"/>
    <dgm:cxn modelId="{4F565A8F-A79D-425D-AF8A-B1A79BAEBF8B}" type="presOf" srcId="{CB11F20B-8C6B-44FD-8EAA-2579FE5FF100}" destId="{03CD091E-C3CA-4BFD-A771-DAED5F136BBE}" srcOrd="0" destOrd="0" presId="urn:microsoft.com/office/officeart/2005/8/layout/hList7"/>
    <dgm:cxn modelId="{74C6CB5F-4021-4F90-BB8F-92B35D86ACB3}" type="presOf" srcId="{8BA08C8A-A6F7-4A73-B010-8337042D5627}" destId="{4700A7EC-29B2-4AD3-8B87-127B8113A58D}" srcOrd="0" destOrd="0" presId="urn:microsoft.com/office/officeart/2005/8/layout/hList7"/>
    <dgm:cxn modelId="{D39BC8A2-F6C4-4CBD-B645-46C01E05B9B4}" type="presOf" srcId="{64FAEDA7-D0FA-4EC2-BD99-8211488F04EB}" destId="{ABCCFC34-896D-4CB6-9BE0-4B3EC32FF9FD}" srcOrd="0" destOrd="0" presId="urn:microsoft.com/office/officeart/2005/8/layout/hList7"/>
    <dgm:cxn modelId="{091614E1-9912-42DA-B0EF-660C9D3EFE7E}" type="presOf" srcId="{71DB9DD8-7E2F-4EE3-9E84-6FC9DBB042B0}" destId="{B86C97B7-E2C6-4ABD-9C60-08C20D9C44E8}" srcOrd="1" destOrd="0" presId="urn:microsoft.com/office/officeart/2005/8/layout/hList7"/>
    <dgm:cxn modelId="{65AF026C-DE19-4A6F-BB02-91D6E693F8BF}" srcId="{FC0FC62D-4C4F-4D9B-8521-B30CD7B5F245}" destId="{CB11F20B-8C6B-44FD-8EAA-2579FE5FF100}" srcOrd="1" destOrd="0" parTransId="{EAAB3EC8-C292-432C-B36E-1F23921D940D}" sibTransId="{64FAEDA7-D0FA-4EC2-BD99-8211488F04EB}"/>
    <dgm:cxn modelId="{C3A5A9A2-C54E-40AB-AE73-B12852C324F2}" type="presOf" srcId="{02A19E24-C452-4E54-B828-2A2C98A1DA0F}" destId="{F7DAEA0E-8DA5-4F88-AFAF-487AB5B212A5}" srcOrd="1" destOrd="0" presId="urn:microsoft.com/office/officeart/2005/8/layout/hList7"/>
    <dgm:cxn modelId="{973EFF6A-7D04-4F3F-9DA9-31D02A52AF9F}" type="presParOf" srcId="{9B79862E-ABD2-48A9-AF9D-732AF75E817C}" destId="{200860F8-A56D-4973-8067-15993E5F5052}" srcOrd="0" destOrd="0" presId="urn:microsoft.com/office/officeart/2005/8/layout/hList7"/>
    <dgm:cxn modelId="{8A44CDF0-32DD-4201-9625-F7F6D206C000}" type="presParOf" srcId="{9B79862E-ABD2-48A9-AF9D-732AF75E817C}" destId="{70BAB490-4C78-4B4B-B45C-051C1A1FF030}" srcOrd="1" destOrd="0" presId="urn:microsoft.com/office/officeart/2005/8/layout/hList7"/>
    <dgm:cxn modelId="{C3C0DBD2-B6D8-4F4A-A0E7-8941025BB474}" type="presParOf" srcId="{70BAB490-4C78-4B4B-B45C-051C1A1FF030}" destId="{9015F6BB-16C0-4319-B583-FAA6936DC2C2}" srcOrd="0" destOrd="0" presId="urn:microsoft.com/office/officeart/2005/8/layout/hList7"/>
    <dgm:cxn modelId="{6EC05C76-6B77-4026-9554-ECE4D50FA635}" type="presParOf" srcId="{9015F6BB-16C0-4319-B583-FAA6936DC2C2}" destId="{51A77A39-AB48-4533-BEF7-65DDEA0339D2}" srcOrd="0" destOrd="0" presId="urn:microsoft.com/office/officeart/2005/8/layout/hList7"/>
    <dgm:cxn modelId="{ECC3C526-8EBC-416F-BB1E-4EFD134065A1}" type="presParOf" srcId="{9015F6BB-16C0-4319-B583-FAA6936DC2C2}" destId="{F7DAEA0E-8DA5-4F88-AFAF-487AB5B212A5}" srcOrd="1" destOrd="0" presId="urn:microsoft.com/office/officeart/2005/8/layout/hList7"/>
    <dgm:cxn modelId="{82D9DFB7-4CE5-4DEA-ABA0-B5312C517816}" type="presParOf" srcId="{9015F6BB-16C0-4319-B583-FAA6936DC2C2}" destId="{67417B0E-9760-4C63-AE72-9501296E7181}" srcOrd="2" destOrd="0" presId="urn:microsoft.com/office/officeart/2005/8/layout/hList7"/>
    <dgm:cxn modelId="{9D29CE93-6606-446C-9588-A1B232380B68}" type="presParOf" srcId="{9015F6BB-16C0-4319-B583-FAA6936DC2C2}" destId="{D34CC0F8-F981-4280-881B-12441E6FCBCA}" srcOrd="3" destOrd="0" presId="urn:microsoft.com/office/officeart/2005/8/layout/hList7"/>
    <dgm:cxn modelId="{6FAEA153-BED8-4BD7-A148-8A6C6DDC5FF3}" type="presParOf" srcId="{70BAB490-4C78-4B4B-B45C-051C1A1FF030}" destId="{4700A7EC-29B2-4AD3-8B87-127B8113A58D}" srcOrd="1" destOrd="0" presId="urn:microsoft.com/office/officeart/2005/8/layout/hList7"/>
    <dgm:cxn modelId="{873F0415-742A-4721-A6EE-EC5F3BC23399}" type="presParOf" srcId="{70BAB490-4C78-4B4B-B45C-051C1A1FF030}" destId="{86962545-C4BF-4D4D-8BD2-31137D16B16A}" srcOrd="2" destOrd="0" presId="urn:microsoft.com/office/officeart/2005/8/layout/hList7"/>
    <dgm:cxn modelId="{2B5ABE6C-AFBA-4809-94F2-4CBF59F3C985}" type="presParOf" srcId="{86962545-C4BF-4D4D-8BD2-31137D16B16A}" destId="{03CD091E-C3CA-4BFD-A771-DAED5F136BBE}" srcOrd="0" destOrd="0" presId="urn:microsoft.com/office/officeart/2005/8/layout/hList7"/>
    <dgm:cxn modelId="{0274F2B6-5C14-43C5-A186-985101F163B2}" type="presParOf" srcId="{86962545-C4BF-4D4D-8BD2-31137D16B16A}" destId="{22D080C0-61FF-468B-8CC6-3F49EC344121}" srcOrd="1" destOrd="0" presId="urn:microsoft.com/office/officeart/2005/8/layout/hList7"/>
    <dgm:cxn modelId="{D6506A66-3E11-43D7-B0E4-A40CF45E2AB5}" type="presParOf" srcId="{86962545-C4BF-4D4D-8BD2-31137D16B16A}" destId="{096D439E-3E61-40DB-8BE7-4E2D1A011009}" srcOrd="2" destOrd="0" presId="urn:microsoft.com/office/officeart/2005/8/layout/hList7"/>
    <dgm:cxn modelId="{DE16B9AD-4B04-478B-93FB-2FDF1C600ABA}" type="presParOf" srcId="{86962545-C4BF-4D4D-8BD2-31137D16B16A}" destId="{31D2A72B-FDB8-459F-8CD6-DF513996934F}" srcOrd="3" destOrd="0" presId="urn:microsoft.com/office/officeart/2005/8/layout/hList7"/>
    <dgm:cxn modelId="{E5EEDFF5-146E-4974-87F4-6B75CA8EC6E6}" type="presParOf" srcId="{70BAB490-4C78-4B4B-B45C-051C1A1FF030}" destId="{ABCCFC34-896D-4CB6-9BE0-4B3EC32FF9FD}" srcOrd="3" destOrd="0" presId="urn:microsoft.com/office/officeart/2005/8/layout/hList7"/>
    <dgm:cxn modelId="{20DF63C7-2195-403C-BE1C-74AFB075884A}" type="presParOf" srcId="{70BAB490-4C78-4B4B-B45C-051C1A1FF030}" destId="{876ECFB5-D6BD-4DCF-9519-AF77517E60FE}" srcOrd="4" destOrd="0" presId="urn:microsoft.com/office/officeart/2005/8/layout/hList7"/>
    <dgm:cxn modelId="{83383012-DFC4-4632-8C4D-920D64D9DBDB}" type="presParOf" srcId="{876ECFB5-D6BD-4DCF-9519-AF77517E60FE}" destId="{2F6CAAA8-7747-4263-A39B-CEA39BCE794A}" srcOrd="0" destOrd="0" presId="urn:microsoft.com/office/officeart/2005/8/layout/hList7"/>
    <dgm:cxn modelId="{12D67C15-B30A-43E3-AE45-D27ECD400161}" type="presParOf" srcId="{876ECFB5-D6BD-4DCF-9519-AF77517E60FE}" destId="{B86C97B7-E2C6-4ABD-9C60-08C20D9C44E8}" srcOrd="1" destOrd="0" presId="urn:microsoft.com/office/officeart/2005/8/layout/hList7"/>
    <dgm:cxn modelId="{000696F7-6D76-416A-80EE-0A4F01E3B172}" type="presParOf" srcId="{876ECFB5-D6BD-4DCF-9519-AF77517E60FE}" destId="{9569A2D9-D534-4F4A-A760-D38F9DF2C207}" srcOrd="2" destOrd="0" presId="urn:microsoft.com/office/officeart/2005/8/layout/hList7"/>
    <dgm:cxn modelId="{C075B27E-700C-4886-90F0-257C7573855D}" type="presParOf" srcId="{876ECFB5-D6BD-4DCF-9519-AF77517E60FE}" destId="{59B7DF37-E2F5-400B-BC6E-10DFF53720F5}"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A24A-B5BE-46AF-8E58-DDEB061D9BA6}">
      <dsp:nvSpPr>
        <dsp:cNvPr id="0" name=""/>
        <dsp:cNvSpPr/>
      </dsp:nvSpPr>
      <dsp:spPr>
        <a:xfrm>
          <a:off x="0" y="0"/>
          <a:ext cx="7704856" cy="2242947"/>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40DC70-CD7E-4F26-9CFF-38CA08C21AD7}">
      <dsp:nvSpPr>
        <dsp:cNvPr id="0" name=""/>
        <dsp:cNvSpPr/>
      </dsp:nvSpPr>
      <dsp:spPr>
        <a:xfrm>
          <a:off x="231145" y="299059"/>
          <a:ext cx="2263301" cy="164482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92D71A-51ED-4D96-903F-43B7DB1A0275}">
      <dsp:nvSpPr>
        <dsp:cNvPr id="0" name=""/>
        <dsp:cNvSpPr/>
      </dsp:nvSpPr>
      <dsp:spPr>
        <a:xfrm rot="10800000">
          <a:off x="231145" y="2242947"/>
          <a:ext cx="2263301" cy="274138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it-IT" sz="1800" b="1" i="0" kern="1200" dirty="0" smtClean="0"/>
            <a:t>svantaggiose</a:t>
          </a:r>
          <a:r>
            <a:rPr lang="it-IT" sz="1800" b="0" i="0" kern="1200" dirty="0" smtClean="0"/>
            <a:t>: se la forza applicata richiesta è maggiore della forza resistente, ovvero se il braccio-resistenza è più lungo del braccio-potenza (</a:t>
          </a:r>
          <a:r>
            <a:rPr lang="it-IT" sz="1800" b="0" i="1" kern="1200" dirty="0" err="1" smtClean="0"/>
            <a:t>b</a:t>
          </a:r>
          <a:r>
            <a:rPr lang="it-IT" sz="1800" b="0" i="0" kern="1200" baseline="-25000" dirty="0" err="1" smtClean="0"/>
            <a:t>p</a:t>
          </a:r>
          <a:r>
            <a:rPr lang="it-IT" sz="1800" b="0" i="0" kern="1200" dirty="0" smtClean="0"/>
            <a:t> /</a:t>
          </a:r>
          <a:r>
            <a:rPr lang="it-IT" sz="1800" b="0" i="1" kern="1200" dirty="0" err="1" smtClean="0"/>
            <a:t>b</a:t>
          </a:r>
          <a:r>
            <a:rPr lang="it-IT" sz="1800" b="0" i="0" kern="1200" baseline="-25000" dirty="0" err="1" smtClean="0"/>
            <a:t>r</a:t>
          </a:r>
          <a:r>
            <a:rPr lang="it-IT" sz="1800" b="0" i="0" kern="1200" dirty="0" smtClean="0"/>
            <a:t> &lt; 1)</a:t>
          </a:r>
          <a:endParaRPr lang="it-IT" sz="1800" kern="1200" dirty="0"/>
        </a:p>
      </dsp:txBody>
      <dsp:txXfrm rot="10800000">
        <a:off x="300749" y="2242947"/>
        <a:ext cx="2124093" cy="2671776"/>
      </dsp:txXfrm>
    </dsp:sp>
    <dsp:sp modelId="{E9E0FC1A-0458-40C0-933B-849F5981EAB6}">
      <dsp:nvSpPr>
        <dsp:cNvPr id="0" name=""/>
        <dsp:cNvSpPr/>
      </dsp:nvSpPr>
      <dsp:spPr>
        <a:xfrm>
          <a:off x="2720777" y="299059"/>
          <a:ext cx="2263301" cy="164482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8BD3C0-8059-4D49-B55E-37D0062E0B21}">
      <dsp:nvSpPr>
        <dsp:cNvPr id="0" name=""/>
        <dsp:cNvSpPr/>
      </dsp:nvSpPr>
      <dsp:spPr>
        <a:xfrm rot="10800000">
          <a:off x="2720777" y="2242947"/>
          <a:ext cx="2263301" cy="274138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it-IT" sz="1800" b="1" i="0" kern="1200" dirty="0" smtClean="0"/>
            <a:t>indifferenti</a:t>
          </a:r>
          <a:r>
            <a:rPr lang="it-IT" sz="1800" b="0" i="0" kern="1200" dirty="0" smtClean="0"/>
            <a:t>: se la forza applicata richiesta è uguale alla forza resistente, ovvero se il braccio-resistenza è uguale al braccio-potenza (</a:t>
          </a:r>
          <a:r>
            <a:rPr lang="it-IT" sz="1800" b="0" i="1" kern="1200" dirty="0" err="1" smtClean="0"/>
            <a:t>b</a:t>
          </a:r>
          <a:r>
            <a:rPr lang="it-IT" sz="1800" b="0" i="0" kern="1200" baseline="-25000" dirty="0" err="1" smtClean="0"/>
            <a:t>p</a:t>
          </a:r>
          <a:r>
            <a:rPr lang="it-IT" sz="1800" b="0" i="0" kern="1200" dirty="0" smtClean="0"/>
            <a:t> / </a:t>
          </a:r>
          <a:r>
            <a:rPr lang="it-IT" sz="1800" b="0" i="1" kern="1200" dirty="0" err="1" smtClean="0"/>
            <a:t>b</a:t>
          </a:r>
          <a:r>
            <a:rPr lang="it-IT" sz="1800" b="0" i="0" kern="1200" baseline="-25000" dirty="0" err="1" smtClean="0"/>
            <a:t>r</a:t>
          </a:r>
          <a:r>
            <a:rPr lang="it-IT" sz="1800" b="0" i="0" kern="1200" dirty="0" smtClean="0"/>
            <a:t> = 1);</a:t>
          </a:r>
          <a:endParaRPr lang="it-IT" sz="1800" kern="1200" dirty="0"/>
        </a:p>
      </dsp:txBody>
      <dsp:txXfrm rot="10800000">
        <a:off x="2790381" y="2242947"/>
        <a:ext cx="2124093" cy="2671776"/>
      </dsp:txXfrm>
    </dsp:sp>
    <dsp:sp modelId="{BED814C2-FA14-4E0A-B0F3-8DA3B4D2A8D2}">
      <dsp:nvSpPr>
        <dsp:cNvPr id="0" name=""/>
        <dsp:cNvSpPr/>
      </dsp:nvSpPr>
      <dsp:spPr>
        <a:xfrm>
          <a:off x="5210408" y="299059"/>
          <a:ext cx="2263301" cy="1644828"/>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C1F781-DEED-4161-8032-A285FD40659C}">
      <dsp:nvSpPr>
        <dsp:cNvPr id="0" name=""/>
        <dsp:cNvSpPr/>
      </dsp:nvSpPr>
      <dsp:spPr>
        <a:xfrm rot="10800000">
          <a:off x="5210408" y="2242947"/>
          <a:ext cx="2263301" cy="274138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it-IT" sz="1800" b="1" i="0" kern="1200" dirty="0" smtClean="0"/>
            <a:t>vantaggiose</a:t>
          </a:r>
          <a:r>
            <a:rPr lang="it-IT" sz="1800" b="0" i="0" kern="1200" dirty="0" smtClean="0"/>
            <a:t>: se la forza applicata richiesta è minore della forza </a:t>
          </a:r>
          <a:r>
            <a:rPr lang="it-IT" sz="1800" b="0" i="0" kern="1200" dirty="0" err="1" smtClean="0"/>
            <a:t>resistente,ovvero</a:t>
          </a:r>
          <a:r>
            <a:rPr lang="it-IT" sz="1800" b="0" i="0" kern="1200" dirty="0" smtClean="0"/>
            <a:t> se il braccio-resistenza è più corto del braccio-potenza (</a:t>
          </a:r>
          <a:r>
            <a:rPr lang="it-IT" sz="1800" b="0" i="1" kern="1200" dirty="0" err="1" smtClean="0"/>
            <a:t>b</a:t>
          </a:r>
          <a:r>
            <a:rPr lang="it-IT" sz="1800" b="0" i="0" kern="1200" baseline="-25000" dirty="0" err="1" smtClean="0"/>
            <a:t>p</a:t>
          </a:r>
          <a:r>
            <a:rPr lang="it-IT" sz="1800" b="0" i="0" kern="1200" dirty="0" smtClean="0"/>
            <a:t> / </a:t>
          </a:r>
          <a:r>
            <a:rPr lang="it-IT" sz="1800" b="0" i="1" kern="1200" dirty="0" err="1" smtClean="0"/>
            <a:t>b</a:t>
          </a:r>
          <a:r>
            <a:rPr lang="it-IT" sz="1800" b="0" i="0" kern="1200" baseline="-25000" dirty="0" err="1" smtClean="0"/>
            <a:t>r</a:t>
          </a:r>
          <a:r>
            <a:rPr lang="it-IT" sz="1800" b="0" i="0" kern="1200" dirty="0" smtClean="0"/>
            <a:t> &gt; 1);</a:t>
          </a:r>
          <a:endParaRPr lang="it-IT" sz="1800" kern="1200" dirty="0"/>
        </a:p>
      </dsp:txBody>
      <dsp:txXfrm rot="10800000">
        <a:off x="5280012" y="2242947"/>
        <a:ext cx="2124093" cy="26717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A77A39-AB48-4533-BEF7-65DDEA0339D2}">
      <dsp:nvSpPr>
        <dsp:cNvPr id="0" name=""/>
        <dsp:cNvSpPr/>
      </dsp:nvSpPr>
      <dsp:spPr>
        <a:xfrm>
          <a:off x="1784" y="0"/>
          <a:ext cx="2775613" cy="53443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it-IT" sz="2000" b="1" i="0" kern="1200" dirty="0" smtClean="0"/>
            <a:t>leve di primo genere</a:t>
          </a:r>
          <a:r>
            <a:rPr lang="it-IT" sz="2000" b="0" i="0" kern="1200" dirty="0" smtClean="0"/>
            <a:t>: il fulcro è posto tra le due forze (</a:t>
          </a:r>
          <a:r>
            <a:rPr lang="it-IT" sz="2000" b="0" i="0" kern="1200" dirty="0" err="1" smtClean="0"/>
            <a:t>interfulcrate</a:t>
          </a:r>
          <a:r>
            <a:rPr lang="it-IT" sz="2000" b="0" i="0" kern="1200" dirty="0" smtClean="0"/>
            <a:t>); possono essere vantaggiose, svantaggiose o indifferenti</a:t>
          </a:r>
          <a:endParaRPr lang="it-IT" sz="2000" kern="1200" dirty="0"/>
        </a:p>
      </dsp:txBody>
      <dsp:txXfrm>
        <a:off x="1784" y="2137747"/>
        <a:ext cx="2775613" cy="2137747"/>
      </dsp:txXfrm>
    </dsp:sp>
    <dsp:sp modelId="{D34CC0F8-F981-4280-881B-12441E6FCBCA}">
      <dsp:nvSpPr>
        <dsp:cNvPr id="0" name=""/>
        <dsp:cNvSpPr/>
      </dsp:nvSpPr>
      <dsp:spPr>
        <a:xfrm>
          <a:off x="216028" y="87782"/>
          <a:ext cx="2347123" cy="224543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4000" r="-3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CD091E-C3CA-4BFD-A771-DAED5F136BBE}">
      <dsp:nvSpPr>
        <dsp:cNvPr id="0" name=""/>
        <dsp:cNvSpPr/>
      </dsp:nvSpPr>
      <dsp:spPr>
        <a:xfrm>
          <a:off x="2860665" y="0"/>
          <a:ext cx="2775613" cy="53443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it-IT" sz="2000" b="1" i="0" kern="1200" dirty="0" smtClean="0"/>
            <a:t>leve di secondo genere</a:t>
          </a:r>
          <a:r>
            <a:rPr lang="it-IT" sz="2000" b="0" i="0" kern="1200" dirty="0" smtClean="0"/>
            <a:t>: la forza resistente è tra il fulcro e la forza motrice (o potenza) (</a:t>
          </a:r>
          <a:r>
            <a:rPr lang="it-IT" sz="2000" b="0" i="0" kern="1200" dirty="0" err="1" smtClean="0"/>
            <a:t>interresistente</a:t>
          </a:r>
          <a:r>
            <a:rPr lang="it-IT" sz="2000" b="0" i="0" kern="1200" dirty="0" smtClean="0"/>
            <a:t>); sono sempre vantaggiose</a:t>
          </a:r>
          <a:endParaRPr lang="it-IT" sz="2000" kern="1200" dirty="0"/>
        </a:p>
      </dsp:txBody>
      <dsp:txXfrm>
        <a:off x="2860665" y="2137747"/>
        <a:ext cx="2775613" cy="2137747"/>
      </dsp:txXfrm>
    </dsp:sp>
    <dsp:sp modelId="{31D2A72B-FDB8-459F-8CD6-DF513996934F}">
      <dsp:nvSpPr>
        <dsp:cNvPr id="0" name=""/>
        <dsp:cNvSpPr/>
      </dsp:nvSpPr>
      <dsp:spPr>
        <a:xfrm>
          <a:off x="3096346" y="100961"/>
          <a:ext cx="2304251" cy="221907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3000" r="-4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6CAAA8-7747-4263-A39B-CEA39BCE794A}">
      <dsp:nvSpPr>
        <dsp:cNvPr id="0" name=""/>
        <dsp:cNvSpPr/>
      </dsp:nvSpPr>
      <dsp:spPr>
        <a:xfrm>
          <a:off x="5719546" y="0"/>
          <a:ext cx="2775613" cy="53443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it-IT" sz="2000" b="1" i="0" kern="1200" dirty="0" smtClean="0"/>
            <a:t>leve di terzo genere</a:t>
          </a:r>
          <a:r>
            <a:rPr lang="it-IT" sz="2000" b="0" i="0" kern="1200" dirty="0" smtClean="0"/>
            <a:t>: la forza motrice (potenza) è tra il fulcro e la forza resistente; sono sempre svantaggiose</a:t>
          </a:r>
          <a:endParaRPr lang="it-IT" sz="2000" kern="1200" dirty="0"/>
        </a:p>
      </dsp:txBody>
      <dsp:txXfrm>
        <a:off x="5719546" y="2137747"/>
        <a:ext cx="2775613" cy="2137747"/>
      </dsp:txXfrm>
    </dsp:sp>
    <dsp:sp modelId="{59B7DF37-E2F5-400B-BC6E-10DFF53720F5}">
      <dsp:nvSpPr>
        <dsp:cNvPr id="0" name=""/>
        <dsp:cNvSpPr/>
      </dsp:nvSpPr>
      <dsp:spPr>
        <a:xfrm>
          <a:off x="5904658" y="87782"/>
          <a:ext cx="2405390" cy="224543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6000" r="-3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0860F8-A56D-4973-8067-15993E5F5052}">
      <dsp:nvSpPr>
        <dsp:cNvPr id="0" name=""/>
        <dsp:cNvSpPr/>
      </dsp:nvSpPr>
      <dsp:spPr>
        <a:xfrm>
          <a:off x="339877" y="4275494"/>
          <a:ext cx="7817188" cy="801655"/>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65A7BF4C-4088-4579-86A8-0C364A58B01C}" type="datetimeFigureOut">
              <a:rPr lang="it-IT"/>
              <a:pPr>
                <a:defRPr/>
              </a:pPr>
              <a:t>29/12/2013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E49E91A5-223B-4C1E-847C-8A3D66EBEB36}" type="slidenum">
              <a:rPr lang="it-IT"/>
              <a:pPr>
                <a:defRPr/>
              </a:pPr>
              <a:t>‹N›</a:t>
            </a:fld>
            <a:endParaRPr lang="it-IT"/>
          </a:p>
        </p:txBody>
      </p:sp>
    </p:spTree>
    <p:extLst>
      <p:ext uri="{BB962C8B-B14F-4D97-AF65-F5344CB8AC3E}">
        <p14:creationId xmlns:p14="http://schemas.microsoft.com/office/powerpoint/2010/main" val="352824264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43F12BD8-73C1-4952-ACF8-82142FDB2E6E}" type="slidenum">
              <a:rPr lang="it-IT" altLang="it-IT" sz="1200">
                <a:latin typeface="Arial" charset="0"/>
              </a:rPr>
              <a:pPr eaLnBrk="1" hangingPunct="1"/>
              <a:t>4</a:t>
            </a:fld>
            <a:endParaRPr lang="it-IT" altLang="it-IT" sz="1200">
              <a:latin typeface="Arial" charset="0"/>
            </a:endParaRPr>
          </a:p>
        </p:txBody>
      </p:sp>
      <p:sp>
        <p:nvSpPr>
          <p:cNvPr id="8806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Tx/>
              <a:buChar char="•"/>
            </a:pPr>
            <a:r>
              <a:rPr lang="it-IT" altLang="it-IT" smtClean="0"/>
              <a:t>Perché quando siamo seduti in salotto non precipitiamo al piano di sotto?</a:t>
            </a:r>
          </a:p>
          <a:p>
            <a:pPr>
              <a:spcBef>
                <a:spcPct val="0"/>
              </a:spcBef>
              <a:buFontTx/>
              <a:buChar char="•"/>
            </a:pPr>
            <a:r>
              <a:rPr lang="it-IT" altLang="it-IT" smtClean="0"/>
              <a:t>Di solito si fa l’ipotesi che le forze applicate ai vincoli siano tali da non superare il loro limite di rottura.</a:t>
            </a:r>
          </a:p>
          <a:p>
            <a:pPr>
              <a:spcBef>
                <a:spcPct val="0"/>
              </a:spcBef>
              <a:buFontTx/>
              <a:buChar char="•"/>
            </a:pPr>
            <a:r>
              <a:rPr lang="it-IT" altLang="it-IT" smtClean="0"/>
              <a:t>Quali sono gli oggetti che ti circondano in questo momento che possono essere considerati dei vincoli?</a:t>
            </a:r>
          </a:p>
          <a:p>
            <a:pPr>
              <a:spcBef>
                <a:spcPct val="0"/>
              </a:spcBef>
              <a:buFontTx/>
              <a:buChar char="•"/>
            </a:pPr>
            <a:r>
              <a:rPr lang="it-IT" altLang="it-IT" smtClean="0"/>
              <a:t>Per determinare le condizioni di equilibrio di un punto materiale occorre sommare alle forze attive anche le forze vincolari.</a:t>
            </a:r>
          </a:p>
          <a:p>
            <a:pPr>
              <a:spcBef>
                <a:spcPct val="0"/>
              </a:spcBef>
              <a:buFontTx/>
              <a:buChar char="•"/>
            </a:pPr>
            <a:endParaRPr lang="it-IT" alt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1D8296DC-C574-4E7E-8EC9-16872E4DE60F}" type="slidenum">
              <a:rPr lang="it-IT" altLang="it-IT" sz="1200">
                <a:latin typeface="Arial" charset="0"/>
              </a:rPr>
              <a:pPr eaLnBrk="1" hangingPunct="1"/>
              <a:t>21</a:t>
            </a:fld>
            <a:endParaRPr lang="it-IT" altLang="it-IT" sz="1200">
              <a:latin typeface="Arial" charset="0"/>
            </a:endParaRPr>
          </a:p>
        </p:txBody>
      </p:sp>
      <p:sp>
        <p:nvSpPr>
          <p:cNvPr id="9728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C6314448-9B52-4056-B585-DAF3C7683FB6}" type="slidenum">
              <a:rPr lang="it-IT" altLang="it-IT" sz="1200">
                <a:latin typeface="Arial" charset="0"/>
              </a:rPr>
              <a:pPr eaLnBrk="1" hangingPunct="1"/>
              <a:t>5</a:t>
            </a:fld>
            <a:endParaRPr lang="it-IT" altLang="it-IT" sz="1200">
              <a:latin typeface="Arial" charset="0"/>
            </a:endParaRPr>
          </a:p>
        </p:txBody>
      </p:sp>
      <p:sp>
        <p:nvSpPr>
          <p:cNvPr id="8909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T" smtClean="0"/>
              <a:t>Le forze sono tre:</a:t>
            </a:r>
          </a:p>
          <a:p>
            <a:pPr>
              <a:spcBef>
                <a:spcPct val="0"/>
              </a:spcBef>
            </a:pPr>
            <a:r>
              <a:rPr lang="it-IT" altLang="it-IT" smtClean="0"/>
              <a:t>• la forza-peso </a:t>
            </a:r>
            <a:r>
              <a:rPr lang="it-IT" altLang="it-IT" i="1" smtClean="0"/>
              <a:t>F</a:t>
            </a:r>
            <a:r>
              <a:rPr lang="it-IT" altLang="it-IT" i="1" baseline="-25000" smtClean="0"/>
              <a:t>P </a:t>
            </a:r>
            <a:r>
              <a:rPr lang="it-IT" altLang="it-IT" smtClean="0"/>
              <a:t>diretta verso il basso;</a:t>
            </a:r>
          </a:p>
          <a:p>
            <a:pPr>
              <a:spcBef>
                <a:spcPct val="0"/>
              </a:spcBef>
            </a:pPr>
            <a:r>
              <a:rPr lang="it-IT" altLang="it-IT" smtClean="0"/>
              <a:t>• la forza vincolare </a:t>
            </a:r>
            <a:r>
              <a:rPr lang="it-IT" altLang="it-IT" i="1" smtClean="0"/>
              <a:t>F</a:t>
            </a:r>
            <a:r>
              <a:rPr lang="it-IT" altLang="it-IT" i="1" baseline="-25000" smtClean="0"/>
              <a:t>V</a:t>
            </a:r>
            <a:r>
              <a:rPr lang="it-IT" altLang="it-IT" i="1" smtClean="0"/>
              <a:t> </a:t>
            </a:r>
            <a:r>
              <a:rPr lang="it-IT" altLang="it-IT" smtClean="0"/>
              <a:t>perpendicolare al piano inclinato;</a:t>
            </a:r>
          </a:p>
          <a:p>
            <a:pPr>
              <a:spcBef>
                <a:spcPct val="0"/>
              </a:spcBef>
            </a:pPr>
            <a:r>
              <a:rPr lang="it-IT" altLang="it-IT" smtClean="0"/>
              <a:t>• la forza equilibrante </a:t>
            </a:r>
            <a:r>
              <a:rPr lang="it-IT" altLang="it-IT" i="1" smtClean="0"/>
              <a:t>F</a:t>
            </a:r>
            <a:r>
              <a:rPr lang="it-IT" altLang="it-IT" i="1" baseline="-25000" smtClean="0"/>
              <a:t>E</a:t>
            </a:r>
            <a:r>
              <a:rPr lang="it-IT" altLang="it-IT" i="1" smtClean="0"/>
              <a:t> </a:t>
            </a:r>
            <a:r>
              <a:rPr lang="it-IT" altLang="it-IT" smtClean="0"/>
              <a:t>dell’uomo che tiene in equilibrio il carrello.</a:t>
            </a:r>
          </a:p>
          <a:p>
            <a:pPr>
              <a:spcBef>
                <a:spcPct val="0"/>
              </a:spcBef>
            </a:pPr>
            <a:endParaRPr lang="it-IT" alt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CB1A0015-4B8D-4B10-9D5D-B14991A89252}" type="slidenum">
              <a:rPr lang="it-IT" altLang="it-IT" sz="1200">
                <a:latin typeface="Arial" charset="0"/>
              </a:rPr>
              <a:pPr eaLnBrk="1" hangingPunct="1"/>
              <a:t>6</a:t>
            </a:fld>
            <a:endParaRPr lang="it-IT" altLang="it-IT" sz="1200">
              <a:latin typeface="Arial" charset="0"/>
            </a:endParaRPr>
          </a:p>
        </p:txBody>
      </p:sp>
      <p:sp>
        <p:nvSpPr>
          <p:cNvPr id="9011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Tx/>
              <a:buChar char="•"/>
            </a:pPr>
            <a:r>
              <a:rPr lang="it-IT" altLang="it-IT" smtClean="0"/>
              <a:t>In questo caso il sistema carrello + vaso può essere schematizzato come un punto materiale</a:t>
            </a:r>
          </a:p>
          <a:p>
            <a:pPr>
              <a:spcBef>
                <a:spcPct val="0"/>
              </a:spcBef>
              <a:buFontTx/>
              <a:buChar char="•"/>
            </a:pPr>
            <a:r>
              <a:rPr lang="it-IT" altLang="it-IT" smtClean="0"/>
              <a:t>Qual è la forza che equilibra il componente della forza peso perpendicolare al piano inclinato?</a:t>
            </a:r>
          </a:p>
          <a:p>
            <a:pPr>
              <a:spcBef>
                <a:spcPct val="0"/>
              </a:spcBef>
              <a:buFontTx/>
              <a:buChar char="•"/>
            </a:pPr>
            <a:r>
              <a:rPr lang="it-IT" altLang="it-IT" smtClean="0"/>
              <a:t>Qual è la forza che equilibra il componente della forza peso parallelo al piano inclinato?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070E45C8-5562-4385-9A16-3D19A6D662C0}" type="slidenum">
              <a:rPr lang="it-IT" altLang="it-IT" sz="1200">
                <a:latin typeface="Arial" charset="0"/>
              </a:rPr>
              <a:pPr eaLnBrk="1" hangingPunct="1"/>
              <a:t>7</a:t>
            </a:fld>
            <a:endParaRPr lang="it-IT" altLang="it-IT" sz="1200">
              <a:latin typeface="Arial" charset="0"/>
            </a:endParaRPr>
          </a:p>
        </p:txBody>
      </p:sp>
      <p:sp>
        <p:nvSpPr>
          <p:cNvPr id="9113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Tx/>
              <a:buChar char="•"/>
            </a:pPr>
            <a:r>
              <a:rPr lang="it-IT" altLang="it-IT" smtClean="0"/>
              <a:t>Il rapporto </a:t>
            </a:r>
            <a:r>
              <a:rPr lang="it-IT" altLang="it-IT" i="1" smtClean="0"/>
              <a:t>h</a:t>
            </a:r>
            <a:r>
              <a:rPr lang="it-IT" altLang="it-IT" smtClean="0"/>
              <a:t>/</a:t>
            </a:r>
            <a:r>
              <a:rPr lang="it-IT" altLang="it-IT" i="1" smtClean="0"/>
              <a:t>l </a:t>
            </a:r>
            <a:r>
              <a:rPr lang="it-IT" altLang="it-IT" smtClean="0"/>
              <a:t>si chiama </a:t>
            </a:r>
            <a:r>
              <a:rPr lang="it-IT" altLang="it-IT" b="1" smtClean="0"/>
              <a:t>pendenza </a:t>
            </a:r>
            <a:r>
              <a:rPr lang="it-IT" altLang="it-IT" smtClean="0"/>
              <a:t>o </a:t>
            </a:r>
            <a:r>
              <a:rPr lang="it-IT" altLang="it-IT" b="1" smtClean="0"/>
              <a:t>inclinazione </a:t>
            </a:r>
            <a:r>
              <a:rPr lang="it-IT" altLang="it-IT" smtClean="0"/>
              <a:t>del piano.</a:t>
            </a:r>
          </a:p>
          <a:p>
            <a:pPr>
              <a:spcBef>
                <a:spcPct val="0"/>
              </a:spcBef>
              <a:buFontTx/>
              <a:buChar char="•"/>
            </a:pPr>
            <a:r>
              <a:rPr lang="it-IT" altLang="it-IT" smtClean="0"/>
              <a:t>Quanto più è grande il rapporto </a:t>
            </a:r>
            <a:r>
              <a:rPr lang="it-IT" altLang="it-IT" i="1" smtClean="0"/>
              <a:t>h</a:t>
            </a:r>
            <a:r>
              <a:rPr lang="it-IT" altLang="it-IT" smtClean="0"/>
              <a:t>/</a:t>
            </a:r>
            <a:r>
              <a:rPr lang="it-IT" altLang="it-IT" i="1" smtClean="0"/>
              <a:t>l</a:t>
            </a:r>
            <a:r>
              <a:rPr lang="it-IT" altLang="it-IT" smtClean="0"/>
              <a:t>, tanto maggiore deve essere la forza equilibrante che l’uomo deve applicare per tenere fermo il carrello con il vaso.</a:t>
            </a:r>
          </a:p>
          <a:p>
            <a:pPr>
              <a:spcBef>
                <a:spcPct val="0"/>
              </a:spcBef>
              <a:buFontTx/>
              <a:buChar char="•"/>
            </a:pPr>
            <a:endParaRPr lang="it-IT" altLang="it-IT" smtClean="0"/>
          </a:p>
          <a:p>
            <a:pPr>
              <a:spcBef>
                <a:spcPct val="0"/>
              </a:spcBef>
            </a:pPr>
            <a:endParaRPr lang="it-IT" alt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E96C71B4-3300-40C7-8B16-97C898703064}" type="slidenum">
              <a:rPr lang="it-IT" altLang="it-IT" sz="1200">
                <a:latin typeface="Arial" charset="0"/>
              </a:rPr>
              <a:pPr eaLnBrk="1" hangingPunct="1"/>
              <a:t>12</a:t>
            </a:fld>
            <a:endParaRPr lang="it-IT" altLang="it-IT" sz="1200">
              <a:latin typeface="Arial" charset="0"/>
            </a:endParaRPr>
          </a:p>
        </p:txBody>
      </p:sp>
      <p:sp>
        <p:nvSpPr>
          <p:cNvPr id="9216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B4061625-D570-445D-9EA1-1983A8AA580B}" type="slidenum">
              <a:rPr lang="it-IT" altLang="it-IT" sz="1200">
                <a:latin typeface="Arial" charset="0"/>
              </a:rPr>
              <a:pPr eaLnBrk="1" hangingPunct="1"/>
              <a:t>13</a:t>
            </a:fld>
            <a:endParaRPr lang="it-IT" altLang="it-IT" sz="1200">
              <a:latin typeface="Arial" charset="0"/>
            </a:endParaRPr>
          </a:p>
        </p:txBody>
      </p:sp>
      <p:sp>
        <p:nvSpPr>
          <p:cNvPr id="9318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T" smtClean="0"/>
              <a:t>Un </a:t>
            </a:r>
            <a:r>
              <a:rPr lang="it-IT" altLang="it-IT" b="1" smtClean="0"/>
              <a:t>corpo rigido</a:t>
            </a:r>
            <a:r>
              <a:rPr lang="it-IT" altLang="it-IT" smtClean="0"/>
              <a:t>, a differenza del punto materiale, può anche </a:t>
            </a:r>
            <a:r>
              <a:rPr lang="it-IT" altLang="it-IT" b="1" smtClean="0"/>
              <a:t>ruotare</a:t>
            </a:r>
            <a:r>
              <a:rPr lang="it-IT" altLang="it-IT"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52D053F2-313C-490D-AB23-24CF20F9FB6A}" type="slidenum">
              <a:rPr lang="it-IT" altLang="it-IT" sz="1200">
                <a:latin typeface="Arial" charset="0"/>
              </a:rPr>
              <a:pPr eaLnBrk="1" hangingPunct="1"/>
              <a:t>14</a:t>
            </a:fld>
            <a:endParaRPr lang="it-IT" altLang="it-IT" sz="1200">
              <a:latin typeface="Arial" charset="0"/>
            </a:endParaRPr>
          </a:p>
        </p:txBody>
      </p:sp>
      <p:sp>
        <p:nvSpPr>
          <p:cNvPr id="9421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Tx/>
              <a:buChar char="•"/>
            </a:pPr>
            <a:r>
              <a:rPr lang="it-IT" altLang="it-IT" smtClean="0"/>
              <a:t>Quanti momenti di coppia di forze ti capita di applicare quotidianamente?</a:t>
            </a:r>
          </a:p>
          <a:p>
            <a:pPr>
              <a:spcBef>
                <a:spcPct val="0"/>
              </a:spcBef>
            </a:pPr>
            <a:endParaRPr lang="it-IT" alt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FA8770EA-AEB9-4010-B690-87B9273FF091}" type="slidenum">
              <a:rPr lang="it-IT" altLang="it-IT" sz="1200">
                <a:latin typeface="Arial" charset="0"/>
              </a:rPr>
              <a:pPr eaLnBrk="1" hangingPunct="1"/>
              <a:t>15</a:t>
            </a:fld>
            <a:endParaRPr lang="it-IT" altLang="it-IT" sz="1200">
              <a:latin typeface="Arial" charset="0"/>
            </a:endParaRPr>
          </a:p>
        </p:txBody>
      </p:sp>
      <p:sp>
        <p:nvSpPr>
          <p:cNvPr id="9523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Tx/>
              <a:buChar char="•"/>
            </a:pPr>
            <a:r>
              <a:rPr lang="it-IT" altLang="it-IT" smtClean="0"/>
              <a:t>La somma dei due momenti delle forze </a:t>
            </a:r>
            <a:r>
              <a:rPr lang="it-IT" altLang="it-IT" i="1" smtClean="0"/>
              <a:t>FR </a:t>
            </a:r>
            <a:r>
              <a:rPr lang="it-IT" altLang="it-IT" smtClean="0"/>
              <a:t>e </a:t>
            </a:r>
            <a:r>
              <a:rPr lang="it-IT" altLang="it-IT" i="1" smtClean="0"/>
              <a:t>FM</a:t>
            </a:r>
            <a:r>
              <a:rPr lang="it-IT" altLang="it-IT" smtClean="0"/>
              <a:t>, che agiscono in versi opposti, è uguale a zero.</a:t>
            </a:r>
          </a:p>
          <a:p>
            <a:pPr>
              <a:spcBef>
                <a:spcPct val="0"/>
              </a:spcBef>
              <a:buFontTx/>
              <a:buChar char="•"/>
            </a:pPr>
            <a:r>
              <a:rPr lang="it-IT" altLang="it-IT" smtClean="0"/>
              <a:t>Per vincere una forza resistente maggiore della forza motrice che abbiamo a disposizione, dobbiamo utilizzare un braccio della forza motrice maggiore dell’altro.</a:t>
            </a:r>
          </a:p>
          <a:p>
            <a:pPr>
              <a:spcBef>
                <a:spcPct val="0"/>
              </a:spcBef>
            </a:pPr>
            <a:endParaRPr lang="it-IT" alt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C2DC5152-0EF4-4645-8191-29C67C4569FA}" type="slidenum">
              <a:rPr lang="it-IT" altLang="it-IT" sz="1200">
                <a:latin typeface="Arial" charset="0"/>
              </a:rPr>
              <a:pPr eaLnBrk="1" hangingPunct="1"/>
              <a:t>20</a:t>
            </a:fld>
            <a:endParaRPr lang="it-IT" altLang="it-IT" sz="1200">
              <a:latin typeface="Arial" charset="0"/>
            </a:endParaRPr>
          </a:p>
        </p:txBody>
      </p:sp>
      <p:sp>
        <p:nvSpPr>
          <p:cNvPr id="9625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B632DAB8-F6FB-4C97-A30B-488E80E6CE2D}" type="slidenum">
              <a:rPr lang="it-IT" altLang="it-IT"/>
              <a:pPr>
                <a:defRPr/>
              </a:pPr>
              <a:t>‹N›</a:t>
            </a:fld>
            <a:endParaRPr lang="it-IT" altLang="it-IT"/>
          </a:p>
        </p:txBody>
      </p:sp>
    </p:spTree>
    <p:extLst>
      <p:ext uri="{BB962C8B-B14F-4D97-AF65-F5344CB8AC3E}">
        <p14:creationId xmlns:p14="http://schemas.microsoft.com/office/powerpoint/2010/main" val="1813278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B6D76EBA-2C52-41FA-AA4D-AAB0867DBAF6}" type="slidenum">
              <a:rPr lang="it-IT" altLang="it-IT"/>
              <a:pPr>
                <a:defRPr/>
              </a:pPr>
              <a:t>‹N›</a:t>
            </a:fld>
            <a:endParaRPr lang="it-IT" altLang="it-IT"/>
          </a:p>
        </p:txBody>
      </p:sp>
    </p:spTree>
    <p:extLst>
      <p:ext uri="{BB962C8B-B14F-4D97-AF65-F5344CB8AC3E}">
        <p14:creationId xmlns:p14="http://schemas.microsoft.com/office/powerpoint/2010/main" val="962560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FC951AA0-17D6-483C-82FB-4E459CF6E7F1}" type="slidenum">
              <a:rPr lang="it-IT" altLang="it-IT"/>
              <a:pPr>
                <a:defRPr/>
              </a:pPr>
              <a:t>‹N›</a:t>
            </a:fld>
            <a:endParaRPr lang="it-IT" altLang="it-IT"/>
          </a:p>
        </p:txBody>
      </p:sp>
    </p:spTree>
    <p:extLst>
      <p:ext uri="{BB962C8B-B14F-4D97-AF65-F5344CB8AC3E}">
        <p14:creationId xmlns:p14="http://schemas.microsoft.com/office/powerpoint/2010/main" val="1188016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E87D8634-B366-4D27-9989-7651E3A1D606}" type="slidenum">
              <a:rPr lang="it-IT" altLang="it-IT"/>
              <a:pPr>
                <a:defRPr/>
              </a:pPr>
              <a:t>‹N›</a:t>
            </a:fld>
            <a:endParaRPr lang="it-IT" altLang="it-IT"/>
          </a:p>
        </p:txBody>
      </p:sp>
    </p:spTree>
    <p:extLst>
      <p:ext uri="{BB962C8B-B14F-4D97-AF65-F5344CB8AC3E}">
        <p14:creationId xmlns:p14="http://schemas.microsoft.com/office/powerpoint/2010/main" val="367899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E0719E6C-555B-42F4-A334-F01AF5315EBB}" type="slidenum">
              <a:rPr lang="it-IT" altLang="it-IT"/>
              <a:pPr>
                <a:defRPr/>
              </a:pPr>
              <a:t>‹N›</a:t>
            </a:fld>
            <a:endParaRPr lang="it-IT" altLang="it-IT"/>
          </a:p>
        </p:txBody>
      </p:sp>
    </p:spTree>
    <p:extLst>
      <p:ext uri="{BB962C8B-B14F-4D97-AF65-F5344CB8AC3E}">
        <p14:creationId xmlns:p14="http://schemas.microsoft.com/office/powerpoint/2010/main" val="482168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600079D6-CD64-45C8-B49E-0BB0C25018C8}" type="slidenum">
              <a:rPr lang="it-IT" altLang="it-IT"/>
              <a:pPr>
                <a:defRPr/>
              </a:pPr>
              <a:t>‹N›</a:t>
            </a:fld>
            <a:endParaRPr lang="it-IT" altLang="it-IT"/>
          </a:p>
        </p:txBody>
      </p:sp>
    </p:spTree>
    <p:extLst>
      <p:ext uri="{BB962C8B-B14F-4D97-AF65-F5344CB8AC3E}">
        <p14:creationId xmlns:p14="http://schemas.microsoft.com/office/powerpoint/2010/main" val="769927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p:cNvSpPr>
            <a:spLocks noGrp="1" noChangeArrowheads="1"/>
          </p:cNvSpPr>
          <p:nvPr>
            <p:ph type="sldNum" sz="quarter" idx="12"/>
          </p:nvPr>
        </p:nvSpPr>
        <p:spPr>
          <a:ln/>
        </p:spPr>
        <p:txBody>
          <a:bodyPr/>
          <a:lstStyle>
            <a:lvl1pPr>
              <a:defRPr/>
            </a:lvl1pPr>
          </a:lstStyle>
          <a:p>
            <a:pPr>
              <a:defRPr/>
            </a:pPr>
            <a:fld id="{6B9955F2-79EB-4927-8882-D3B37C418FE7}" type="slidenum">
              <a:rPr lang="it-IT" altLang="it-IT"/>
              <a:pPr>
                <a:defRPr/>
              </a:pPr>
              <a:t>‹N›</a:t>
            </a:fld>
            <a:endParaRPr lang="it-IT" altLang="it-IT"/>
          </a:p>
        </p:txBody>
      </p:sp>
    </p:spTree>
    <p:extLst>
      <p:ext uri="{BB962C8B-B14F-4D97-AF65-F5344CB8AC3E}">
        <p14:creationId xmlns:p14="http://schemas.microsoft.com/office/powerpoint/2010/main" val="1577553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p:cNvSpPr>
            <a:spLocks noGrp="1" noChangeArrowheads="1"/>
          </p:cNvSpPr>
          <p:nvPr>
            <p:ph type="sldNum" sz="quarter" idx="12"/>
          </p:nvPr>
        </p:nvSpPr>
        <p:spPr>
          <a:ln/>
        </p:spPr>
        <p:txBody>
          <a:bodyPr/>
          <a:lstStyle>
            <a:lvl1pPr>
              <a:defRPr/>
            </a:lvl1pPr>
          </a:lstStyle>
          <a:p>
            <a:pPr>
              <a:defRPr/>
            </a:pPr>
            <a:fld id="{377783FB-691A-43EC-8D6C-861D46177197}" type="slidenum">
              <a:rPr lang="it-IT" altLang="it-IT"/>
              <a:pPr>
                <a:defRPr/>
              </a:pPr>
              <a:t>‹N›</a:t>
            </a:fld>
            <a:endParaRPr lang="it-IT" altLang="it-IT"/>
          </a:p>
        </p:txBody>
      </p:sp>
    </p:spTree>
    <p:extLst>
      <p:ext uri="{BB962C8B-B14F-4D97-AF65-F5344CB8AC3E}">
        <p14:creationId xmlns:p14="http://schemas.microsoft.com/office/powerpoint/2010/main" val="1924328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p:cNvSpPr>
            <a:spLocks noGrp="1" noChangeArrowheads="1"/>
          </p:cNvSpPr>
          <p:nvPr>
            <p:ph type="sldNum" sz="quarter" idx="12"/>
          </p:nvPr>
        </p:nvSpPr>
        <p:spPr>
          <a:ln/>
        </p:spPr>
        <p:txBody>
          <a:bodyPr/>
          <a:lstStyle>
            <a:lvl1pPr>
              <a:defRPr/>
            </a:lvl1pPr>
          </a:lstStyle>
          <a:p>
            <a:pPr>
              <a:defRPr/>
            </a:pPr>
            <a:fld id="{A4377C9E-4843-4C81-8231-2E5A13914770}" type="slidenum">
              <a:rPr lang="it-IT" altLang="it-IT"/>
              <a:pPr>
                <a:defRPr/>
              </a:pPr>
              <a:t>‹N›</a:t>
            </a:fld>
            <a:endParaRPr lang="it-IT" altLang="it-IT"/>
          </a:p>
        </p:txBody>
      </p:sp>
    </p:spTree>
    <p:extLst>
      <p:ext uri="{BB962C8B-B14F-4D97-AF65-F5344CB8AC3E}">
        <p14:creationId xmlns:p14="http://schemas.microsoft.com/office/powerpoint/2010/main" val="1472679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3D32DEB6-CBFA-4EC2-A1FC-ABC37C70B493}" type="slidenum">
              <a:rPr lang="it-IT" altLang="it-IT"/>
              <a:pPr>
                <a:defRPr/>
              </a:pPr>
              <a:t>‹N›</a:t>
            </a:fld>
            <a:endParaRPr lang="it-IT" altLang="it-IT"/>
          </a:p>
        </p:txBody>
      </p:sp>
    </p:spTree>
    <p:extLst>
      <p:ext uri="{BB962C8B-B14F-4D97-AF65-F5344CB8AC3E}">
        <p14:creationId xmlns:p14="http://schemas.microsoft.com/office/powerpoint/2010/main" val="2588796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A926353D-D2F6-4C0D-9AFE-98E397389920}" type="slidenum">
              <a:rPr lang="it-IT" altLang="it-IT"/>
              <a:pPr>
                <a:defRPr/>
              </a:pPr>
              <a:t>‹N›</a:t>
            </a:fld>
            <a:endParaRPr lang="it-IT" altLang="it-IT"/>
          </a:p>
        </p:txBody>
      </p:sp>
    </p:spTree>
    <p:extLst>
      <p:ext uri="{BB962C8B-B14F-4D97-AF65-F5344CB8AC3E}">
        <p14:creationId xmlns:p14="http://schemas.microsoft.com/office/powerpoint/2010/main" val="1121295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it-IT" alt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lt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8BD9ED61-D15C-488A-BC07-FE6F50516EC7}"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5.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C:\Documents and Settings\Manuele\Desktop\fisica\300ppt\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7338"/>
            <a:ext cx="6240463" cy="467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 name="CasellaDiTesto 1"/>
          <p:cNvSpPr txBox="1">
            <a:spLocks noChangeArrowheads="1"/>
          </p:cNvSpPr>
          <p:nvPr/>
        </p:nvSpPr>
        <p:spPr bwMode="auto">
          <a:xfrm>
            <a:off x="4932363" y="1109663"/>
            <a:ext cx="374332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just" eaLnBrk="1" hangingPunct="1">
              <a:spcBef>
                <a:spcPct val="0"/>
              </a:spcBef>
              <a:buFontTx/>
              <a:buNone/>
            </a:pPr>
            <a:r>
              <a:rPr lang="it-IT" altLang="it-IT" sz="2000"/>
              <a:t>Lo scopo della STATICA è il calcolo delle forze agenti su strutture o entro strutture che siano in equilibrio. Lo studio di queste forze permette di stabilire se le strutture possano sostenere le forze senza subire significative deformazioni o fratture. Gli ingegneri e gli architetti devono essere in grado di calcolare le forze agenti sui componenti strutturali di un edificio, di un ponte.</a:t>
            </a:r>
          </a:p>
          <a:p>
            <a:pPr algn="just" eaLnBrk="1" hangingPunct="1">
              <a:spcBef>
                <a:spcPct val="0"/>
              </a:spcBef>
              <a:buFontTx/>
              <a:buNone/>
            </a:pPr>
            <a:r>
              <a:rPr lang="it-IT" altLang="it-IT" sz="2000"/>
              <a:t>Nel corpo umano la conoscenza delle forze agenti nei muscoli e nelle giunture è di grande importanza per la medicina e la fisioterapia</a:t>
            </a:r>
          </a:p>
        </p:txBody>
      </p:sp>
      <p:sp>
        <p:nvSpPr>
          <p:cNvPr id="2052" name="Titolo 1"/>
          <p:cNvSpPr>
            <a:spLocks noGrp="1"/>
          </p:cNvSpPr>
          <p:nvPr>
            <p:ph type="title"/>
          </p:nvPr>
        </p:nvSpPr>
        <p:spPr>
          <a:xfrm>
            <a:off x="685800" y="44450"/>
            <a:ext cx="7772400" cy="1143000"/>
          </a:xfrm>
        </p:spPr>
        <p:txBody>
          <a:bodyPr/>
          <a:lstStyle/>
          <a:p>
            <a:r>
              <a:rPr lang="it-IT" altLang="it-IT" sz="4000" b="1" smtClean="0"/>
              <a:t>La Statica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Manuele\Desktop\fisica\300ppt\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2375"/>
            <a:ext cx="4994275" cy="374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Titolo 1"/>
          <p:cNvSpPr>
            <a:spLocks noGrp="1"/>
          </p:cNvSpPr>
          <p:nvPr>
            <p:ph type="title"/>
          </p:nvPr>
        </p:nvSpPr>
        <p:spPr>
          <a:xfrm>
            <a:off x="685800" y="44450"/>
            <a:ext cx="7772400" cy="1143000"/>
          </a:xfrm>
        </p:spPr>
        <p:txBody>
          <a:bodyPr/>
          <a:lstStyle/>
          <a:p>
            <a:pPr eaLnBrk="1" hangingPunct="1"/>
            <a:r>
              <a:rPr lang="it-IT" altLang="it-IT" sz="3600" b="1" smtClean="0"/>
              <a:t>Tensione nella corda del lampadario</a:t>
            </a:r>
          </a:p>
        </p:txBody>
      </p:sp>
      <p:sp>
        <p:nvSpPr>
          <p:cNvPr id="6" name="CasellaDiTesto 5"/>
          <p:cNvSpPr txBox="1">
            <a:spLocks noRot="1" noChangeAspect="1" noMove="1" noResize="1" noEditPoints="1" noAdjustHandles="1" noChangeArrowheads="1" noChangeShapeType="1" noTextEdit="1"/>
          </p:cNvSpPr>
          <p:nvPr/>
        </p:nvSpPr>
        <p:spPr>
          <a:xfrm>
            <a:off x="467544" y="1208946"/>
            <a:ext cx="7992888" cy="707886"/>
          </a:xfrm>
          <a:prstGeom prst="rect">
            <a:avLst/>
          </a:prstGeom>
          <a:blipFill rotWithShape="1">
            <a:blip r:embed="rId3"/>
            <a:stretch>
              <a:fillRect l="-839" t="-4310" r="-763" b="-14655"/>
            </a:stretch>
          </a:blipFill>
        </p:spPr>
        <p:txBody>
          <a:bodyPr/>
          <a:lstStyle/>
          <a:p>
            <a:pPr>
              <a:defRPr/>
            </a:pPr>
            <a:r>
              <a:rPr lang="it-IT">
                <a:noFill/>
              </a:rPr>
              <a:t> </a:t>
            </a:r>
          </a:p>
        </p:txBody>
      </p:sp>
      <p:sp>
        <p:nvSpPr>
          <p:cNvPr id="7" name="CasellaDiTesto 6"/>
          <p:cNvSpPr txBox="1">
            <a:spLocks noRot="1" noChangeAspect="1" noMove="1" noResize="1" noEditPoints="1" noAdjustHandles="1" noChangeArrowheads="1" noChangeShapeType="1" noTextEdit="1"/>
          </p:cNvSpPr>
          <p:nvPr/>
        </p:nvSpPr>
        <p:spPr>
          <a:xfrm>
            <a:off x="3851920" y="2204864"/>
            <a:ext cx="5184576" cy="4612353"/>
          </a:xfrm>
          <a:prstGeom prst="rect">
            <a:avLst/>
          </a:prstGeom>
          <a:blipFill rotWithShape="1">
            <a:blip r:embed="rId4"/>
            <a:stretch>
              <a:fillRect l="-1294" t="-661" r="-1176" b="-1587"/>
            </a:stretch>
          </a:blipFill>
        </p:spPr>
        <p:txBody>
          <a:bodyPr/>
          <a:lstStyle/>
          <a:p>
            <a:pPr>
              <a:defRPr/>
            </a:pPr>
            <a:r>
              <a:rPr lang="it-IT">
                <a:noFill/>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Manuele\Desktop\fisica\300ppt\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2970213"/>
            <a:ext cx="5126037" cy="384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CasellaDiTesto 1"/>
          <p:cNvSpPr txBox="1">
            <a:spLocks noChangeArrowheads="1"/>
          </p:cNvSpPr>
          <p:nvPr/>
        </p:nvSpPr>
        <p:spPr bwMode="auto">
          <a:xfrm>
            <a:off x="250825" y="1385888"/>
            <a:ext cx="856932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just" eaLnBrk="1" hangingPunct="1">
              <a:spcBef>
                <a:spcPct val="0"/>
              </a:spcBef>
              <a:buFontTx/>
              <a:buNone/>
            </a:pPr>
            <a:r>
              <a:rPr lang="it-IT" altLang="it-IT" sz="2000"/>
              <a:t>Affinché un oggetto sia in equilibrio, non è sufficiente che la somma delle forze sia uguale a zero. Ad esempio sul righello in figura, nonostante le due forze F si sommino dando una forza risultante nulla, esse producono un momento torcente risultante diverso da zero che farà ruotare l’oggetto</a:t>
            </a:r>
          </a:p>
        </p:txBody>
      </p:sp>
      <p:sp>
        <p:nvSpPr>
          <p:cNvPr id="5" name="CasellaDiTesto 4"/>
          <p:cNvSpPr txBox="1">
            <a:spLocks noRot="1" noChangeAspect="1" noMove="1" noResize="1" noEditPoints="1" noAdjustHandles="1" noChangeArrowheads="1" noChangeShapeType="1" noTextEdit="1"/>
          </p:cNvSpPr>
          <p:nvPr/>
        </p:nvSpPr>
        <p:spPr>
          <a:xfrm>
            <a:off x="4716016" y="3140968"/>
            <a:ext cx="4320480" cy="2376548"/>
          </a:xfrm>
          <a:prstGeom prst="rect">
            <a:avLst/>
          </a:prstGeom>
          <a:blipFill rotWithShape="1">
            <a:blip r:embed="rId3"/>
            <a:stretch>
              <a:fillRect l="-1554" t="-1282" r="-1554"/>
            </a:stretch>
          </a:blipFill>
        </p:spPr>
        <p:txBody>
          <a:bodyPr/>
          <a:lstStyle/>
          <a:p>
            <a:pPr>
              <a:defRPr/>
            </a:pPr>
            <a:r>
              <a:rPr lang="it-IT">
                <a:noFill/>
              </a:rPr>
              <a:t> </a:t>
            </a:r>
          </a:p>
        </p:txBody>
      </p:sp>
      <p:sp>
        <p:nvSpPr>
          <p:cNvPr id="12293" name="Titolo 5"/>
          <p:cNvSpPr>
            <a:spLocks noGrp="1"/>
          </p:cNvSpPr>
          <p:nvPr>
            <p:ph type="title"/>
          </p:nvPr>
        </p:nvSpPr>
        <p:spPr>
          <a:xfrm>
            <a:off x="685800" y="44450"/>
            <a:ext cx="7772400" cy="1143000"/>
          </a:xfrm>
        </p:spPr>
        <p:txBody>
          <a:bodyPr/>
          <a:lstStyle/>
          <a:p>
            <a:pPr eaLnBrk="1" hangingPunct="1"/>
            <a:r>
              <a:rPr lang="it-IT" altLang="it-IT" sz="3600" b="1" smtClean="0"/>
              <a:t>Seconda condizione di equilibrio</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457200" y="106363"/>
            <a:ext cx="82296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it-IT" altLang="it-IT" sz="3600" b="1" smtClean="0">
                <a:latin typeface="+mj-lt"/>
              </a:rPr>
              <a:t>L’</a:t>
            </a:r>
            <a:r>
              <a:rPr lang="it-IT" altLang="it-IT" sz="3600" b="1" smtClean="0">
                <a:solidFill>
                  <a:srgbClr val="FF0000"/>
                </a:solidFill>
                <a:latin typeface="+mj-lt"/>
              </a:rPr>
              <a:t>equilibrio</a:t>
            </a:r>
            <a:r>
              <a:rPr lang="it-IT" altLang="it-IT" sz="3600" b="1" smtClean="0">
                <a:latin typeface="+mj-lt"/>
              </a:rPr>
              <a:t> di un corpo rigido</a:t>
            </a:r>
            <a:endParaRPr lang="it-IT" altLang="it-IT" sz="3600" b="1" i="1" smtClean="0">
              <a:latin typeface="+mj-lt"/>
            </a:endParaRPr>
          </a:p>
        </p:txBody>
      </p:sp>
      <p:sp>
        <p:nvSpPr>
          <p:cNvPr id="18435" name="Text Box 15"/>
          <p:cNvSpPr txBox="1">
            <a:spLocks noChangeArrowheads="1"/>
          </p:cNvSpPr>
          <p:nvPr/>
        </p:nvSpPr>
        <p:spPr bwMode="auto">
          <a:xfrm>
            <a:off x="796925" y="1341438"/>
            <a:ext cx="75501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it-IT" altLang="it-IT" sz="2000" dirty="0" smtClean="0">
                <a:latin typeface="+mn-lt"/>
              </a:rPr>
              <a:t>Un corpo rigido fermo rimane in </a:t>
            </a:r>
            <a:r>
              <a:rPr lang="it-IT" altLang="it-IT" sz="2000" b="1" dirty="0" smtClean="0">
                <a:latin typeface="+mn-lt"/>
              </a:rPr>
              <a:t>equilibrio </a:t>
            </a:r>
            <a:r>
              <a:rPr lang="it-IT" altLang="it-IT" sz="2000" dirty="0" smtClean="0">
                <a:latin typeface="+mn-lt"/>
              </a:rPr>
              <a:t>quando:</a:t>
            </a:r>
          </a:p>
          <a:p>
            <a:pPr algn="just" eaLnBrk="1" hangingPunct="1">
              <a:defRPr/>
            </a:pPr>
            <a:endParaRPr lang="it-IT" altLang="it-IT" sz="2000" dirty="0" smtClean="0">
              <a:latin typeface="+mn-lt"/>
            </a:endParaRPr>
          </a:p>
          <a:p>
            <a:pPr algn="just" eaLnBrk="1" hangingPunct="1">
              <a:defRPr/>
            </a:pPr>
            <a:r>
              <a:rPr lang="it-IT" altLang="it-IT" sz="2000" dirty="0" smtClean="0">
                <a:latin typeface="+mn-lt"/>
              </a:rPr>
              <a:t>• la somma vettoriale delle </a:t>
            </a:r>
            <a:r>
              <a:rPr lang="it-IT" altLang="it-IT" sz="2000" i="1" dirty="0" smtClean="0">
                <a:latin typeface="+mn-lt"/>
              </a:rPr>
              <a:t>forze </a:t>
            </a:r>
            <a:r>
              <a:rPr lang="it-IT" altLang="it-IT" sz="2000" dirty="0" smtClean="0">
                <a:latin typeface="+mn-lt"/>
              </a:rPr>
              <a:t>applicate su di esso  è uguale a zero;</a:t>
            </a:r>
          </a:p>
          <a:p>
            <a:pPr algn="just" eaLnBrk="1" hangingPunct="1">
              <a:defRPr/>
            </a:pPr>
            <a:endParaRPr lang="it-IT" altLang="it-IT" sz="2000" dirty="0" smtClean="0">
              <a:latin typeface="+mn-lt"/>
            </a:endParaRPr>
          </a:p>
          <a:p>
            <a:pPr algn="just" eaLnBrk="1" hangingPunct="1">
              <a:defRPr/>
            </a:pPr>
            <a:r>
              <a:rPr lang="it-IT" altLang="it-IT" sz="2000" dirty="0" smtClean="0">
                <a:latin typeface="+mn-lt"/>
              </a:rPr>
              <a:t>• la somma vettoriale dei </a:t>
            </a:r>
            <a:r>
              <a:rPr lang="it-IT" altLang="it-IT" sz="2000" i="1" dirty="0" smtClean="0">
                <a:latin typeface="+mn-lt"/>
              </a:rPr>
              <a:t>momenti delle forze</a:t>
            </a:r>
            <a:r>
              <a:rPr lang="it-IT" altLang="it-IT" sz="2000" dirty="0" smtClean="0">
                <a:latin typeface="+mn-lt"/>
              </a:rPr>
              <a:t>, calcolati    rispetto a un punto qualsiasi, è uguale a zero.</a:t>
            </a:r>
          </a:p>
        </p:txBody>
      </p:sp>
      <p:pic>
        <p:nvPicPr>
          <p:cNvPr id="13316" name="Picture 16" descr="fig28@cap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695700"/>
            <a:ext cx="69342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17"/>
          <p:cNvSpPr>
            <a:spLocks noChangeArrowheads="1"/>
          </p:cNvSpPr>
          <p:nvPr/>
        </p:nvSpPr>
        <p:spPr bwMode="auto">
          <a:xfrm>
            <a:off x="1066800" y="3619500"/>
            <a:ext cx="6934200" cy="26670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it-IT" altLang="it-IT" sz="2400">
              <a:latin typeface="Arial" charset="0"/>
            </a:endParaRPr>
          </a:p>
        </p:txBody>
      </p:sp>
      <p:sp>
        <p:nvSpPr>
          <p:cNvPr id="58389" name="Oval 21"/>
          <p:cNvSpPr>
            <a:spLocks noChangeArrowheads="1"/>
          </p:cNvSpPr>
          <p:nvPr/>
        </p:nvSpPr>
        <p:spPr bwMode="auto">
          <a:xfrm>
            <a:off x="6629400" y="5448300"/>
            <a:ext cx="1219200" cy="9144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it-IT" altLang="it-IT" sz="240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389"/>
                                        </p:tgtEl>
                                        <p:attrNameLst>
                                          <p:attrName>style.visibility</p:attrName>
                                        </p:attrNameLst>
                                      </p:cBhvr>
                                      <p:to>
                                        <p:strVal val="visible"/>
                                      </p:to>
                                    </p:set>
                                    <p:animEffect transition="in" filter="fade">
                                      <p:cBhvr>
                                        <p:cTn id="7" dur="500"/>
                                        <p:tgtEl>
                                          <p:spTgt spid="58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4"/>
          <p:cNvSpPr txBox="1">
            <a:spLocks noChangeArrowheads="1"/>
          </p:cNvSpPr>
          <p:nvPr/>
        </p:nvSpPr>
        <p:spPr bwMode="auto">
          <a:xfrm>
            <a:off x="457200" y="106363"/>
            <a:ext cx="82296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it-IT" altLang="it-IT" sz="3600" b="1" dirty="0" smtClean="0">
                <a:latin typeface="+mn-lt"/>
              </a:rPr>
              <a:t>Il </a:t>
            </a:r>
            <a:r>
              <a:rPr lang="it-IT" altLang="it-IT" sz="3600" b="1" dirty="0" smtClean="0">
                <a:solidFill>
                  <a:srgbClr val="FF0000"/>
                </a:solidFill>
                <a:latin typeface="+mn-lt"/>
              </a:rPr>
              <a:t>braccio</a:t>
            </a:r>
            <a:r>
              <a:rPr lang="it-IT" altLang="it-IT" sz="3600" b="1" dirty="0" smtClean="0">
                <a:latin typeface="+mn-lt"/>
              </a:rPr>
              <a:t> di una forza</a:t>
            </a:r>
            <a:endParaRPr lang="it-IT" altLang="it-IT" sz="3600" b="1" dirty="0" smtClean="0">
              <a:solidFill>
                <a:srgbClr val="FF0000"/>
              </a:solidFill>
              <a:latin typeface="+mn-lt"/>
            </a:endParaRPr>
          </a:p>
        </p:txBody>
      </p:sp>
      <p:sp>
        <p:nvSpPr>
          <p:cNvPr id="15364" name="Text Box 28"/>
          <p:cNvSpPr txBox="1">
            <a:spLocks noChangeArrowheads="1"/>
          </p:cNvSpPr>
          <p:nvPr/>
        </p:nvSpPr>
        <p:spPr bwMode="auto">
          <a:xfrm>
            <a:off x="339725" y="1068388"/>
            <a:ext cx="4232275" cy="317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it-IT" altLang="it-IT" sz="2000" dirty="0" smtClean="0">
                <a:latin typeface="+mn-lt"/>
              </a:rPr>
              <a:t>Il </a:t>
            </a:r>
            <a:r>
              <a:rPr lang="it-IT" altLang="it-IT" sz="2000" b="1" dirty="0" smtClean="0">
                <a:latin typeface="+mn-lt"/>
              </a:rPr>
              <a:t>braccio </a:t>
            </a:r>
            <a:r>
              <a:rPr lang="it-IT" altLang="it-IT" sz="2000" dirty="0" smtClean="0">
                <a:latin typeface="+mn-lt"/>
              </a:rPr>
              <a:t>di una forza </a:t>
            </a:r>
            <a:r>
              <a:rPr lang="it-IT" altLang="it-IT" sz="2000" b="1" i="1" dirty="0" smtClean="0">
                <a:latin typeface="+mn-lt"/>
              </a:rPr>
              <a:t>F</a:t>
            </a:r>
            <a:r>
              <a:rPr lang="it-IT" altLang="it-IT" sz="2000" dirty="0" smtClean="0">
                <a:latin typeface="+mn-lt"/>
              </a:rPr>
              <a:t> rispetto </a:t>
            </a:r>
          </a:p>
          <a:p>
            <a:pPr eaLnBrk="1" hangingPunct="1">
              <a:defRPr/>
            </a:pPr>
            <a:r>
              <a:rPr lang="it-IT" altLang="it-IT" sz="2000" dirty="0" smtClean="0">
                <a:latin typeface="+mn-lt"/>
              </a:rPr>
              <a:t>a un punto </a:t>
            </a:r>
            <a:r>
              <a:rPr lang="it-IT" altLang="it-IT" sz="2000" i="1" dirty="0" smtClean="0">
                <a:latin typeface="+mn-lt"/>
              </a:rPr>
              <a:t>O </a:t>
            </a:r>
            <a:r>
              <a:rPr lang="it-IT" altLang="it-IT" sz="2000" dirty="0" smtClean="0">
                <a:latin typeface="+mn-lt"/>
              </a:rPr>
              <a:t>è dato dalla distanza</a:t>
            </a:r>
          </a:p>
          <a:p>
            <a:pPr eaLnBrk="1" hangingPunct="1">
              <a:defRPr/>
            </a:pPr>
            <a:r>
              <a:rPr lang="it-IT" altLang="it-IT" sz="2000" dirty="0" smtClean="0">
                <a:latin typeface="+mn-lt"/>
              </a:rPr>
              <a:t>tra il punto </a:t>
            </a:r>
            <a:r>
              <a:rPr lang="it-IT" altLang="it-IT" sz="2000" i="1" dirty="0" smtClean="0">
                <a:latin typeface="+mn-lt"/>
              </a:rPr>
              <a:t>O </a:t>
            </a:r>
            <a:r>
              <a:rPr lang="it-IT" altLang="it-IT" sz="2000" dirty="0" smtClean="0">
                <a:latin typeface="+mn-lt"/>
              </a:rPr>
              <a:t>e la retta </a:t>
            </a:r>
          </a:p>
          <a:p>
            <a:pPr eaLnBrk="1" hangingPunct="1">
              <a:defRPr/>
            </a:pPr>
            <a:r>
              <a:rPr lang="it-IT" altLang="it-IT" sz="2000" dirty="0" smtClean="0">
                <a:latin typeface="+mn-lt"/>
              </a:rPr>
              <a:t>che contiene F. Perché la rotazione del bullone è più agevole </a:t>
            </a:r>
          </a:p>
          <a:p>
            <a:pPr eaLnBrk="1" hangingPunct="1">
              <a:defRPr/>
            </a:pPr>
            <a:r>
              <a:rPr lang="it-IT" altLang="it-IT" sz="2000" dirty="0" smtClean="0">
                <a:latin typeface="+mn-lt"/>
              </a:rPr>
              <a:t>se la chiave inglese è più lunga?</a:t>
            </a:r>
          </a:p>
          <a:p>
            <a:pPr eaLnBrk="1" hangingPunct="1">
              <a:defRPr/>
            </a:pPr>
            <a:r>
              <a:rPr lang="it-IT" altLang="it-IT" sz="2000" dirty="0" smtClean="0">
                <a:latin typeface="+mn-lt"/>
              </a:rPr>
              <a:t> Il momento di una forza F</a:t>
            </a:r>
          </a:p>
          <a:p>
            <a:pPr eaLnBrk="1" hangingPunct="1">
              <a:defRPr/>
            </a:pPr>
            <a:r>
              <a:rPr lang="it-IT" altLang="it-IT" sz="2000" dirty="0" smtClean="0">
                <a:latin typeface="+mn-lt"/>
              </a:rPr>
              <a:t>rispetto a un punto O è uguale </a:t>
            </a:r>
          </a:p>
          <a:p>
            <a:pPr eaLnBrk="1" hangingPunct="1">
              <a:defRPr/>
            </a:pPr>
            <a:r>
              <a:rPr lang="it-IT" altLang="it-IT" sz="2000" dirty="0" smtClean="0">
                <a:latin typeface="+mn-lt"/>
              </a:rPr>
              <a:t>al prodotto dell’intensità F </a:t>
            </a:r>
          </a:p>
          <a:p>
            <a:pPr eaLnBrk="1" hangingPunct="1">
              <a:defRPr/>
            </a:pPr>
            <a:r>
              <a:rPr lang="it-IT" altLang="it-IT" sz="2000" dirty="0" smtClean="0">
                <a:latin typeface="+mn-lt"/>
              </a:rPr>
              <a:t>della forza per il braccio b.</a:t>
            </a:r>
          </a:p>
        </p:txBody>
      </p:sp>
      <p:pic>
        <p:nvPicPr>
          <p:cNvPr id="14340" name="Picture 17" descr="fig24@cap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609600"/>
            <a:ext cx="3886200"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6" descr="fig25@cap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603750"/>
            <a:ext cx="76962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2" descr="fig26@cap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763" y="863600"/>
            <a:ext cx="3678237"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4"/>
          <p:cNvSpPr txBox="1">
            <a:spLocks noChangeArrowheads="1"/>
          </p:cNvSpPr>
          <p:nvPr/>
        </p:nvSpPr>
        <p:spPr bwMode="auto">
          <a:xfrm>
            <a:off x="457200" y="106363"/>
            <a:ext cx="82296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it-IT" altLang="it-IT" sz="3600" b="1" dirty="0" smtClean="0">
                <a:latin typeface="+mn-lt"/>
              </a:rPr>
              <a:t>   Il </a:t>
            </a:r>
            <a:r>
              <a:rPr lang="it-IT" altLang="it-IT" sz="3600" b="1" dirty="0" smtClean="0">
                <a:solidFill>
                  <a:srgbClr val="FF0000"/>
                </a:solidFill>
                <a:latin typeface="+mn-lt"/>
              </a:rPr>
              <a:t>momento</a:t>
            </a:r>
            <a:r>
              <a:rPr lang="it-IT" altLang="it-IT" sz="3600" b="1" dirty="0" smtClean="0">
                <a:latin typeface="+mn-lt"/>
              </a:rPr>
              <a:t> di una </a:t>
            </a:r>
            <a:r>
              <a:rPr lang="it-IT" altLang="it-IT" sz="3600" b="1" dirty="0" smtClean="0">
                <a:solidFill>
                  <a:srgbClr val="FF0000"/>
                </a:solidFill>
                <a:latin typeface="+mn-lt"/>
              </a:rPr>
              <a:t>coppia </a:t>
            </a:r>
            <a:r>
              <a:rPr lang="it-IT" altLang="it-IT" sz="3600" b="1" dirty="0" smtClean="0">
                <a:latin typeface="+mn-lt"/>
              </a:rPr>
              <a:t>di forze</a:t>
            </a:r>
          </a:p>
        </p:txBody>
      </p:sp>
      <p:sp>
        <p:nvSpPr>
          <p:cNvPr id="17412" name="Text Box 13"/>
          <p:cNvSpPr txBox="1">
            <a:spLocks noChangeArrowheads="1"/>
          </p:cNvSpPr>
          <p:nvPr/>
        </p:nvSpPr>
        <p:spPr bwMode="auto">
          <a:xfrm>
            <a:off x="333375" y="1009650"/>
            <a:ext cx="3984625"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it-IT" altLang="it-IT" sz="2000" dirty="0" smtClean="0">
                <a:latin typeface="+mn-lt"/>
              </a:rPr>
              <a:t>Il </a:t>
            </a:r>
            <a:r>
              <a:rPr lang="it-IT" altLang="it-IT" sz="2000" b="1" dirty="0" smtClean="0">
                <a:latin typeface="+mn-lt"/>
              </a:rPr>
              <a:t>momento di una coppia </a:t>
            </a:r>
            <a:r>
              <a:rPr lang="it-IT" altLang="it-IT" sz="2000" dirty="0" smtClean="0">
                <a:latin typeface="+mn-lt"/>
              </a:rPr>
              <a:t>è dato </a:t>
            </a:r>
          </a:p>
          <a:p>
            <a:pPr algn="just" eaLnBrk="1" hangingPunct="1">
              <a:defRPr/>
            </a:pPr>
            <a:r>
              <a:rPr lang="it-IT" altLang="it-IT" sz="2000" dirty="0" smtClean="0">
                <a:latin typeface="+mn-lt"/>
              </a:rPr>
              <a:t>dalla somma dei momenti delle forze</a:t>
            </a:r>
          </a:p>
          <a:p>
            <a:pPr algn="just" eaLnBrk="1" hangingPunct="1">
              <a:defRPr/>
            </a:pPr>
            <a:r>
              <a:rPr lang="it-IT" altLang="it-IT" sz="2000" dirty="0" smtClean="0">
                <a:latin typeface="+mn-lt"/>
              </a:rPr>
              <a:t>rispetto al punto medio </a:t>
            </a:r>
            <a:r>
              <a:rPr lang="it-IT" altLang="it-IT" sz="2000" i="1" dirty="0" smtClean="0">
                <a:latin typeface="+mn-lt"/>
              </a:rPr>
              <a:t>O</a:t>
            </a:r>
            <a:r>
              <a:rPr lang="it-IT" altLang="it-IT" sz="2000" dirty="0" smtClean="0">
                <a:latin typeface="+mn-lt"/>
              </a:rPr>
              <a:t>. </a:t>
            </a:r>
          </a:p>
          <a:p>
            <a:pPr algn="just" eaLnBrk="1" hangingPunct="1">
              <a:defRPr/>
            </a:pPr>
            <a:r>
              <a:rPr lang="it-IT" altLang="it-IT" sz="2000" dirty="0" smtClean="0">
                <a:latin typeface="+mn-lt"/>
              </a:rPr>
              <a:t>Esso è uguale al prodotto </a:t>
            </a:r>
          </a:p>
          <a:p>
            <a:pPr algn="just" eaLnBrk="1" hangingPunct="1">
              <a:defRPr/>
            </a:pPr>
            <a:r>
              <a:rPr lang="it-IT" altLang="it-IT" sz="2000" dirty="0" smtClean="0">
                <a:latin typeface="+mn-lt"/>
              </a:rPr>
              <a:t>dell’intensità </a:t>
            </a:r>
            <a:r>
              <a:rPr lang="it-IT" altLang="it-IT" sz="2000" i="1" dirty="0" smtClean="0">
                <a:latin typeface="+mn-lt"/>
              </a:rPr>
              <a:t>F </a:t>
            </a:r>
            <a:r>
              <a:rPr lang="it-IT" altLang="it-IT" sz="2000" dirty="0" smtClean="0">
                <a:latin typeface="+mn-lt"/>
              </a:rPr>
              <a:t>di una forza </a:t>
            </a:r>
          </a:p>
          <a:p>
            <a:pPr algn="just" eaLnBrk="1" hangingPunct="1">
              <a:defRPr/>
            </a:pPr>
            <a:r>
              <a:rPr lang="it-IT" altLang="it-IT" sz="2000" dirty="0" smtClean="0">
                <a:latin typeface="+mn-lt"/>
              </a:rPr>
              <a:t>per la distanza </a:t>
            </a:r>
            <a:r>
              <a:rPr lang="it-IT" altLang="it-IT" sz="2000" i="1" dirty="0" smtClean="0">
                <a:latin typeface="+mn-lt"/>
              </a:rPr>
              <a:t>d </a:t>
            </a:r>
            <a:r>
              <a:rPr lang="it-IT" altLang="it-IT" sz="2000" dirty="0" smtClean="0">
                <a:latin typeface="+mn-lt"/>
              </a:rPr>
              <a:t>tra le rette </a:t>
            </a:r>
          </a:p>
          <a:p>
            <a:pPr algn="just" eaLnBrk="1" hangingPunct="1">
              <a:defRPr/>
            </a:pPr>
            <a:r>
              <a:rPr lang="it-IT" altLang="it-IT" sz="2000" dirty="0" smtClean="0">
                <a:latin typeface="+mn-lt"/>
              </a:rPr>
              <a:t>di azione delle due forze.</a:t>
            </a:r>
          </a:p>
        </p:txBody>
      </p:sp>
      <p:pic>
        <p:nvPicPr>
          <p:cNvPr id="15365" name="Picture 16" descr="fig27@cap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86200"/>
            <a:ext cx="586740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457200" y="106363"/>
            <a:ext cx="82296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it-IT" altLang="it-IT" sz="3600" b="1" dirty="0" smtClean="0">
                <a:latin typeface="+mn-lt"/>
              </a:rPr>
              <a:t>Le leve</a:t>
            </a:r>
            <a:endParaRPr lang="it-IT" altLang="it-IT" sz="3600" b="1" i="1" dirty="0" smtClean="0">
              <a:latin typeface="+mn-lt"/>
            </a:endParaRPr>
          </a:p>
        </p:txBody>
      </p:sp>
      <p:pic>
        <p:nvPicPr>
          <p:cNvPr id="16387" name="Picture 25" descr="fig30@cap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0" y="1268413"/>
            <a:ext cx="4767263"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26" descr="fig31@cap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863" y="5448300"/>
            <a:ext cx="8534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ttangolo 1"/>
          <p:cNvSpPr>
            <a:spLocks noChangeArrowheads="1"/>
          </p:cNvSpPr>
          <p:nvPr/>
        </p:nvSpPr>
        <p:spPr bwMode="auto">
          <a:xfrm>
            <a:off x="107950" y="952500"/>
            <a:ext cx="41148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it-IT" altLang="it-IT" sz="2000" b="1"/>
              <a:t>…” Datemi un punto d’appoggio e vi solleverò il mondo…”  (Archimede)</a:t>
            </a:r>
          </a:p>
          <a:p>
            <a:pPr algn="just" eaLnBrk="1" hangingPunct="1">
              <a:spcBef>
                <a:spcPct val="50000"/>
              </a:spcBef>
            </a:pPr>
            <a:r>
              <a:rPr lang="it-IT" altLang="it-IT" sz="2000"/>
              <a:t>Le leve sono macchine semplici, utilizzate per  tagliare, per sollevare, per spostare con la minore fatica possibile.</a:t>
            </a:r>
          </a:p>
          <a:p>
            <a:pPr algn="just" eaLnBrk="1" hangingPunct="1">
              <a:spcBef>
                <a:spcPct val="50000"/>
              </a:spcBef>
            </a:pPr>
            <a:r>
              <a:rPr lang="it-IT" altLang="it-IT" sz="2000"/>
              <a:t>Si chiamano macchine semplici quei dispositivi  (leve, carrucole, verricelli) che servono per equilibrare o vincere una forza ( detta forza resistente) applicando un’altra forza di intensità o direzione diversa (detta forza motrice).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Manuele\Desktop\fisica\300ppt\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68638"/>
            <a:ext cx="4802188"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Titolo 1"/>
          <p:cNvSpPr>
            <a:spLocks noGrp="1"/>
          </p:cNvSpPr>
          <p:nvPr>
            <p:ph type="title"/>
          </p:nvPr>
        </p:nvSpPr>
        <p:spPr>
          <a:xfrm>
            <a:off x="685800" y="53975"/>
            <a:ext cx="7772400" cy="1143000"/>
          </a:xfrm>
        </p:spPr>
        <p:txBody>
          <a:bodyPr/>
          <a:lstStyle/>
          <a:p>
            <a:pPr eaLnBrk="1" hangingPunct="1"/>
            <a:r>
              <a:rPr lang="it-IT" altLang="it-IT" sz="4000" b="1" smtClean="0"/>
              <a:t>La leva</a:t>
            </a:r>
          </a:p>
        </p:txBody>
      </p:sp>
      <p:sp>
        <p:nvSpPr>
          <p:cNvPr id="6" name="CasellaDiTesto 5"/>
          <p:cNvSpPr txBox="1">
            <a:spLocks noRot="1" noChangeAspect="1" noMove="1" noResize="1" noEditPoints="1" noAdjustHandles="1" noChangeArrowheads="1" noChangeShapeType="1" noTextEdit="1"/>
          </p:cNvSpPr>
          <p:nvPr/>
        </p:nvSpPr>
        <p:spPr>
          <a:xfrm>
            <a:off x="251520" y="1124744"/>
            <a:ext cx="8784976" cy="1631216"/>
          </a:xfrm>
          <a:prstGeom prst="rect">
            <a:avLst/>
          </a:prstGeom>
          <a:blipFill rotWithShape="1">
            <a:blip r:embed="rId3"/>
            <a:stretch>
              <a:fillRect l="-694" t="-1873" r="-763" b="-5993"/>
            </a:stretch>
          </a:blipFill>
        </p:spPr>
        <p:txBody>
          <a:bodyPr/>
          <a:lstStyle/>
          <a:p>
            <a:pPr>
              <a:defRPr/>
            </a:pPr>
            <a:r>
              <a:rPr lang="it-IT">
                <a:noFill/>
              </a:rPr>
              <a:t> </a:t>
            </a:r>
          </a:p>
        </p:txBody>
      </p:sp>
      <p:sp>
        <p:nvSpPr>
          <p:cNvPr id="7" name="CasellaDiTesto 6"/>
          <p:cNvSpPr txBox="1">
            <a:spLocks noRot="1" noChangeAspect="1" noMove="1" noResize="1" noEditPoints="1" noAdjustHandles="1" noChangeArrowheads="1" noChangeShapeType="1" noTextEdit="1"/>
          </p:cNvSpPr>
          <p:nvPr/>
        </p:nvSpPr>
        <p:spPr>
          <a:xfrm>
            <a:off x="4283968" y="2780928"/>
            <a:ext cx="4752528" cy="3785652"/>
          </a:xfrm>
          <a:prstGeom prst="rect">
            <a:avLst/>
          </a:prstGeom>
          <a:blipFill rotWithShape="1">
            <a:blip r:embed="rId4"/>
            <a:stretch>
              <a:fillRect l="-1412" t="-805" r="-1284"/>
            </a:stretch>
          </a:blipFill>
        </p:spPr>
        <p:txBody>
          <a:bodyPr/>
          <a:lstStyle/>
          <a:p>
            <a:pPr>
              <a:defRPr/>
            </a:pPr>
            <a:r>
              <a:rPr lang="it-IT">
                <a:noFill/>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p:cNvSpPr>
            <a:spLocks noGrp="1"/>
          </p:cNvSpPr>
          <p:nvPr>
            <p:ph type="title"/>
          </p:nvPr>
        </p:nvSpPr>
        <p:spPr>
          <a:xfrm>
            <a:off x="685800" y="53975"/>
            <a:ext cx="7772400" cy="1143000"/>
          </a:xfrm>
        </p:spPr>
        <p:txBody>
          <a:bodyPr/>
          <a:lstStyle/>
          <a:p>
            <a:r>
              <a:rPr lang="it-IT" altLang="it-IT" sz="3600" b="1" smtClean="0"/>
              <a:t>Classificazione delle leve</a:t>
            </a:r>
          </a:p>
        </p:txBody>
      </p:sp>
      <p:graphicFrame>
        <p:nvGraphicFramePr>
          <p:cNvPr id="5" name="Diagramma 4"/>
          <p:cNvGraphicFramePr/>
          <p:nvPr>
            <p:extLst>
              <p:ext uri="{D42A27DB-BD31-4B8C-83A1-F6EECF244321}">
                <p14:modId xmlns:p14="http://schemas.microsoft.com/office/powerpoint/2010/main" val="2389177137"/>
              </p:ext>
            </p:extLst>
          </p:nvPr>
        </p:nvGraphicFramePr>
        <p:xfrm>
          <a:off x="755576" y="1397000"/>
          <a:ext cx="7704856"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p:cNvSpPr>
            <a:spLocks noGrp="1"/>
          </p:cNvSpPr>
          <p:nvPr>
            <p:ph type="title"/>
          </p:nvPr>
        </p:nvSpPr>
        <p:spPr>
          <a:xfrm>
            <a:off x="685800" y="115888"/>
            <a:ext cx="7772400" cy="1143000"/>
          </a:xfrm>
        </p:spPr>
        <p:txBody>
          <a:bodyPr/>
          <a:lstStyle/>
          <a:p>
            <a:r>
              <a:rPr lang="it-IT" altLang="it-IT" sz="3600" b="1" smtClean="0"/>
              <a:t>Classificazione delle leve</a:t>
            </a:r>
          </a:p>
        </p:txBody>
      </p:sp>
      <p:graphicFrame>
        <p:nvGraphicFramePr>
          <p:cNvPr id="4" name="Diagramma 3"/>
          <p:cNvGraphicFramePr/>
          <p:nvPr/>
        </p:nvGraphicFramePr>
        <p:xfrm>
          <a:off x="323528" y="1397000"/>
          <a:ext cx="8496944" cy="5344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457200" y="106363"/>
            <a:ext cx="82296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it-IT" altLang="it-IT" sz="3600" b="1" dirty="0" smtClean="0">
                <a:latin typeface="+mn-lt"/>
              </a:rPr>
              <a:t>Le leve di </a:t>
            </a:r>
            <a:r>
              <a:rPr lang="it-IT" altLang="it-IT" sz="3600" b="1" dirty="0" smtClean="0">
                <a:solidFill>
                  <a:srgbClr val="FF0000"/>
                </a:solidFill>
                <a:latin typeface="+mn-lt"/>
              </a:rPr>
              <a:t>primo</a:t>
            </a:r>
            <a:r>
              <a:rPr lang="it-IT" altLang="it-IT" sz="3600" b="1" dirty="0" smtClean="0">
                <a:latin typeface="+mn-lt"/>
              </a:rPr>
              <a:t> genere</a:t>
            </a:r>
            <a:endParaRPr lang="it-IT" altLang="it-IT" sz="3600" b="1" i="1" dirty="0" smtClean="0">
              <a:latin typeface="+mn-lt"/>
            </a:endParaRPr>
          </a:p>
        </p:txBody>
      </p:sp>
      <p:sp>
        <p:nvSpPr>
          <p:cNvPr id="20483" name="Text Box 23"/>
          <p:cNvSpPr txBox="1">
            <a:spLocks noChangeArrowheads="1"/>
          </p:cNvSpPr>
          <p:nvPr/>
        </p:nvSpPr>
        <p:spPr bwMode="auto">
          <a:xfrm>
            <a:off x="457200" y="990600"/>
            <a:ext cx="82296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it-IT" altLang="it-IT" sz="2000" dirty="0" smtClean="0">
                <a:latin typeface="+mn-lt"/>
              </a:rPr>
              <a:t>Il fulcro è posto tra le due forze.</a:t>
            </a:r>
          </a:p>
        </p:txBody>
      </p:sp>
      <p:pic>
        <p:nvPicPr>
          <p:cNvPr id="20484" name="Picture 24" descr="fig32@cap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33600"/>
            <a:ext cx="4191000"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25" descr="fig33@cap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87550"/>
            <a:ext cx="4267200"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4" descr="fig01@cap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3313"/>
            <a:ext cx="541178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15"/>
          <p:cNvSpPr txBox="1">
            <a:spLocks noChangeArrowheads="1"/>
          </p:cNvSpPr>
          <p:nvPr/>
        </p:nvSpPr>
        <p:spPr bwMode="auto">
          <a:xfrm>
            <a:off x="4859338" y="1981200"/>
            <a:ext cx="3608387"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it-IT" altLang="it-IT" sz="2000"/>
              <a:t>Un corpo è in equilibrio  quando è fermo  e continua a restare fermo.</a:t>
            </a:r>
          </a:p>
        </p:txBody>
      </p:sp>
      <p:sp>
        <p:nvSpPr>
          <p:cNvPr id="3076" name="Text Box 16"/>
          <p:cNvSpPr txBox="1">
            <a:spLocks noChangeArrowheads="1"/>
          </p:cNvSpPr>
          <p:nvPr/>
        </p:nvSpPr>
        <p:spPr bwMode="auto">
          <a:xfrm>
            <a:off x="4859338" y="3213100"/>
            <a:ext cx="3608387"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just" eaLnBrk="1" hangingPunct="1">
              <a:spcBef>
                <a:spcPct val="0"/>
              </a:spcBef>
              <a:buFontTx/>
              <a:buNone/>
            </a:pPr>
            <a:r>
              <a:rPr lang="it-IT" altLang="it-IT" sz="2000"/>
              <a:t>Il punto materiale è un oggetto che è considerato come un punto, perché è piccolo rispetto all’ambiente  in cui si trova.</a:t>
            </a:r>
          </a:p>
        </p:txBody>
      </p:sp>
      <p:sp>
        <p:nvSpPr>
          <p:cNvPr id="3077" name="Text Box 17"/>
          <p:cNvSpPr txBox="1">
            <a:spLocks noChangeArrowheads="1"/>
          </p:cNvSpPr>
          <p:nvPr/>
        </p:nvSpPr>
        <p:spPr bwMode="auto">
          <a:xfrm>
            <a:off x="4859338" y="4797425"/>
            <a:ext cx="3608387" cy="132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just" eaLnBrk="1" hangingPunct="1">
              <a:spcBef>
                <a:spcPct val="0"/>
              </a:spcBef>
              <a:buFontTx/>
              <a:buNone/>
            </a:pPr>
            <a:r>
              <a:rPr lang="it-IT" altLang="it-IT" sz="2000"/>
              <a:t>Il corpo rigido è un oggetto  esteso che non subisce alcuna  deformazione qualunque siano  le forze che gli vengono  applicate.</a:t>
            </a:r>
          </a:p>
        </p:txBody>
      </p:sp>
      <p:sp>
        <p:nvSpPr>
          <p:cNvPr id="3078" name="Titolo 5"/>
          <p:cNvSpPr>
            <a:spLocks noGrp="1"/>
          </p:cNvSpPr>
          <p:nvPr>
            <p:ph type="title"/>
          </p:nvPr>
        </p:nvSpPr>
        <p:spPr>
          <a:xfrm>
            <a:off x="685800" y="44450"/>
            <a:ext cx="7772400" cy="1143000"/>
          </a:xfrm>
        </p:spPr>
        <p:txBody>
          <a:bodyPr/>
          <a:lstStyle/>
          <a:p>
            <a:r>
              <a:rPr lang="it-IT" altLang="it-IT" sz="4000" b="1" smtClean="0"/>
              <a:t>Sistemi rigidi ed equilibrio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8"/>
          <p:cNvSpPr txBox="1">
            <a:spLocks noChangeArrowheads="1"/>
          </p:cNvSpPr>
          <p:nvPr/>
        </p:nvSpPr>
        <p:spPr bwMode="auto">
          <a:xfrm>
            <a:off x="457200" y="106363"/>
            <a:ext cx="82296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it-IT" altLang="it-IT" sz="3600" b="1" dirty="0" smtClean="0">
                <a:latin typeface="+mn-lt"/>
              </a:rPr>
              <a:t>Le leve di </a:t>
            </a:r>
            <a:r>
              <a:rPr lang="it-IT" altLang="it-IT" sz="3600" b="1" dirty="0" smtClean="0">
                <a:solidFill>
                  <a:srgbClr val="FF0000"/>
                </a:solidFill>
                <a:latin typeface="+mn-lt"/>
              </a:rPr>
              <a:t>secondo</a:t>
            </a:r>
            <a:r>
              <a:rPr lang="it-IT" altLang="it-IT" sz="3600" b="1" dirty="0" smtClean="0">
                <a:latin typeface="+mn-lt"/>
              </a:rPr>
              <a:t> genere</a:t>
            </a:r>
            <a:endParaRPr lang="it-IT" altLang="it-IT" sz="3600" b="1" i="1" dirty="0" smtClean="0">
              <a:latin typeface="+mn-lt"/>
            </a:endParaRPr>
          </a:p>
        </p:txBody>
      </p:sp>
      <p:sp>
        <p:nvSpPr>
          <p:cNvPr id="21507" name="Text Box 19"/>
          <p:cNvSpPr txBox="1">
            <a:spLocks noChangeArrowheads="1"/>
          </p:cNvSpPr>
          <p:nvPr/>
        </p:nvSpPr>
        <p:spPr bwMode="auto">
          <a:xfrm>
            <a:off x="457200" y="764704"/>
            <a:ext cx="82296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it-IT" altLang="it-IT" sz="2000" dirty="0" smtClean="0">
                <a:latin typeface="+mn-lt"/>
              </a:rPr>
              <a:t>La forza resistente è tra il fulcro e la forza motrice.</a:t>
            </a:r>
          </a:p>
        </p:txBody>
      </p:sp>
      <p:pic>
        <p:nvPicPr>
          <p:cNvPr id="21508" name="Picture 20" descr="fig34@cap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68760"/>
            <a:ext cx="3487688" cy="222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2" descr="fig38@cap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340768"/>
            <a:ext cx="3239970" cy="194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fig36@cap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217" y="4765228"/>
            <a:ext cx="2822848" cy="204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fig37@cap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9138" y="4536627"/>
            <a:ext cx="2959333" cy="227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
          <p:cNvSpPr txBox="1">
            <a:spLocks noChangeArrowheads="1"/>
          </p:cNvSpPr>
          <p:nvPr/>
        </p:nvSpPr>
        <p:spPr bwMode="auto">
          <a:xfrm>
            <a:off x="354217" y="3429000"/>
            <a:ext cx="82296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it-IT" altLang="it-IT" sz="3600" b="1" dirty="0" smtClean="0">
                <a:latin typeface="+mn-lt"/>
              </a:rPr>
              <a:t>Le leve di </a:t>
            </a:r>
            <a:r>
              <a:rPr lang="it-IT" altLang="it-IT" sz="3600" b="1" dirty="0" smtClean="0">
                <a:solidFill>
                  <a:srgbClr val="FF0000"/>
                </a:solidFill>
                <a:latin typeface="+mn-lt"/>
              </a:rPr>
              <a:t>terzo</a:t>
            </a:r>
            <a:r>
              <a:rPr lang="it-IT" altLang="it-IT" sz="3600" b="1" dirty="0" smtClean="0">
                <a:latin typeface="+mn-lt"/>
              </a:rPr>
              <a:t> genere</a:t>
            </a:r>
            <a:endParaRPr lang="it-IT" altLang="it-IT" sz="3600" b="1" i="1" dirty="0" smtClean="0">
              <a:latin typeface="+mn-lt"/>
            </a:endParaRPr>
          </a:p>
        </p:txBody>
      </p:sp>
      <p:sp>
        <p:nvSpPr>
          <p:cNvPr id="9" name="Text Box 12"/>
          <p:cNvSpPr txBox="1">
            <a:spLocks noChangeArrowheads="1"/>
          </p:cNvSpPr>
          <p:nvPr/>
        </p:nvSpPr>
        <p:spPr bwMode="auto">
          <a:xfrm>
            <a:off x="354217" y="4104298"/>
            <a:ext cx="82296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it-IT" altLang="it-IT" sz="2000" dirty="0" smtClean="0">
                <a:latin typeface="+mn-lt"/>
              </a:rPr>
              <a:t>La forza motrice è tra il fulcro e la forza resistente.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060848"/>
            <a:ext cx="8712968" cy="2923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685800" y="53752"/>
            <a:ext cx="7772400" cy="1143000"/>
          </a:xfrm>
        </p:spPr>
        <p:txBody>
          <a:bodyPr/>
          <a:lstStyle/>
          <a:p>
            <a:r>
              <a:rPr lang="it-IT" sz="3600" b="1" dirty="0" smtClean="0"/>
              <a:t>Riassumendo</a:t>
            </a:r>
            <a:endParaRPr lang="it-IT" sz="36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2565400"/>
            <a:ext cx="8150225"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5" name="CasellaDiTesto 1"/>
          <p:cNvSpPr txBox="1">
            <a:spLocks noChangeArrowheads="1"/>
          </p:cNvSpPr>
          <p:nvPr/>
        </p:nvSpPr>
        <p:spPr bwMode="auto">
          <a:xfrm>
            <a:off x="496888" y="981075"/>
            <a:ext cx="81502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r>
              <a:rPr lang="it-IT" altLang="it-IT" sz="2000"/>
              <a:t>Un’asse di massa 2Kg può essere utilizzata come dondolo per due bambini. Un bimbo ha una massa di 30Kg e siede a 2.5m dal punto di appoggio. A quale distanza x dal punto di appoggio deve sedere un bimbo di 25Kg per bilanciare il dondolo? </a:t>
            </a:r>
          </a:p>
        </p:txBody>
      </p:sp>
      <p:sp>
        <p:nvSpPr>
          <p:cNvPr id="23556" name="Titolo 2"/>
          <p:cNvSpPr>
            <a:spLocks noGrp="1"/>
          </p:cNvSpPr>
          <p:nvPr>
            <p:ph type="title"/>
          </p:nvPr>
        </p:nvSpPr>
        <p:spPr>
          <a:xfrm>
            <a:off x="685800" y="53975"/>
            <a:ext cx="7772400" cy="1143000"/>
          </a:xfrm>
        </p:spPr>
        <p:txBody>
          <a:bodyPr/>
          <a:lstStyle/>
          <a:p>
            <a:r>
              <a:rPr lang="it-IT" altLang="it-IT" sz="3600" b="1" smtClean="0"/>
              <a:t>Bilanciamento del dondolo</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p:cNvSpPr>
            <a:spLocks noGrp="1"/>
          </p:cNvSpPr>
          <p:nvPr>
            <p:ph type="title"/>
          </p:nvPr>
        </p:nvSpPr>
        <p:spPr>
          <a:xfrm>
            <a:off x="685800" y="-26988"/>
            <a:ext cx="7772400" cy="1143001"/>
          </a:xfrm>
        </p:spPr>
        <p:txBody>
          <a:bodyPr/>
          <a:lstStyle/>
          <a:p>
            <a:r>
              <a:rPr lang="it-IT" altLang="it-IT" sz="3600" b="1" smtClean="0"/>
              <a:t>Soluzione</a:t>
            </a:r>
          </a:p>
        </p:txBody>
      </p:sp>
      <p:sp>
        <p:nvSpPr>
          <p:cNvPr id="4" name="CasellaDiTesto 3"/>
          <p:cNvSpPr txBox="1">
            <a:spLocks noRot="1" noChangeAspect="1" noMove="1" noResize="1" noEditPoints="1" noAdjustHandles="1" noChangeArrowheads="1" noChangeShapeType="1" noTextEdit="1"/>
          </p:cNvSpPr>
          <p:nvPr/>
        </p:nvSpPr>
        <p:spPr>
          <a:xfrm>
            <a:off x="395536" y="980728"/>
            <a:ext cx="8424936" cy="4223144"/>
          </a:xfrm>
          <a:prstGeom prst="rect">
            <a:avLst/>
          </a:prstGeom>
          <a:blipFill rotWithShape="1">
            <a:blip r:embed="rId2"/>
            <a:stretch>
              <a:fillRect l="-796" t="-722" r="-724" b="-1587"/>
            </a:stretch>
          </a:blipFill>
        </p:spPr>
        <p:txBody>
          <a:bodyPr/>
          <a:lstStyle/>
          <a:p>
            <a:r>
              <a:rPr lang="it-IT">
                <a:noFill/>
              </a:rPr>
              <a:t> </a:t>
            </a:r>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363" y="5062538"/>
            <a:ext cx="7099300" cy="1751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Documents and Settings\Manuele\Desktop\fisica\300ppt\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6475"/>
            <a:ext cx="6145213" cy="460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CasellaDiTesto 1"/>
          <p:cNvSpPr txBox="1">
            <a:spLocks noChangeArrowheads="1"/>
          </p:cNvSpPr>
          <p:nvPr/>
        </p:nvSpPr>
        <p:spPr bwMode="auto">
          <a:xfrm>
            <a:off x="250825" y="476250"/>
            <a:ext cx="8569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r>
              <a:rPr lang="it-IT" altLang="it-IT" sz="2000"/>
              <a:t>Una trave uniforme di massa 1500Kg, lunga 20m, sostiene una pressa per la stampa di massa 15000Kg posta a 5m dalla colonna di sostegno di destra. Si calcoli la forza agente su ognuno dei due sostegni verticali</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Documents and Settings\Manuele\Desktop\fisica\300ppt\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Manuele\Desktop\fisica\300ppt\9.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413"/>
            <a:ext cx="6240463" cy="467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a:spLocks noRot="1" noChangeAspect="1" noMove="1" noResize="1" noEditPoints="1" noAdjustHandles="1" noChangeArrowheads="1" noChangeShapeType="1" noTextEdit="1"/>
          </p:cNvSpPr>
          <p:nvPr/>
        </p:nvSpPr>
        <p:spPr>
          <a:xfrm>
            <a:off x="5220072" y="1412776"/>
            <a:ext cx="3600400" cy="4401205"/>
          </a:xfrm>
          <a:prstGeom prst="rect">
            <a:avLst/>
          </a:prstGeom>
          <a:blipFill rotWithShape="1">
            <a:blip r:embed="rId3"/>
            <a:stretch>
              <a:fillRect l="-1692" t="-693" r="-1692" b="-1524"/>
            </a:stretch>
          </a:blipFill>
        </p:spPr>
        <p:txBody>
          <a:bodyPr/>
          <a:lstStyle/>
          <a:p>
            <a:r>
              <a:rPr lang="it-IT">
                <a:noFill/>
              </a:rPr>
              <a:t>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33475"/>
            <a:ext cx="3833812" cy="458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5" name="CasellaDiTesto 1"/>
          <p:cNvSpPr txBox="1">
            <a:spLocks noChangeArrowheads="1"/>
          </p:cNvSpPr>
          <p:nvPr/>
        </p:nvSpPr>
        <p:spPr bwMode="auto">
          <a:xfrm>
            <a:off x="4427538" y="981075"/>
            <a:ext cx="432117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r>
              <a:rPr lang="it-IT" altLang="it-IT" sz="2000"/>
              <a:t>Una scala lunga 5m è appoggiata a un muro in un punto a 4m dal suolo, come mostrato. La scala è omogenea e ha massa 12Kg. Assumendo che il muro non presenti attrito (ma il pavimento sì) determinare le forze esercitate sulla scala dal pavimento e dal muro.</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Documents and Settings\Manuele\Desktop\fisica\300ppt\9.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93" y="1916832"/>
            <a:ext cx="422650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Titolo 1"/>
          <p:cNvSpPr>
            <a:spLocks noGrp="1"/>
          </p:cNvSpPr>
          <p:nvPr>
            <p:ph type="title"/>
          </p:nvPr>
        </p:nvSpPr>
        <p:spPr>
          <a:xfrm>
            <a:off x="685800" y="53975"/>
            <a:ext cx="7772400" cy="1143000"/>
          </a:xfrm>
        </p:spPr>
        <p:txBody>
          <a:bodyPr/>
          <a:lstStyle/>
          <a:p>
            <a:r>
              <a:rPr lang="it-IT" altLang="it-IT" sz="3600" b="1" smtClean="0"/>
              <a:t>Fisica applicata alla biologia</a:t>
            </a:r>
          </a:p>
        </p:txBody>
      </p:sp>
      <p:sp>
        <p:nvSpPr>
          <p:cNvPr id="3" name="CasellaDiTesto 2"/>
          <p:cNvSpPr txBox="1"/>
          <p:nvPr/>
        </p:nvSpPr>
        <p:spPr>
          <a:xfrm>
            <a:off x="4067944" y="1628800"/>
            <a:ext cx="4824536" cy="4770537"/>
          </a:xfrm>
          <a:prstGeom prst="rect">
            <a:avLst/>
          </a:prstGeom>
          <a:noFill/>
        </p:spPr>
        <p:txBody>
          <a:bodyPr wrap="square" rtlCol="0">
            <a:spAutoFit/>
          </a:bodyPr>
          <a:lstStyle/>
          <a:p>
            <a:pPr algn="just"/>
            <a:r>
              <a:rPr lang="it-IT" sz="2000" dirty="0" smtClean="0"/>
              <a:t>Un muscolo è connesso, per mezzo di tendini, a due differenti ossa. Questi punti di collegamento sono detti punti di inserzione. Le due ossa sono collegate tramite un’articolazione snodabile, come quella del gomito, del ginocchio o dell’anca. Un muscolo esercita una trazione quando le su fibre si contraggono per effetto della stimolazione nervosa, mentre non può compiere lavoro estendendosi. I muscoli che lavorano mantenendo vicine due parti di un arto, come il muscolo bicipite nel braccio, sono detti flessori; quelli la cui azione tende a estendere un arto verso l’esterno, come il tricipite, sono detti estensori</a:t>
            </a:r>
            <a:r>
              <a:rPr lang="it-IT" dirty="0" smtClean="0"/>
              <a:t>.</a:t>
            </a:r>
            <a:endParaRPr lang="it-IT"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66725"/>
            <a:ext cx="3484562" cy="5929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952875" y="332656"/>
            <a:ext cx="4723581" cy="1631216"/>
          </a:xfrm>
          <a:prstGeom prst="rect">
            <a:avLst/>
          </a:prstGeom>
          <a:noFill/>
        </p:spPr>
        <p:txBody>
          <a:bodyPr wrap="square" rtlCol="0">
            <a:spAutoFit/>
          </a:bodyPr>
          <a:lstStyle/>
          <a:p>
            <a:pPr algn="just"/>
            <a:r>
              <a:rPr lang="it-IT" sz="2000" i="1" dirty="0" smtClean="0"/>
              <a:t>Che forza deve esercitare il muscolo bicipite quando una massa di 5Kg è tenuta in mano (a) con il braccio orizzontale e (b) quando il braccio forma un angolo di 45° come in figura</a:t>
            </a:r>
            <a:endParaRPr lang="it-IT" sz="2000" i="1" dirty="0"/>
          </a:p>
        </p:txBody>
      </p:sp>
      <mc:AlternateContent xmlns:mc="http://schemas.openxmlformats.org/markup-compatibility/2006">
        <mc:Choice xmlns:a14="http://schemas.microsoft.com/office/drawing/2010/main" Requires="a14">
          <p:sp>
            <p:nvSpPr>
              <p:cNvPr id="4" name="CasellaDiTesto 3"/>
              <p:cNvSpPr txBox="1"/>
              <p:nvPr/>
            </p:nvSpPr>
            <p:spPr>
              <a:xfrm>
                <a:off x="4067944" y="2420888"/>
                <a:ext cx="4608512" cy="3936912"/>
              </a:xfrm>
              <a:prstGeom prst="rect">
                <a:avLst/>
              </a:prstGeom>
              <a:noFill/>
            </p:spPr>
            <p:txBody>
              <a:bodyPr wrap="square" rtlCol="0">
                <a:spAutoFit/>
              </a:bodyPr>
              <a:lstStyle/>
              <a:p>
                <a:pPr algn="just"/>
                <a:r>
                  <a:rPr lang="it-IT" sz="2000" dirty="0" smtClean="0"/>
                  <a:t>Le forze agenti sull’avambraccio sono la forza </a:t>
                </a:r>
                <a14:m>
                  <m:oMath xmlns:m="http://schemas.openxmlformats.org/officeDocument/2006/math">
                    <m:sSub>
                      <m:sSubPr>
                        <m:ctrlPr>
                          <a:rPr lang="it-IT" sz="2000" i="1" smtClean="0">
                            <a:latin typeface="Cambria Math"/>
                          </a:rPr>
                        </m:ctrlPr>
                      </m:sSubPr>
                      <m:e>
                        <m:r>
                          <a:rPr lang="it-IT" sz="2000" b="0" i="1" smtClean="0">
                            <a:latin typeface="Cambria Math"/>
                          </a:rPr>
                          <m:t>𝐹</m:t>
                        </m:r>
                      </m:e>
                      <m:sub>
                        <m:r>
                          <a:rPr lang="it-IT" sz="2000" b="0" i="1" smtClean="0">
                            <a:latin typeface="Cambria Math"/>
                          </a:rPr>
                          <m:t>𝑀</m:t>
                        </m:r>
                      </m:sub>
                    </m:sSub>
                  </m:oMath>
                </a14:m>
                <a:r>
                  <a:rPr lang="it-IT" sz="2000" dirty="0" smtClean="0"/>
                  <a:t> rivolta verso l’alto esercitata dal muscolo e la forza </a:t>
                </a:r>
                <a14:m>
                  <m:oMath xmlns:m="http://schemas.openxmlformats.org/officeDocument/2006/math">
                    <m:sSub>
                      <m:sSubPr>
                        <m:ctrlPr>
                          <a:rPr lang="it-IT" sz="2000" i="1" smtClean="0">
                            <a:latin typeface="Cambria Math"/>
                          </a:rPr>
                        </m:ctrlPr>
                      </m:sSubPr>
                      <m:e>
                        <m:r>
                          <a:rPr lang="it-IT" sz="2000" b="0" i="1" smtClean="0">
                            <a:latin typeface="Cambria Math"/>
                          </a:rPr>
                          <m:t>𝐹</m:t>
                        </m:r>
                      </m:e>
                      <m:sub>
                        <m:r>
                          <a:rPr lang="it-IT" sz="2000" b="0" i="1" smtClean="0">
                            <a:latin typeface="Cambria Math"/>
                          </a:rPr>
                          <m:t>𝐽</m:t>
                        </m:r>
                      </m:sub>
                    </m:sSub>
                  </m:oMath>
                </a14:m>
                <a:r>
                  <a:rPr lang="it-IT" sz="2000" dirty="0" smtClean="0"/>
                  <a:t> esercitata sull’articolazione dall’osso della parte superiore del braccio (entrambe supposte verticali). Per trovare </a:t>
                </a:r>
                <a14:m>
                  <m:oMath xmlns:m="http://schemas.openxmlformats.org/officeDocument/2006/math">
                    <m:sSub>
                      <m:sSubPr>
                        <m:ctrlPr>
                          <a:rPr lang="it-IT" sz="2000" i="1" smtClean="0">
                            <a:latin typeface="Cambria Math"/>
                          </a:rPr>
                        </m:ctrlPr>
                      </m:sSubPr>
                      <m:e>
                        <m:r>
                          <a:rPr lang="it-IT" sz="2000" b="0" i="1" smtClean="0">
                            <a:latin typeface="Cambria Math"/>
                          </a:rPr>
                          <m:t>𝐹</m:t>
                        </m:r>
                      </m:e>
                      <m:sub>
                        <m:r>
                          <a:rPr lang="it-IT" sz="2000" b="0" i="1" smtClean="0">
                            <a:latin typeface="Cambria Math"/>
                          </a:rPr>
                          <m:t>𝑀</m:t>
                        </m:r>
                      </m:sub>
                    </m:sSub>
                  </m:oMath>
                </a14:m>
                <a:r>
                  <a:rPr lang="it-IT" sz="2000" dirty="0" smtClean="0"/>
                  <a:t> basta applicare la seconda legge cardinale della statica:</a:t>
                </a:r>
              </a:p>
              <a:p>
                <a:pPr algn="just"/>
                <a14:m>
                  <m:oMathPara xmlns:m="http://schemas.openxmlformats.org/officeDocument/2006/math">
                    <m:oMathParaPr>
                      <m:jc m:val="centerGroup"/>
                    </m:oMathParaPr>
                    <m:oMath xmlns:m="http://schemas.openxmlformats.org/officeDocument/2006/math">
                      <m:nary>
                        <m:naryPr>
                          <m:chr m:val="∑"/>
                          <m:subHide m:val="on"/>
                          <m:supHide m:val="on"/>
                          <m:ctrlPr>
                            <a:rPr lang="it-IT" sz="2000" i="1" smtClean="0">
                              <a:latin typeface="Cambria Math"/>
                            </a:rPr>
                          </m:ctrlPr>
                        </m:naryPr>
                        <m:sub/>
                        <m:sup/>
                        <m:e>
                          <m:r>
                            <a:rPr lang="it-IT" sz="2000" b="0" i="1" smtClean="0">
                              <a:latin typeface="Cambria Math"/>
                            </a:rPr>
                            <m:t>𝑀</m:t>
                          </m:r>
                          <m:r>
                            <a:rPr lang="it-IT" sz="2000" b="0" i="1" smtClean="0">
                              <a:latin typeface="Cambria Math"/>
                            </a:rPr>
                            <m:t>=0.050</m:t>
                          </m:r>
                        </m:e>
                      </m:nary>
                      <m:r>
                        <a:rPr lang="it-IT" sz="2000" i="1" smtClean="0">
                          <a:latin typeface="Cambria Math"/>
                          <a:ea typeface="Cambria Math"/>
                        </a:rPr>
                        <m:t>∙</m:t>
                      </m:r>
                      <m:sSub>
                        <m:sSubPr>
                          <m:ctrlPr>
                            <a:rPr lang="it-IT" sz="2000" i="1" smtClean="0">
                              <a:latin typeface="Cambria Math"/>
                            </a:rPr>
                          </m:ctrlPr>
                        </m:sSubPr>
                        <m:e>
                          <m:r>
                            <a:rPr lang="it-IT" sz="2000" b="0" i="1" smtClean="0">
                              <a:latin typeface="Cambria Math"/>
                            </a:rPr>
                            <m:t>𝐹</m:t>
                          </m:r>
                        </m:e>
                        <m:sub>
                          <m:r>
                            <a:rPr lang="it-IT" sz="2000" b="0" i="1" smtClean="0">
                              <a:latin typeface="Cambria Math"/>
                            </a:rPr>
                            <m:t>𝑀</m:t>
                          </m:r>
                        </m:sub>
                      </m:sSub>
                      <m:r>
                        <a:rPr lang="it-IT" sz="2000" b="0" i="1" smtClean="0">
                          <a:latin typeface="Cambria Math"/>
                        </a:rPr>
                        <m:t>−0.15</m:t>
                      </m:r>
                      <m:r>
                        <a:rPr lang="it-IT" sz="2000" i="1" smtClean="0">
                          <a:latin typeface="Cambria Math"/>
                          <a:ea typeface="Cambria Math"/>
                        </a:rPr>
                        <m:t>∙</m:t>
                      </m:r>
                      <m:r>
                        <a:rPr lang="it-IT" sz="2000" b="0" i="0" smtClean="0">
                          <a:latin typeface="Cambria Math"/>
                          <a:ea typeface="Cambria Math"/>
                        </a:rPr>
                        <m:t>2</m:t>
                      </m:r>
                      <m:r>
                        <m:rPr>
                          <m:sty m:val="p"/>
                        </m:rPr>
                        <a:rPr lang="it-IT" sz="2000" b="0" i="0" smtClean="0">
                          <a:latin typeface="Cambria Math"/>
                          <a:ea typeface="Cambria Math"/>
                        </a:rPr>
                        <m:t>Kg</m:t>
                      </m:r>
                      <m:r>
                        <a:rPr lang="it-IT" sz="2000" i="1" smtClean="0">
                          <a:latin typeface="Cambria Math"/>
                          <a:ea typeface="Cambria Math"/>
                        </a:rPr>
                        <m:t>∙</m:t>
                      </m:r>
                      <m:r>
                        <a:rPr lang="it-IT" sz="2000" b="0" i="1" smtClean="0">
                          <a:latin typeface="Cambria Math"/>
                          <a:ea typeface="Cambria Math"/>
                        </a:rPr>
                        <m:t>9.8−0.35</m:t>
                      </m:r>
                      <m:r>
                        <a:rPr lang="it-IT" sz="2000" i="1" smtClean="0">
                          <a:latin typeface="Cambria Math"/>
                          <a:ea typeface="Cambria Math"/>
                        </a:rPr>
                        <m:t>∙</m:t>
                      </m:r>
                      <m:r>
                        <a:rPr lang="it-IT" sz="2000" b="0" i="1" smtClean="0">
                          <a:latin typeface="Cambria Math"/>
                          <a:ea typeface="Cambria Math"/>
                        </a:rPr>
                        <m:t>5</m:t>
                      </m:r>
                      <m:r>
                        <a:rPr lang="it-IT" sz="2000" i="1" smtClean="0">
                          <a:latin typeface="Cambria Math"/>
                          <a:ea typeface="Cambria Math"/>
                        </a:rPr>
                        <m:t>∙</m:t>
                      </m:r>
                      <m:r>
                        <a:rPr lang="it-IT" sz="2000" b="0" i="1" smtClean="0">
                          <a:latin typeface="Cambria Math"/>
                          <a:ea typeface="Cambria Math"/>
                        </a:rPr>
                        <m:t>9.8=0</m:t>
                      </m:r>
                    </m:oMath>
                  </m:oMathPara>
                </a14:m>
                <a:endParaRPr lang="it-IT" sz="2000" dirty="0" smtClean="0"/>
              </a:p>
              <a:p>
                <a:pPr algn="just"/>
                <a:endParaRPr lang="it-IT" sz="2000" dirty="0" smtClean="0"/>
              </a:p>
              <a:p>
                <a:pPr algn="just"/>
                <a:r>
                  <a:rPr lang="it-IT" sz="2000" dirty="0" smtClean="0"/>
                  <a:t>Risulta </a:t>
                </a:r>
                <a14:m>
                  <m:oMath xmlns:m="http://schemas.openxmlformats.org/officeDocument/2006/math">
                    <m:sSub>
                      <m:sSubPr>
                        <m:ctrlPr>
                          <a:rPr lang="it-IT" sz="2000" i="1" smtClean="0">
                            <a:latin typeface="Cambria Math"/>
                          </a:rPr>
                        </m:ctrlPr>
                      </m:sSubPr>
                      <m:e>
                        <m:r>
                          <a:rPr lang="it-IT" sz="2000" b="0" i="1" smtClean="0">
                            <a:latin typeface="Cambria Math"/>
                          </a:rPr>
                          <m:t>𝐹</m:t>
                        </m:r>
                      </m:e>
                      <m:sub>
                        <m:r>
                          <a:rPr lang="it-IT" sz="2000" b="0" i="1" smtClean="0">
                            <a:latin typeface="Cambria Math"/>
                          </a:rPr>
                          <m:t>𝑀</m:t>
                        </m:r>
                      </m:sub>
                    </m:sSub>
                    <m:r>
                      <a:rPr lang="it-IT" sz="2000" b="0" i="1" smtClean="0">
                        <a:latin typeface="Cambria Math"/>
                      </a:rPr>
                      <m:t>=400</m:t>
                    </m:r>
                    <m:r>
                      <a:rPr lang="it-IT" sz="2000" b="0" i="1" smtClean="0">
                        <a:latin typeface="Cambria Math"/>
                      </a:rPr>
                      <m:t>𝑁</m:t>
                    </m:r>
                  </m:oMath>
                </a14:m>
                <a:r>
                  <a:rPr lang="it-IT" sz="2000" dirty="0" smtClean="0"/>
                  <a:t> </a:t>
                </a:r>
                <a:endParaRPr lang="it-IT" sz="2000" dirty="0"/>
              </a:p>
            </p:txBody>
          </p:sp>
        </mc:Choice>
        <mc:Fallback>
          <p:sp>
            <p:nvSpPr>
              <p:cNvPr id="4" name="CasellaDiTesto 3"/>
              <p:cNvSpPr txBox="1">
                <a:spLocks noRot="1" noChangeAspect="1" noMove="1" noResize="1" noEditPoints="1" noAdjustHandles="1" noChangeArrowheads="1" noChangeShapeType="1" noTextEdit="1"/>
              </p:cNvSpPr>
              <p:nvPr/>
            </p:nvSpPr>
            <p:spPr>
              <a:xfrm>
                <a:off x="4067944" y="2420888"/>
                <a:ext cx="4608512" cy="3936912"/>
              </a:xfrm>
              <a:prstGeom prst="rect">
                <a:avLst/>
              </a:prstGeom>
              <a:blipFill rotWithShape="1">
                <a:blip r:embed="rId3"/>
                <a:stretch>
                  <a:fillRect l="-1323" t="-774" r="-1455" b="-1858"/>
                </a:stretch>
              </a:blipFill>
            </p:spPr>
            <p:txBody>
              <a:bodyPr/>
              <a:lstStyle/>
              <a:p>
                <a:r>
                  <a:rPr lang="it-IT">
                    <a:noFill/>
                  </a:rPr>
                  <a:t> </a:t>
                </a:r>
              </a:p>
            </p:txBody>
          </p:sp>
        </mc:Fallback>
      </mc:AlternateContent>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Manuele\Desktop\fisica\300ppt\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1700"/>
            <a:ext cx="4591050"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CasellaDiTesto 1"/>
          <p:cNvSpPr txBox="1">
            <a:spLocks noChangeArrowheads="1"/>
          </p:cNvSpPr>
          <p:nvPr/>
        </p:nvSpPr>
        <p:spPr bwMode="auto">
          <a:xfrm>
            <a:off x="323850" y="765175"/>
            <a:ext cx="820896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just" eaLnBrk="1" hangingPunct="1">
              <a:spcBef>
                <a:spcPct val="0"/>
              </a:spcBef>
              <a:buFontTx/>
              <a:buNone/>
            </a:pPr>
            <a:r>
              <a:rPr lang="it-IT" altLang="it-IT" sz="2000"/>
              <a:t>Gli oggetti con cui abbiamo comunemente a che fare hanno almeno una forza agente su di essi (la gravità) e, se sono in quiete, devono esistere altre forze agenti su di essi in modo tale che la forza risultante sia nulla.</a:t>
            </a:r>
          </a:p>
          <a:p>
            <a:pPr algn="just" eaLnBrk="1" hangingPunct="1">
              <a:spcBef>
                <a:spcPct val="0"/>
              </a:spcBef>
              <a:buFontTx/>
              <a:buNone/>
            </a:pPr>
            <a:r>
              <a:rPr lang="it-IT" altLang="it-IT" sz="2000"/>
              <a:t>Un oggetto in quiete su un tavolo, per esempio, subisce l’azione di due forze, la forza di gravità che lo tira verso il basso e la forza Normale che il tavolo esercita su di lui verso l’alto. </a:t>
            </a:r>
          </a:p>
          <a:p>
            <a:pPr algn="just" eaLnBrk="1" hangingPunct="1">
              <a:spcBef>
                <a:spcPct val="0"/>
              </a:spcBef>
              <a:buFontTx/>
              <a:buNone/>
            </a:pPr>
            <a:r>
              <a:rPr lang="it-IT" altLang="it-IT" sz="2000"/>
              <a:t>Poiché la forza risultante è nulla, la forza esercitata dal tavolo verso l’alto deve essere in modulo uguale alla forza di gravità, diretta verso il basso. </a:t>
            </a:r>
          </a:p>
        </p:txBody>
      </p:sp>
      <p:sp>
        <p:nvSpPr>
          <p:cNvPr id="5" name="Callout 13 4"/>
          <p:cNvSpPr/>
          <p:nvPr/>
        </p:nvSpPr>
        <p:spPr>
          <a:xfrm>
            <a:off x="5148263" y="4019550"/>
            <a:ext cx="3600450" cy="1152525"/>
          </a:xfrm>
          <a:prstGeom prst="accentBorderCallout1">
            <a:avLst>
              <a:gd name="adj1" fmla="val 18750"/>
              <a:gd name="adj2" fmla="val -8333"/>
              <a:gd name="adj3" fmla="val 41792"/>
              <a:gd name="adj4" fmla="val -4525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t>Il corpo è in equilibrio sotto l’azione delle due forze</a:t>
            </a:r>
            <a:r>
              <a:rPr lang="it-IT" dirty="0"/>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17500"/>
            <a:ext cx="2513013" cy="622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olo 1"/>
          <p:cNvSpPr>
            <a:spLocks noGrp="1"/>
          </p:cNvSpPr>
          <p:nvPr>
            <p:ph type="title"/>
          </p:nvPr>
        </p:nvSpPr>
        <p:spPr>
          <a:xfrm>
            <a:off x="685800" y="44450"/>
            <a:ext cx="7772400" cy="1143000"/>
          </a:xfrm>
        </p:spPr>
        <p:txBody>
          <a:bodyPr/>
          <a:lstStyle/>
          <a:p>
            <a:r>
              <a:rPr lang="it-IT" altLang="it-IT" sz="3600" b="1" dirty="0" smtClean="0"/>
              <a:t>Stabilità ed equilibrio</a:t>
            </a:r>
          </a:p>
        </p:txBody>
      </p:sp>
      <p:sp>
        <p:nvSpPr>
          <p:cNvPr id="2" name="CasellaDiTesto 1"/>
          <p:cNvSpPr txBox="1"/>
          <p:nvPr/>
        </p:nvSpPr>
        <p:spPr>
          <a:xfrm>
            <a:off x="107504" y="1052736"/>
            <a:ext cx="8784976" cy="3847207"/>
          </a:xfrm>
          <a:prstGeom prst="rect">
            <a:avLst/>
          </a:prstGeom>
          <a:noFill/>
        </p:spPr>
        <p:txBody>
          <a:bodyPr wrap="square" rtlCol="0">
            <a:spAutoFit/>
          </a:bodyPr>
          <a:lstStyle/>
          <a:p>
            <a:pPr algn="just"/>
            <a:r>
              <a:rPr lang="it-IT" sz="2000" dirty="0" smtClean="0"/>
              <a:t>Un corpo in equilibrio statico, se lasciato a se stesso, non subirà alcuna accelerazione traslazionale o rotazionale poiché la somma di tutte le forze e di tutti i momenti agenti su di esso è zero.</a:t>
            </a:r>
          </a:p>
          <a:p>
            <a:pPr algn="just"/>
            <a:r>
              <a:rPr lang="it-IT" sz="2000" dirty="0" smtClean="0"/>
              <a:t>Tuttavia, se l’oggetto viene leggermente spostato dalla sua posizione di equilibrio, abbiamo tre possibili effetti.</a:t>
            </a:r>
          </a:p>
          <a:p>
            <a:pPr marL="457200" indent="-457200" algn="just">
              <a:buAutoNum type="arabicPeriod"/>
            </a:pPr>
            <a:r>
              <a:rPr lang="it-IT" sz="2000" dirty="0" smtClean="0"/>
              <a:t>l’oggetto ritorna alla sua posizione originale che viene detta posizione di equilibrio stabile;</a:t>
            </a:r>
          </a:p>
          <a:p>
            <a:pPr marL="457200" indent="-457200" algn="just">
              <a:buAutoNum type="arabicPeriod"/>
            </a:pPr>
            <a:r>
              <a:rPr lang="it-IT" sz="2000" dirty="0" smtClean="0"/>
              <a:t>L’oggetto si sposta ancora più lontano dalla sua posizione originale la quale prende il nome di posizione di equilibrio instabile;</a:t>
            </a:r>
          </a:p>
          <a:p>
            <a:pPr marL="457200" indent="-457200" algn="just">
              <a:buAutoNum type="arabicPeriod"/>
            </a:pPr>
            <a:r>
              <a:rPr lang="it-IT" sz="2000" dirty="0" smtClean="0"/>
              <a:t>L’oggetto rimane nella sua nuova posizione, nel qual caso si dice che l’oggetto è in posizione indifferente.</a:t>
            </a:r>
          </a:p>
          <a:p>
            <a:endParaRPr lang="it-IT" dirty="0"/>
          </a:p>
        </p:txBody>
      </p:sp>
      <p:pic>
        <p:nvPicPr>
          <p:cNvPr id="327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2988" y="4470021"/>
            <a:ext cx="6001999" cy="237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006" y="4418642"/>
            <a:ext cx="6637362" cy="2250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395536" y="476672"/>
            <a:ext cx="8208912" cy="2246769"/>
          </a:xfrm>
          <a:prstGeom prst="rect">
            <a:avLst/>
          </a:prstGeom>
          <a:noFill/>
        </p:spPr>
        <p:txBody>
          <a:bodyPr wrap="square" rtlCol="0">
            <a:spAutoFit/>
          </a:bodyPr>
          <a:lstStyle/>
          <a:p>
            <a:pPr algn="just"/>
            <a:r>
              <a:rPr lang="it-IT" sz="2000" dirty="0" smtClean="0"/>
              <a:t>Una palla sospesa liberamente a un filo è in equilibrio stabile perché, se viene spostata da una parte, torna rapidamente alla sua posizione originale. D’altra parte, una matita appoggiata sulla propria punta è in equilibrio instabile. Se il suo baricentro si trova esattamente sopra la punta allora la forza risultante e il momento risultante sono nulli. Ma se esso viene spostato anche leggermente, si instaura un momento torcente e la matita continua a cadere nella direzione dello spostamento iniziale</a:t>
            </a:r>
            <a:endParaRPr lang="it-IT" sz="2000" dirty="0"/>
          </a:p>
        </p:txBody>
      </p:sp>
      <p:sp>
        <p:nvSpPr>
          <p:cNvPr id="6" name="Rettangolo arrotondato 5"/>
          <p:cNvSpPr/>
          <p:nvPr/>
        </p:nvSpPr>
        <p:spPr>
          <a:xfrm>
            <a:off x="2771800" y="2924944"/>
            <a:ext cx="5976664"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t>In molte situazioni, come nella progettazione di strutture o quando si lavora fisicamente, è necessario mantenere un equilibrio stabile o, come si dice a volte, bilanciamento</a:t>
            </a:r>
            <a:endParaRPr lang="it-IT" sz="2000" dirty="0"/>
          </a:p>
        </p:txBody>
      </p:sp>
    </p:spTree>
    <p:extLst>
      <p:ext uri="{BB962C8B-B14F-4D97-AF65-F5344CB8AC3E}">
        <p14:creationId xmlns:p14="http://schemas.microsoft.com/office/powerpoint/2010/main" val="1218691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Documents and Settings\Manuele\Desktop\fisica\300ppt\9.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00244"/>
            <a:ext cx="5580112" cy="418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51520" y="606167"/>
            <a:ext cx="8424936" cy="2246769"/>
          </a:xfrm>
          <a:prstGeom prst="rect">
            <a:avLst/>
          </a:prstGeom>
          <a:noFill/>
        </p:spPr>
        <p:txBody>
          <a:bodyPr wrap="square" rtlCol="0">
            <a:spAutoFit/>
          </a:bodyPr>
          <a:lstStyle/>
          <a:p>
            <a:pPr algn="just"/>
            <a:r>
              <a:rPr lang="it-IT" sz="2000" dirty="0" smtClean="0"/>
              <a:t>Prendiamo un frigorifero. Se viene leggermente inclinato da un lato e poi lasciato andare, esso ritornerà alla sua posizione iniziale a causa del momento torcente che si origina; ma se viene inclinato troppo, cadrà. La posizione critica si avrà quando il baricentro non si trova più al di sopra della base di appoggio. </a:t>
            </a:r>
          </a:p>
          <a:p>
            <a:pPr algn="just"/>
            <a:r>
              <a:rPr lang="it-IT" sz="2000" dirty="0" smtClean="0"/>
              <a:t>Più precisamente, un corpo il cui baricentro si trovi al di sopra della base di appoggio sarà stabile se una retta verticale condotta verso il basso dal baricentro cade entro la base di appoggio.</a:t>
            </a:r>
            <a:endParaRPr lang="it-IT" sz="2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Documents and Settings\Manuele\Desktop\fisica\300ppt\9.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0624"/>
            <a:ext cx="7020272" cy="526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3528" y="332656"/>
            <a:ext cx="8280920" cy="1015663"/>
          </a:xfrm>
          <a:prstGeom prst="rect">
            <a:avLst/>
          </a:prstGeom>
          <a:noFill/>
        </p:spPr>
        <p:txBody>
          <a:bodyPr wrap="square" rtlCol="0">
            <a:spAutoFit/>
          </a:bodyPr>
          <a:lstStyle/>
          <a:p>
            <a:pPr algn="just"/>
            <a:r>
              <a:rPr lang="it-IT" sz="2000" dirty="0" smtClean="0"/>
              <a:t>Gli uomini sono molto meno stabili dei mammiferi quadrupedi sia perché hanno una base maggiore di appoggio avendo quattro zampe, sia perché il baricentro è più basso.</a:t>
            </a:r>
            <a:endParaRPr lang="it-IT" sz="2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5" y="144463"/>
            <a:ext cx="2574925" cy="6669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3" name="Titolo 1"/>
          <p:cNvSpPr>
            <a:spLocks noGrp="1"/>
          </p:cNvSpPr>
          <p:nvPr>
            <p:ph type="title"/>
          </p:nvPr>
        </p:nvSpPr>
        <p:spPr>
          <a:xfrm>
            <a:off x="685800" y="44450"/>
            <a:ext cx="7772400" cy="1143000"/>
          </a:xfrm>
        </p:spPr>
        <p:txBody>
          <a:bodyPr/>
          <a:lstStyle/>
          <a:p>
            <a:r>
              <a:rPr lang="it-IT" altLang="it-IT" sz="3600" b="1" smtClean="0"/>
              <a:t>Fisica e Architettura</a:t>
            </a:r>
          </a:p>
        </p:txBody>
      </p:sp>
      <p:sp>
        <p:nvSpPr>
          <p:cNvPr id="2" name="CasellaDiTesto 1"/>
          <p:cNvSpPr txBox="1"/>
          <p:nvPr/>
        </p:nvSpPr>
        <p:spPr>
          <a:xfrm>
            <a:off x="2987824" y="1340768"/>
            <a:ext cx="5616624" cy="5324535"/>
          </a:xfrm>
          <a:prstGeom prst="rect">
            <a:avLst/>
          </a:prstGeom>
          <a:noFill/>
        </p:spPr>
        <p:txBody>
          <a:bodyPr wrap="square" rtlCol="0">
            <a:spAutoFit/>
          </a:bodyPr>
          <a:lstStyle/>
          <a:p>
            <a:pPr algn="just"/>
            <a:r>
              <a:rPr lang="it-IT" sz="2000" dirty="0" smtClean="0"/>
              <a:t>Si può dire che la prima invenzione importante, nel campo dell’architettura, sia stata la struttura a «trave e colonne», in cui una trave è posta su due sostegni verticali.</a:t>
            </a:r>
          </a:p>
          <a:p>
            <a:pPr algn="just"/>
            <a:r>
              <a:rPr lang="it-IT" sz="2000" dirty="0" smtClean="0"/>
              <a:t>L’introduzione, da parte dei Romani, dell’arco semicircolare (a tutto sesto), a prescindere dal suo aspetto estetico, fu una innovazione tecnologica di straordinaria portata. Esso era stato preceduto dal cosiddetto arco «a triangolo» e dall’arco «a volta di cesto». Il vantaggio dell’arco a tutto sesto è che le pietre cuneiformi che lo compongono subiscono uno sforzo che è principalmente di compressione anche quando sostengono un carico particolarmente pesante, come un muro o il tetto di una cattedrale. L’arco a sesto acuto fu utilizzato a partire dal 1100 circa e divenne il motivo caratteristico delle grandi cattedrali gotiche </a:t>
            </a:r>
            <a:endParaRPr lang="it-IT" sz="2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olo 1"/>
          <p:cNvSpPr>
            <a:spLocks noGrp="1"/>
          </p:cNvSpPr>
          <p:nvPr>
            <p:ph type="title"/>
          </p:nvPr>
        </p:nvSpPr>
        <p:spPr>
          <a:xfrm>
            <a:off x="685800" y="44450"/>
            <a:ext cx="7772400" cy="1143000"/>
          </a:xfrm>
        </p:spPr>
        <p:txBody>
          <a:bodyPr/>
          <a:lstStyle/>
          <a:p>
            <a:r>
              <a:rPr lang="it-IT" altLang="it-IT" sz="3600" b="1" dirty="0" smtClean="0"/>
              <a:t>Arco a tutto sesto e sesto acuto</a:t>
            </a:r>
          </a:p>
        </p:txBody>
      </p:sp>
      <p:pic>
        <p:nvPicPr>
          <p:cNvPr id="368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3155950"/>
            <a:ext cx="6840538" cy="372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251520" y="1412776"/>
            <a:ext cx="8496944" cy="1631216"/>
          </a:xfrm>
          <a:prstGeom prst="rect">
            <a:avLst/>
          </a:prstGeom>
          <a:noFill/>
        </p:spPr>
        <p:txBody>
          <a:bodyPr wrap="square" rtlCol="0">
            <a:spAutoFit/>
          </a:bodyPr>
          <a:lstStyle/>
          <a:p>
            <a:pPr algn="just"/>
            <a:r>
              <a:rPr lang="it-IT" sz="2000" dirty="0" smtClean="0"/>
              <a:t>Poiché le pareti dell’arco a sesto acuto erano ripide, le forze dovute al peso sovrastante potevano essere scaricate sulla struttura sottostante lungo direzioni quasi verticali, cosicché vi era la necessità di minori rinforzi laterali. L’arco a sesto acuto riduceva il carico sui muri quindi si potevano creare più aperture e avere più luce.</a:t>
            </a:r>
            <a:endParaRPr lang="it-IT" sz="2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Documents and Settings\Manuele\Desktop\fisica\300ppt\9.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3" y="3656013"/>
            <a:ext cx="7761287"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5" name="CasellaDiTesto 1"/>
          <p:cNvSpPr txBox="1">
            <a:spLocks noChangeArrowheads="1"/>
          </p:cNvSpPr>
          <p:nvPr/>
        </p:nvSpPr>
        <p:spPr bwMode="auto">
          <a:xfrm>
            <a:off x="395288" y="1581150"/>
            <a:ext cx="84248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r>
              <a:rPr lang="it-IT" altLang="it-IT" sz="2000"/>
              <a:t>Un muretto per il contenimento del suolo è mostrato in figura. La terra, specialmente se bagnata, può esercitare una forza F notevole sul muro. Quale forza produce il momento torcente necessario per mantenere in piedi il muretto? Spiegare perché il muretto di contenimento viene abbattuto con minor probabilità</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Documents and Settings\Manuele\Desktop\fisica\300ppt\9.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457200" y="106363"/>
            <a:ext cx="82296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it-IT" altLang="it-IT" sz="3600" b="1" dirty="0" smtClean="0">
                <a:latin typeface="+mn-lt"/>
              </a:rPr>
              <a:t>Le forze </a:t>
            </a:r>
            <a:r>
              <a:rPr lang="it-IT" altLang="it-IT" sz="3600" b="1" dirty="0" smtClean="0">
                <a:solidFill>
                  <a:srgbClr val="FF0000"/>
                </a:solidFill>
                <a:latin typeface="+mn-lt"/>
              </a:rPr>
              <a:t>vincolari</a:t>
            </a:r>
          </a:p>
        </p:txBody>
      </p:sp>
      <p:pic>
        <p:nvPicPr>
          <p:cNvPr id="5123" name="Picture 12" descr="fig03@cap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22463"/>
            <a:ext cx="4267200"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13"/>
          <p:cNvSpPr txBox="1">
            <a:spLocks noChangeArrowheads="1"/>
          </p:cNvSpPr>
          <p:nvPr/>
        </p:nvSpPr>
        <p:spPr bwMode="auto">
          <a:xfrm>
            <a:off x="1066800" y="838200"/>
            <a:ext cx="7239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it-IT" altLang="it-IT" sz="2000" dirty="0" smtClean="0">
                <a:latin typeface="+mn-lt"/>
              </a:rPr>
              <a:t>Un </a:t>
            </a:r>
            <a:r>
              <a:rPr lang="it-IT" altLang="it-IT" sz="2000" b="1" dirty="0" smtClean="0">
                <a:latin typeface="+mn-lt"/>
              </a:rPr>
              <a:t>vincolo </a:t>
            </a:r>
            <a:r>
              <a:rPr lang="it-IT" altLang="it-IT" sz="2000" dirty="0" smtClean="0">
                <a:latin typeface="+mn-lt"/>
              </a:rPr>
              <a:t>è un oggetto che impedisce a un corpo </a:t>
            </a:r>
          </a:p>
          <a:p>
            <a:pPr eaLnBrk="1" hangingPunct="1">
              <a:defRPr/>
            </a:pPr>
            <a:r>
              <a:rPr lang="it-IT" altLang="it-IT" sz="2000" dirty="0" smtClean="0">
                <a:latin typeface="+mn-lt"/>
              </a:rPr>
              <a:t>di compiere alcuni movimenti.</a:t>
            </a:r>
          </a:p>
        </p:txBody>
      </p:sp>
      <p:sp>
        <p:nvSpPr>
          <p:cNvPr id="31758" name="Text Box 14"/>
          <p:cNvSpPr txBox="1">
            <a:spLocks noChangeArrowheads="1"/>
          </p:cNvSpPr>
          <p:nvPr/>
        </p:nvSpPr>
        <p:spPr bwMode="auto">
          <a:xfrm>
            <a:off x="3443288" y="1997075"/>
            <a:ext cx="402272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it-IT" altLang="it-IT" sz="2000" dirty="0" smtClean="0">
                <a:latin typeface="+mn-lt"/>
              </a:rPr>
              <a:t>Il vincolo adatta la propria reazione</a:t>
            </a:r>
          </a:p>
          <a:p>
            <a:pPr eaLnBrk="1" hangingPunct="1">
              <a:defRPr/>
            </a:pPr>
            <a:r>
              <a:rPr lang="it-IT" altLang="it-IT" sz="2000" dirty="0" smtClean="0">
                <a:latin typeface="+mn-lt"/>
              </a:rPr>
              <a:t>alla forza attiva che agisce su di esso.</a:t>
            </a:r>
          </a:p>
        </p:txBody>
      </p:sp>
      <p:sp>
        <p:nvSpPr>
          <p:cNvPr id="31759" name="Text Box 15"/>
          <p:cNvSpPr txBox="1">
            <a:spLocks noChangeArrowheads="1"/>
          </p:cNvSpPr>
          <p:nvPr/>
        </p:nvSpPr>
        <p:spPr bwMode="auto">
          <a:xfrm>
            <a:off x="5173663" y="3765550"/>
            <a:ext cx="2868612"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it-IT" altLang="it-IT" sz="2000" dirty="0" smtClean="0">
                <a:latin typeface="+mn-lt"/>
              </a:rPr>
              <a:t>Tutti i vincoli si rompono </a:t>
            </a:r>
          </a:p>
          <a:p>
            <a:pPr eaLnBrk="1" hangingPunct="1">
              <a:defRPr/>
            </a:pPr>
            <a:r>
              <a:rPr lang="it-IT" altLang="it-IT" sz="2000" dirty="0" smtClean="0">
                <a:latin typeface="+mn-lt"/>
              </a:rPr>
              <a:t>se sono sottoposti a forze </a:t>
            </a:r>
          </a:p>
          <a:p>
            <a:pPr eaLnBrk="1" hangingPunct="1">
              <a:defRPr/>
            </a:pPr>
            <a:r>
              <a:rPr lang="it-IT" altLang="it-IT" sz="2000" dirty="0" smtClean="0">
                <a:latin typeface="+mn-lt"/>
              </a:rPr>
              <a:t>eccessive.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58"/>
                                        </p:tgtEl>
                                        <p:attrNameLst>
                                          <p:attrName>style.visibility</p:attrName>
                                        </p:attrNameLst>
                                      </p:cBhvr>
                                      <p:to>
                                        <p:strVal val="visible"/>
                                      </p:to>
                                    </p:set>
                                    <p:animEffect transition="in" filter="fade">
                                      <p:cBhvr>
                                        <p:cTn id="7" dur="1000"/>
                                        <p:tgtEl>
                                          <p:spTgt spid="317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59"/>
                                        </p:tgtEl>
                                        <p:attrNameLst>
                                          <p:attrName>style.visibility</p:attrName>
                                        </p:attrNameLst>
                                      </p:cBhvr>
                                      <p:to>
                                        <p:strVal val="visible"/>
                                      </p:to>
                                    </p:set>
                                    <p:animEffect transition="in" filter="fade">
                                      <p:cBhvr>
                                        <p:cTn id="12" dur="1000"/>
                                        <p:tgtEl>
                                          <p:spTgt spid="31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8" grpId="0"/>
      <p:bldP spid="3175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Documents and Settings\Manuele\Desktop\fisica\300ppt\9.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Documents and Settings\Manuele\Desktop\fisica\300ppt\9.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Documents and Settings\Manuele\Desktop\fisica\300ppt\9.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Documents and Settings\Manuele\Desktop\fisica\300ppt\9.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996952"/>
            <a:ext cx="5184321" cy="3886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2" name="CasellaDiTesto 1"/>
              <p:cNvSpPr txBox="1"/>
              <p:nvPr/>
            </p:nvSpPr>
            <p:spPr>
              <a:xfrm>
                <a:off x="395536" y="692696"/>
                <a:ext cx="7992888" cy="830997"/>
              </a:xfrm>
              <a:prstGeom prst="rect">
                <a:avLst/>
              </a:prstGeom>
              <a:noFill/>
            </p:spPr>
            <p:txBody>
              <a:bodyPr wrap="square" rtlCol="0">
                <a:spAutoFit/>
              </a:bodyPr>
              <a:lstStyle/>
              <a:p>
                <a:r>
                  <a:rPr lang="it-IT" dirty="0" smtClean="0"/>
                  <a:t>Tre forze sono applicate a un tronco d’albero per stabilizzarlo. Se </a:t>
                </a:r>
                <a14:m>
                  <m:oMath xmlns:m="http://schemas.openxmlformats.org/officeDocument/2006/math">
                    <m:sSub>
                      <m:sSubPr>
                        <m:ctrlPr>
                          <a:rPr lang="it-IT" i="1" smtClean="0">
                            <a:latin typeface="Cambria Math"/>
                          </a:rPr>
                        </m:ctrlPr>
                      </m:sSubPr>
                      <m:e>
                        <m:r>
                          <a:rPr lang="it-IT" b="0" i="1" smtClean="0">
                            <a:latin typeface="Cambria Math"/>
                          </a:rPr>
                          <m:t>𝐹</m:t>
                        </m:r>
                      </m:e>
                      <m:sub>
                        <m:r>
                          <a:rPr lang="it-IT" b="0" i="1" smtClean="0">
                            <a:latin typeface="Cambria Math"/>
                          </a:rPr>
                          <m:t>𝐴</m:t>
                        </m:r>
                      </m:sub>
                    </m:sSub>
                    <m:r>
                      <a:rPr lang="it-IT" b="0" i="1" smtClean="0">
                        <a:latin typeface="Cambria Math"/>
                      </a:rPr>
                      <m:t>=282</m:t>
                    </m:r>
                    <m:r>
                      <a:rPr lang="it-IT" b="0" i="1" smtClean="0">
                        <a:latin typeface="Cambria Math"/>
                      </a:rPr>
                      <m:t>𝑁</m:t>
                    </m:r>
                  </m:oMath>
                </a14:m>
                <a:r>
                  <a:rPr lang="it-IT" dirty="0" smtClean="0"/>
                  <a:t>, </a:t>
                </a:r>
                <a14:m>
                  <m:oMath xmlns:m="http://schemas.openxmlformats.org/officeDocument/2006/math">
                    <m:sSub>
                      <m:sSubPr>
                        <m:ctrlPr>
                          <a:rPr lang="it-IT" i="1" smtClean="0">
                            <a:latin typeface="Cambria Math"/>
                          </a:rPr>
                        </m:ctrlPr>
                      </m:sSubPr>
                      <m:e>
                        <m:r>
                          <a:rPr lang="it-IT" b="0" i="1" smtClean="0">
                            <a:latin typeface="Cambria Math"/>
                          </a:rPr>
                          <m:t>𝐹</m:t>
                        </m:r>
                      </m:e>
                      <m:sub>
                        <m:r>
                          <a:rPr lang="it-IT" b="0" i="1" smtClean="0">
                            <a:latin typeface="Cambria Math"/>
                          </a:rPr>
                          <m:t>𝐵</m:t>
                        </m:r>
                      </m:sub>
                    </m:sSub>
                    <m:r>
                      <a:rPr lang="it-IT" b="0" i="1" smtClean="0">
                        <a:latin typeface="Cambria Math"/>
                      </a:rPr>
                      <m:t>=</m:t>
                    </m:r>
                    <m:r>
                      <a:rPr lang="it-IT" b="0" i="1" smtClean="0">
                        <a:latin typeface="Cambria Math"/>
                      </a:rPr>
                      <m:t>355</m:t>
                    </m:r>
                    <m:r>
                      <a:rPr lang="it-IT" b="0" i="1" smtClean="0">
                        <a:latin typeface="Cambria Math"/>
                      </a:rPr>
                      <m:t>𝑁</m:t>
                    </m:r>
                  </m:oMath>
                </a14:m>
                <a:r>
                  <a:rPr lang="it-IT" dirty="0" smtClean="0"/>
                  <a:t>,  trovare modulo e direzione di </a:t>
                </a:r>
                <a14:m>
                  <m:oMath xmlns:m="http://schemas.openxmlformats.org/officeDocument/2006/math">
                    <m:sSub>
                      <m:sSubPr>
                        <m:ctrlPr>
                          <a:rPr lang="it-IT" i="1" smtClean="0">
                            <a:latin typeface="Cambria Math"/>
                          </a:rPr>
                        </m:ctrlPr>
                      </m:sSubPr>
                      <m:e>
                        <m:r>
                          <a:rPr lang="it-IT" b="0" i="1" smtClean="0">
                            <a:latin typeface="Cambria Math"/>
                          </a:rPr>
                          <m:t>𝐹</m:t>
                        </m:r>
                      </m:e>
                      <m:sub>
                        <m:r>
                          <a:rPr lang="it-IT" b="0" i="1" smtClean="0">
                            <a:latin typeface="Cambria Math"/>
                          </a:rPr>
                          <m:t>𝐶</m:t>
                        </m:r>
                      </m:sub>
                    </m:sSub>
                    <m:r>
                      <a:rPr lang="it-IT" b="0" i="0" smtClean="0">
                        <a:latin typeface="Cambria Math"/>
                      </a:rPr>
                      <m:t>.</m:t>
                    </m:r>
                  </m:oMath>
                </a14:m>
                <a:endParaRPr lang="it-IT" dirty="0"/>
              </a:p>
            </p:txBody>
          </p:sp>
        </mc:Choice>
        <mc:Fallback>
          <p:sp>
            <p:nvSpPr>
              <p:cNvPr id="2" name="CasellaDiTesto 1"/>
              <p:cNvSpPr txBox="1">
                <a:spLocks noRot="1" noChangeAspect="1" noMove="1" noResize="1" noEditPoints="1" noAdjustHandles="1" noChangeArrowheads="1" noChangeShapeType="1" noTextEdit="1"/>
              </p:cNvSpPr>
              <p:nvPr/>
            </p:nvSpPr>
            <p:spPr>
              <a:xfrm>
                <a:off x="395536" y="692696"/>
                <a:ext cx="7992888" cy="830997"/>
              </a:xfrm>
              <a:prstGeom prst="rect">
                <a:avLst/>
              </a:prstGeom>
              <a:blipFill rotWithShape="1">
                <a:blip r:embed="rId3"/>
                <a:stretch>
                  <a:fillRect l="-1220" t="-5882" b="-16176"/>
                </a:stretch>
              </a:blipFill>
            </p:spPr>
            <p:txBody>
              <a:bodyPr/>
              <a:lstStyle/>
              <a:p>
                <a:r>
                  <a:rPr lang="it-IT">
                    <a:noFill/>
                  </a:rPr>
                  <a:t> </a:t>
                </a:r>
              </a:p>
            </p:txBody>
          </p:sp>
        </mc:Fallback>
      </mc:AlternateContent>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Documents and Settings\Manuele\Desktop\fisica\300ppt\9.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3806" y="2466360"/>
            <a:ext cx="5856706" cy="4390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51520" y="404664"/>
            <a:ext cx="8424936" cy="2677656"/>
          </a:xfrm>
          <a:prstGeom prst="rect">
            <a:avLst/>
          </a:prstGeom>
          <a:noFill/>
        </p:spPr>
        <p:txBody>
          <a:bodyPr wrap="square" rtlCol="0">
            <a:spAutoFit/>
          </a:bodyPr>
          <a:lstStyle/>
          <a:p>
            <a:r>
              <a:rPr lang="it-IT" dirty="0" smtClean="0"/>
              <a:t>Si calcoli il momento torcente rispetto al supporto destro del trampolino esercitato da una persona di 60Kg che si trovi a 3m da esso.</a:t>
            </a:r>
          </a:p>
          <a:p>
            <a:endParaRPr lang="it-IT" dirty="0"/>
          </a:p>
          <a:p>
            <a:r>
              <a:rPr lang="it-IT" dirty="0" smtClean="0"/>
              <a:t>In che punto del trampolino dovrebbe trovarsi una persona di 60Kg per esercitare un momento torcente di 1000mN, calcolato rispetto al supporto di sinistra?</a:t>
            </a:r>
            <a:endParaRPr lang="it-IT"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3908425"/>
            <a:ext cx="6392863" cy="2976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83" name="CasellaDiTesto 1"/>
          <p:cNvSpPr txBox="1">
            <a:spLocks noChangeArrowheads="1"/>
          </p:cNvSpPr>
          <p:nvPr/>
        </p:nvSpPr>
        <p:spPr bwMode="auto">
          <a:xfrm>
            <a:off x="323850" y="1412875"/>
            <a:ext cx="84248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r>
              <a:rPr lang="it-IT" altLang="it-IT" sz="2000"/>
              <a:t>Si calcoli la massa necessaria per tenere in trazione la gamba ingessata di Raffaele. Si assuma che la gamba (compresa l’ingessatura) abbia una massa di 15Kg e che il centro di massa di trovi a 35cm dall’anca; il sostegno sotto la caviglia è a 80,5 cm dall’anca</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Documents and Settings\Manuele\Desktop\fisica\300ppt\9.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2375"/>
            <a:ext cx="5856288"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CasellaDiTesto 2"/>
          <p:cNvSpPr txBox="1">
            <a:spLocks noChangeArrowheads="1"/>
          </p:cNvSpPr>
          <p:nvPr/>
        </p:nvSpPr>
        <p:spPr bwMode="auto">
          <a:xfrm>
            <a:off x="395288" y="549275"/>
            <a:ext cx="496887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r>
              <a:rPr lang="it-IT" altLang="it-IT" sz="2000"/>
              <a:t>Una trave di acciaio ha una massa di 1000Kg. Su di essa è posata la metà di una trave identica. Qual è la forza verticale che agisce sui due sostegni?</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Documents and Settings\Manuele\Desktop\fisica\300ppt\9.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54600" cy="378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1" name="CasellaDiTesto 1"/>
          <p:cNvSpPr txBox="1">
            <a:spLocks noChangeArrowheads="1"/>
          </p:cNvSpPr>
          <p:nvPr/>
        </p:nvSpPr>
        <p:spPr bwMode="auto">
          <a:xfrm>
            <a:off x="4643438" y="476250"/>
            <a:ext cx="41052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r>
              <a:rPr lang="it-IT" altLang="it-IT" sz="2000"/>
              <a:t>Si calcoli la tensione nelle due corde mostrate. Si consideri prima il caso generale e poi il caso in cui l’angolo valga 30ç e la massa m sia di 200Kg</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Documents and Settings\Manuele\Desktop\fisica\300ppt\9.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4675"/>
            <a:ext cx="6721475"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5" name="CasellaDiTesto 1"/>
          <p:cNvSpPr txBox="1">
            <a:spLocks noChangeArrowheads="1"/>
          </p:cNvSpPr>
          <p:nvPr/>
        </p:nvSpPr>
        <p:spPr bwMode="auto">
          <a:xfrm>
            <a:off x="395288" y="404813"/>
            <a:ext cx="84248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it-IT" altLang="it-IT"/>
              <a:t>Trovare la tensione nei due cavi che sostengono il semaforo mostrato in figura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Documents and Settings\Manuele\Desktop\fisica\300ppt\9.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457200" y="106363"/>
            <a:ext cx="82296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it-IT" altLang="it-IT" sz="3600" b="1" dirty="0" smtClean="0">
                <a:latin typeface="+mn-lt"/>
              </a:rPr>
              <a:t>L’equilibrio su un </a:t>
            </a:r>
            <a:r>
              <a:rPr lang="it-IT" altLang="it-IT" sz="3600" b="1" dirty="0" smtClean="0">
                <a:solidFill>
                  <a:srgbClr val="FF0000"/>
                </a:solidFill>
                <a:latin typeface="+mn-lt"/>
              </a:rPr>
              <a:t>piano inclinato</a:t>
            </a:r>
            <a:r>
              <a:rPr lang="it-IT" altLang="it-IT" sz="3600" b="1" dirty="0" smtClean="0">
                <a:latin typeface="+mn-lt"/>
              </a:rPr>
              <a:t> </a:t>
            </a:r>
          </a:p>
        </p:txBody>
      </p:sp>
      <p:pic>
        <p:nvPicPr>
          <p:cNvPr id="6147" name="Picture 14" descr="fig04@cap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914400"/>
            <a:ext cx="45720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5" name="Text Box 15"/>
          <p:cNvSpPr txBox="1">
            <a:spLocks noChangeArrowheads="1"/>
          </p:cNvSpPr>
          <p:nvPr/>
        </p:nvSpPr>
        <p:spPr bwMode="auto">
          <a:xfrm>
            <a:off x="303213" y="5105400"/>
            <a:ext cx="658971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it-IT" altLang="it-IT" sz="2000" dirty="0" smtClean="0">
                <a:latin typeface="+mn-lt"/>
              </a:rPr>
              <a:t>Che forza deve applicare l’uomo per mantenere fermo il vaso?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55"/>
                                        </p:tgtEl>
                                        <p:attrNameLst>
                                          <p:attrName>style.visibility</p:attrName>
                                        </p:attrNameLst>
                                      </p:cBhvr>
                                      <p:to>
                                        <p:strVal val="visible"/>
                                      </p:to>
                                    </p:set>
                                    <p:animEffect transition="in" filter="fade">
                                      <p:cBhvr>
                                        <p:cTn id="7" dur="1000"/>
                                        <p:tgtEl>
                                          <p:spTgt spid="35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3860800"/>
            <a:ext cx="6272212"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03" name="CasellaDiTesto 1"/>
          <p:cNvSpPr txBox="1">
            <a:spLocks noChangeArrowheads="1"/>
          </p:cNvSpPr>
          <p:nvPr/>
        </p:nvSpPr>
        <p:spPr bwMode="auto">
          <a:xfrm>
            <a:off x="323850" y="908050"/>
            <a:ext cx="8280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just" eaLnBrk="1" hangingPunct="1"/>
            <a:r>
              <a:rPr lang="it-IT" altLang="it-IT" sz="2000"/>
              <a:t>Un lenzuolo di 0.60 Kg è appeso a un filo da bucato. A ogni estremità del lenzuolo il filo forma un angolo di 3.5° con la direzione orizzontale. Si calcoli la tensione sul filo da entrambi i lati.</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368300"/>
            <a:ext cx="4838700" cy="612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5076056" y="368300"/>
            <a:ext cx="3888432" cy="2862322"/>
          </a:xfrm>
          <a:prstGeom prst="rect">
            <a:avLst/>
          </a:prstGeom>
          <a:noFill/>
        </p:spPr>
        <p:txBody>
          <a:bodyPr wrap="square" rtlCol="0">
            <a:spAutoFit/>
          </a:bodyPr>
          <a:lstStyle/>
          <a:p>
            <a:pPr algn="just"/>
            <a:r>
              <a:rPr lang="it-IT" sz="2000" dirty="0" smtClean="0"/>
              <a:t>Una trave omogenea di lunghezza L e massa 1.8Kg è appoggiata agli estremi su due bilance a lettura digitale. Un blocco omogeneo di massa 2.7Kg è appoggiato sulla trave col centro a una distanza L/4 dall’estremità sinistra della trave. Quali sono le letture delle due bilance?</a:t>
            </a:r>
            <a:endParaRPr lang="it-IT" sz="2000" dirty="0"/>
          </a:p>
        </p:txBody>
      </p:sp>
      <mc:AlternateContent xmlns:mc="http://schemas.openxmlformats.org/markup-compatibility/2006">
        <mc:Choice xmlns:a14="http://schemas.microsoft.com/office/drawing/2010/main" Requires="a14">
          <p:sp>
            <p:nvSpPr>
              <p:cNvPr id="3" name="CasellaDiTesto 2"/>
              <p:cNvSpPr txBox="1"/>
              <p:nvPr/>
            </p:nvSpPr>
            <p:spPr>
              <a:xfrm>
                <a:off x="5220072" y="3429000"/>
                <a:ext cx="3744416" cy="2814104"/>
              </a:xfrm>
              <a:prstGeom prst="rect">
                <a:avLst/>
              </a:prstGeom>
              <a:noFill/>
            </p:spPr>
            <p:txBody>
              <a:bodyPr wrap="square" rtlCol="0">
                <a:spAutoFit/>
              </a:bodyPr>
              <a:lstStyle/>
              <a:p>
                <a:r>
                  <a:rPr lang="it-IT" sz="2000" b="1" dirty="0" smtClean="0"/>
                  <a:t>I metodo.</a:t>
                </a:r>
              </a:p>
              <a:p>
                <a:r>
                  <a:rPr lang="it-IT" sz="2000" dirty="0" smtClean="0"/>
                  <a:t>Le forze non hanno componenti lungo x pertanto </a:t>
                </a:r>
              </a:p>
              <a:p>
                <a14:m>
                  <m:oMathPara xmlns:m="http://schemas.openxmlformats.org/officeDocument/2006/math">
                    <m:oMathParaPr>
                      <m:jc m:val="centerGroup"/>
                    </m:oMathParaPr>
                    <m:oMath xmlns:m="http://schemas.openxmlformats.org/officeDocument/2006/math">
                      <m:nary>
                        <m:naryPr>
                          <m:chr m:val="∑"/>
                          <m:subHide m:val="on"/>
                          <m:supHide m:val="on"/>
                          <m:ctrlPr>
                            <a:rPr lang="it-IT" sz="2000" i="1" smtClean="0">
                              <a:latin typeface="Cambria Math"/>
                            </a:rPr>
                          </m:ctrlPr>
                        </m:naryPr>
                        <m:sub/>
                        <m:sup/>
                        <m:e>
                          <m:sSub>
                            <m:sSubPr>
                              <m:ctrlPr>
                                <a:rPr lang="it-IT" sz="2000" i="1" smtClean="0">
                                  <a:latin typeface="Cambria Math"/>
                                </a:rPr>
                              </m:ctrlPr>
                            </m:sSubPr>
                            <m:e>
                              <m:r>
                                <a:rPr lang="it-IT" sz="2000" b="0" i="1" smtClean="0">
                                  <a:latin typeface="Cambria Math"/>
                                </a:rPr>
                                <m:t>𝐹</m:t>
                              </m:r>
                            </m:e>
                            <m:sub>
                              <m:r>
                                <a:rPr lang="it-IT" sz="2000" b="0" i="1" smtClean="0">
                                  <a:latin typeface="Cambria Math"/>
                                </a:rPr>
                                <m:t>𝑥</m:t>
                              </m:r>
                            </m:sub>
                          </m:sSub>
                          <m:r>
                            <a:rPr lang="it-IT" sz="2000" b="0" i="1" smtClean="0">
                              <a:latin typeface="Cambria Math"/>
                            </a:rPr>
                            <m:t>=0</m:t>
                          </m:r>
                        </m:e>
                      </m:nary>
                    </m:oMath>
                  </m:oMathPara>
                </a14:m>
                <a:endParaRPr lang="it-IT" sz="2000" dirty="0" smtClean="0"/>
              </a:p>
              <a:p>
                <a:r>
                  <a:rPr lang="it-IT" sz="2000" dirty="0" smtClean="0"/>
                  <a:t>Mentre lungo y si ha:</a:t>
                </a:r>
              </a:p>
              <a:p>
                <a14:m>
                  <m:oMathPara xmlns:m="http://schemas.openxmlformats.org/officeDocument/2006/math">
                    <m:oMathParaPr>
                      <m:jc m:val="centerGroup"/>
                    </m:oMathParaPr>
                    <m:oMath xmlns:m="http://schemas.openxmlformats.org/officeDocument/2006/math">
                      <m:nary>
                        <m:naryPr>
                          <m:chr m:val="∑"/>
                          <m:subHide m:val="on"/>
                          <m:supHide m:val="on"/>
                          <m:ctrlPr>
                            <a:rPr lang="it-IT" sz="2000" i="1" smtClean="0">
                              <a:latin typeface="Cambria Math"/>
                            </a:rPr>
                          </m:ctrlPr>
                        </m:naryPr>
                        <m:sub/>
                        <m:sup/>
                        <m:e>
                          <m:sSub>
                            <m:sSubPr>
                              <m:ctrlPr>
                                <a:rPr lang="it-IT" sz="2000" i="1" smtClean="0">
                                  <a:latin typeface="Cambria Math"/>
                                </a:rPr>
                              </m:ctrlPr>
                            </m:sSubPr>
                            <m:e>
                              <m:r>
                                <a:rPr lang="it-IT" sz="2000" b="0" i="1" smtClean="0">
                                  <a:latin typeface="Cambria Math"/>
                                </a:rPr>
                                <m:t>𝐹</m:t>
                              </m:r>
                            </m:e>
                            <m:sub>
                              <m:r>
                                <a:rPr lang="it-IT" sz="2000" b="0" i="1" smtClean="0">
                                  <a:latin typeface="Cambria Math"/>
                                </a:rPr>
                                <m:t>𝑦</m:t>
                              </m:r>
                            </m:sub>
                          </m:sSub>
                          <m:r>
                            <a:rPr lang="it-IT" sz="2000" b="0" i="1" smtClean="0">
                              <a:latin typeface="Cambria Math"/>
                            </a:rPr>
                            <m:t>=</m:t>
                          </m:r>
                          <m:sSub>
                            <m:sSubPr>
                              <m:ctrlPr>
                                <a:rPr lang="it-IT" sz="2000" i="1" smtClean="0">
                                  <a:latin typeface="Cambria Math"/>
                                </a:rPr>
                              </m:ctrlPr>
                            </m:sSubPr>
                            <m:e>
                              <m:r>
                                <a:rPr lang="it-IT" sz="2000" b="0" i="1" smtClean="0">
                                  <a:latin typeface="Cambria Math"/>
                                </a:rPr>
                                <m:t>𝐹</m:t>
                              </m:r>
                            </m:e>
                            <m:sub>
                              <m:r>
                                <a:rPr lang="it-IT" sz="2000" b="0" i="1" smtClean="0">
                                  <a:latin typeface="Cambria Math"/>
                                </a:rPr>
                                <m:t>𝑠</m:t>
                              </m:r>
                            </m:sub>
                          </m:sSub>
                          <m:r>
                            <a:rPr lang="it-IT" sz="2000" b="0" i="1" smtClean="0">
                              <a:latin typeface="Cambria Math"/>
                            </a:rPr>
                            <m:t>+</m:t>
                          </m:r>
                          <m:sSub>
                            <m:sSubPr>
                              <m:ctrlPr>
                                <a:rPr lang="it-IT" sz="2000" i="1" smtClean="0">
                                  <a:latin typeface="Cambria Math"/>
                                </a:rPr>
                              </m:ctrlPr>
                            </m:sSubPr>
                            <m:e>
                              <m:r>
                                <a:rPr lang="it-IT" sz="2000" b="0" i="1" smtClean="0">
                                  <a:latin typeface="Cambria Math"/>
                                </a:rPr>
                                <m:t>𝐹</m:t>
                              </m:r>
                            </m:e>
                            <m:sub>
                              <m:r>
                                <a:rPr lang="it-IT" sz="2000" b="0" i="1" smtClean="0">
                                  <a:latin typeface="Cambria Math"/>
                                </a:rPr>
                                <m:t>𝑑</m:t>
                              </m:r>
                            </m:sub>
                          </m:sSub>
                          <m:r>
                            <a:rPr lang="it-IT" sz="2000" b="0" i="1" smtClean="0">
                              <a:latin typeface="Cambria Math"/>
                            </a:rPr>
                            <m:t>−</m:t>
                          </m:r>
                          <m:r>
                            <a:rPr lang="it-IT" sz="2000" b="0" i="1" smtClean="0">
                              <a:latin typeface="Cambria Math"/>
                            </a:rPr>
                            <m:t>𝑀𝑔</m:t>
                          </m:r>
                          <m:r>
                            <a:rPr lang="it-IT" sz="2000" b="0" i="1" smtClean="0">
                              <a:latin typeface="Cambria Math"/>
                            </a:rPr>
                            <m:t>−</m:t>
                          </m:r>
                          <m:r>
                            <a:rPr lang="it-IT" sz="2000" b="0" i="1" smtClean="0">
                              <a:latin typeface="Cambria Math"/>
                            </a:rPr>
                            <m:t>𝑚𝑔</m:t>
                          </m:r>
                          <m:r>
                            <a:rPr lang="it-IT" sz="2000" b="0" i="1" smtClean="0">
                              <a:latin typeface="Cambria Math"/>
                            </a:rPr>
                            <m:t>=0</m:t>
                          </m:r>
                        </m:e>
                      </m:nary>
                    </m:oMath>
                  </m:oMathPara>
                </a14:m>
                <a:endParaRPr lang="it-IT" sz="2000" dirty="0"/>
              </a:p>
            </p:txBody>
          </p:sp>
        </mc:Choice>
        <mc:Fallback>
          <p:sp>
            <p:nvSpPr>
              <p:cNvPr id="3" name="CasellaDiTesto 2"/>
              <p:cNvSpPr txBox="1">
                <a:spLocks noRot="1" noChangeAspect="1" noMove="1" noResize="1" noEditPoints="1" noAdjustHandles="1" noChangeArrowheads="1" noChangeShapeType="1" noTextEdit="1"/>
              </p:cNvSpPr>
              <p:nvPr/>
            </p:nvSpPr>
            <p:spPr>
              <a:xfrm>
                <a:off x="5220072" y="3429000"/>
                <a:ext cx="3744416" cy="2814104"/>
              </a:xfrm>
              <a:prstGeom prst="rect">
                <a:avLst/>
              </a:prstGeom>
              <a:blipFill rotWithShape="1">
                <a:blip r:embed="rId3"/>
                <a:stretch>
                  <a:fillRect l="-1626" t="-1085"/>
                </a:stretch>
              </a:blipFill>
            </p:spPr>
            <p:txBody>
              <a:bodyPr/>
              <a:lstStyle/>
              <a:p>
                <a:r>
                  <a:rPr lang="it-IT">
                    <a:noFill/>
                  </a:rPr>
                  <a:t> </a:t>
                </a:r>
              </a:p>
            </p:txBody>
          </p:sp>
        </mc:Fallback>
      </mc:AlternateContent>
    </p:spTree>
    <p:extLst>
      <p:ext uri="{BB962C8B-B14F-4D97-AF65-F5344CB8AC3E}">
        <p14:creationId xmlns:p14="http://schemas.microsoft.com/office/powerpoint/2010/main" val="37245006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asellaDiTesto 1"/>
              <p:cNvSpPr txBox="1"/>
              <p:nvPr/>
            </p:nvSpPr>
            <p:spPr>
              <a:xfrm>
                <a:off x="467544" y="1124744"/>
                <a:ext cx="8208912" cy="5710922"/>
              </a:xfrm>
              <a:prstGeom prst="rect">
                <a:avLst/>
              </a:prstGeom>
              <a:noFill/>
            </p:spPr>
            <p:txBody>
              <a:bodyPr wrap="square" rtlCol="0">
                <a:spAutoFit/>
              </a:bodyPr>
              <a:lstStyle/>
              <a:p>
                <a:pPr algn="just"/>
                <a:r>
                  <a:rPr lang="it-IT" sz="2000" dirty="0" smtClean="0"/>
                  <a:t>Scegliamo un asse passante per l’estremo sinistro della trave. Consideriamo positivi i momenti che, se agissero da soli, imprimerebbero alla trave una rotazione in senso antiorario rispetto all’asse. Si ha:</a:t>
                </a:r>
              </a:p>
              <a:p>
                <a:pPr algn="just"/>
                <a14:m>
                  <m:oMathPara xmlns:m="http://schemas.openxmlformats.org/officeDocument/2006/math">
                    <m:oMathParaPr>
                      <m:jc m:val="centerGroup"/>
                    </m:oMathParaPr>
                    <m:oMath xmlns:m="http://schemas.openxmlformats.org/officeDocument/2006/math">
                      <m:nary>
                        <m:naryPr>
                          <m:chr m:val="∑"/>
                          <m:subHide m:val="on"/>
                          <m:supHide m:val="on"/>
                          <m:ctrlPr>
                            <a:rPr lang="it-IT" sz="2000" i="1" smtClean="0">
                              <a:latin typeface="Cambria Math"/>
                            </a:rPr>
                          </m:ctrlPr>
                        </m:naryPr>
                        <m:sub/>
                        <m:sup/>
                        <m:e>
                          <m:r>
                            <a:rPr lang="it-IT" sz="2000" b="0" i="1" smtClean="0">
                              <a:latin typeface="Cambria Math"/>
                            </a:rPr>
                            <m:t>𝑀</m:t>
                          </m:r>
                          <m:r>
                            <a:rPr lang="it-IT" sz="2000" b="0" i="1" smtClean="0">
                              <a:latin typeface="Cambria Math"/>
                            </a:rPr>
                            <m:t>=</m:t>
                          </m:r>
                          <m:sSub>
                            <m:sSubPr>
                              <m:ctrlPr>
                                <a:rPr lang="it-IT" sz="2000" b="0" i="1" smtClean="0">
                                  <a:latin typeface="Cambria Math"/>
                                </a:rPr>
                              </m:ctrlPr>
                            </m:sSubPr>
                            <m:e>
                              <m:r>
                                <a:rPr lang="it-IT" sz="2000" b="0" i="1" smtClean="0">
                                  <a:latin typeface="Cambria Math"/>
                                </a:rPr>
                                <m:t>𝐹</m:t>
                              </m:r>
                            </m:e>
                            <m:sub>
                              <m:r>
                                <a:rPr lang="it-IT" sz="2000" b="0" i="1" smtClean="0">
                                  <a:latin typeface="Cambria Math"/>
                                </a:rPr>
                                <m:t>𝑠</m:t>
                              </m:r>
                            </m:sub>
                          </m:sSub>
                          <m:r>
                            <a:rPr lang="it-IT" sz="2000" b="0" i="1" smtClean="0">
                              <a:latin typeface="Cambria Math"/>
                              <a:ea typeface="Cambria Math"/>
                            </a:rPr>
                            <m:t>∙0+</m:t>
                          </m:r>
                        </m:e>
                      </m:nary>
                      <m:sSub>
                        <m:sSubPr>
                          <m:ctrlPr>
                            <a:rPr lang="it-IT" sz="2000" b="0" i="1" smtClean="0">
                              <a:latin typeface="Cambria Math"/>
                            </a:rPr>
                          </m:ctrlPr>
                        </m:sSubPr>
                        <m:e>
                          <m:r>
                            <a:rPr lang="it-IT" sz="2000" b="0" i="1" smtClean="0">
                              <a:latin typeface="Cambria Math"/>
                            </a:rPr>
                            <m:t>𝐹</m:t>
                          </m:r>
                        </m:e>
                        <m:sub>
                          <m:r>
                            <a:rPr lang="it-IT" sz="2000" b="0" i="1" smtClean="0">
                              <a:latin typeface="Cambria Math"/>
                            </a:rPr>
                            <m:t>𝑑</m:t>
                          </m:r>
                        </m:sub>
                      </m:sSub>
                      <m:r>
                        <a:rPr lang="it-IT" sz="2000" b="0" i="1" smtClean="0">
                          <a:latin typeface="Cambria Math"/>
                          <a:ea typeface="Cambria Math"/>
                        </a:rPr>
                        <m:t>∙</m:t>
                      </m:r>
                      <m:r>
                        <a:rPr lang="it-IT" sz="2000" b="0" i="1" smtClean="0">
                          <a:latin typeface="Cambria Math"/>
                          <a:ea typeface="Cambria Math"/>
                        </a:rPr>
                        <m:t>𝐿</m:t>
                      </m:r>
                      <m:r>
                        <a:rPr lang="it-IT" sz="2000" b="0" i="1" smtClean="0">
                          <a:latin typeface="Cambria Math"/>
                          <a:ea typeface="Cambria Math"/>
                        </a:rPr>
                        <m:t>−</m:t>
                      </m:r>
                      <m:f>
                        <m:fPr>
                          <m:ctrlPr>
                            <a:rPr lang="it-IT" sz="2000" b="0" i="1" smtClean="0">
                              <a:latin typeface="Cambria Math"/>
                              <a:ea typeface="Cambria Math"/>
                            </a:rPr>
                          </m:ctrlPr>
                        </m:fPr>
                        <m:num>
                          <m:r>
                            <a:rPr lang="it-IT" sz="2000" b="0" i="1" smtClean="0">
                              <a:latin typeface="Cambria Math"/>
                              <a:ea typeface="Cambria Math"/>
                            </a:rPr>
                            <m:t>𝑚𝑔𝐿</m:t>
                          </m:r>
                        </m:num>
                        <m:den>
                          <m:r>
                            <a:rPr lang="it-IT" sz="2000" b="0" i="1" smtClean="0">
                              <a:latin typeface="Cambria Math"/>
                              <a:ea typeface="Cambria Math"/>
                            </a:rPr>
                            <m:t>2</m:t>
                          </m:r>
                        </m:den>
                      </m:f>
                      <m:r>
                        <a:rPr lang="it-IT" sz="2000" b="0" i="1" smtClean="0">
                          <a:latin typeface="Cambria Math"/>
                          <a:ea typeface="Cambria Math"/>
                        </a:rPr>
                        <m:t>−</m:t>
                      </m:r>
                      <m:f>
                        <m:fPr>
                          <m:ctrlPr>
                            <a:rPr lang="it-IT" sz="2000" b="0" i="1" smtClean="0">
                              <a:latin typeface="Cambria Math"/>
                              <a:ea typeface="Cambria Math"/>
                            </a:rPr>
                          </m:ctrlPr>
                        </m:fPr>
                        <m:num>
                          <m:r>
                            <a:rPr lang="it-IT" sz="2000" b="0" i="1" smtClean="0">
                              <a:latin typeface="Cambria Math"/>
                              <a:ea typeface="Cambria Math"/>
                            </a:rPr>
                            <m:t>𝑀𝑔𝐿</m:t>
                          </m:r>
                        </m:num>
                        <m:den>
                          <m:r>
                            <a:rPr lang="it-IT" sz="2000" b="0" i="1" smtClean="0">
                              <a:latin typeface="Cambria Math"/>
                              <a:ea typeface="Cambria Math"/>
                            </a:rPr>
                            <m:t>4</m:t>
                          </m:r>
                        </m:den>
                      </m:f>
                      <m:r>
                        <a:rPr lang="it-IT" sz="2000" b="0" i="1" smtClean="0">
                          <a:latin typeface="Cambria Math"/>
                          <a:ea typeface="Cambria Math"/>
                        </a:rPr>
                        <m:t>=0</m:t>
                      </m:r>
                    </m:oMath>
                  </m:oMathPara>
                </a14:m>
                <a:endParaRPr lang="it-IT" sz="2000" dirty="0" smtClean="0"/>
              </a:p>
              <a:p>
                <a:pPr algn="just"/>
                <a:r>
                  <a:rPr lang="it-IT" sz="2000" dirty="0"/>
                  <a:t>d</a:t>
                </a:r>
                <a:r>
                  <a:rPr lang="it-IT" sz="2000" dirty="0" smtClean="0"/>
                  <a:t>a cui</a:t>
                </a:r>
              </a:p>
              <a:p>
                <a:pPr algn="just"/>
                <a14:m>
                  <m:oMathPara xmlns:m="http://schemas.openxmlformats.org/officeDocument/2006/math">
                    <m:oMathParaPr>
                      <m:jc m:val="centerGroup"/>
                    </m:oMathParaPr>
                    <m:oMath xmlns:m="http://schemas.openxmlformats.org/officeDocument/2006/math">
                      <m:sSub>
                        <m:sSubPr>
                          <m:ctrlPr>
                            <a:rPr lang="it-IT" sz="2000" i="1" smtClean="0">
                              <a:latin typeface="Cambria Math"/>
                            </a:rPr>
                          </m:ctrlPr>
                        </m:sSubPr>
                        <m:e>
                          <m:r>
                            <a:rPr lang="it-IT" sz="2000" b="0" i="1" smtClean="0">
                              <a:latin typeface="Cambria Math"/>
                            </a:rPr>
                            <m:t>𝐹</m:t>
                          </m:r>
                        </m:e>
                        <m:sub>
                          <m:r>
                            <a:rPr lang="it-IT" sz="2000" b="0" i="1" smtClean="0">
                              <a:latin typeface="Cambria Math"/>
                            </a:rPr>
                            <m:t>𝑑</m:t>
                          </m:r>
                        </m:sub>
                      </m:sSub>
                      <m:r>
                        <a:rPr lang="it-IT" sz="2000" b="0" i="1" smtClean="0">
                          <a:latin typeface="Cambria Math"/>
                        </a:rPr>
                        <m:t>=</m:t>
                      </m:r>
                      <m:d>
                        <m:dPr>
                          <m:ctrlPr>
                            <a:rPr lang="it-IT" sz="2000" b="0" i="1" smtClean="0">
                              <a:latin typeface="Cambria Math"/>
                            </a:rPr>
                          </m:ctrlPr>
                        </m:dPr>
                        <m:e>
                          <m:f>
                            <m:fPr>
                              <m:ctrlPr>
                                <a:rPr lang="it-IT" sz="2000" b="0" i="1" smtClean="0">
                                  <a:latin typeface="Cambria Math"/>
                                </a:rPr>
                              </m:ctrlPr>
                            </m:fPr>
                            <m:num>
                              <m:r>
                                <a:rPr lang="it-IT" sz="2000" b="0" i="1" smtClean="0">
                                  <a:latin typeface="Cambria Math"/>
                                </a:rPr>
                                <m:t>𝑔</m:t>
                              </m:r>
                            </m:num>
                            <m:den>
                              <m:r>
                                <a:rPr lang="it-IT" sz="2000" b="0" i="1" smtClean="0">
                                  <a:latin typeface="Cambria Math"/>
                                </a:rPr>
                                <m:t>4</m:t>
                              </m:r>
                            </m:den>
                          </m:f>
                        </m:e>
                      </m:d>
                      <m:d>
                        <m:dPr>
                          <m:ctrlPr>
                            <a:rPr lang="it-IT" sz="2000" b="0" i="1" smtClean="0">
                              <a:latin typeface="Cambria Math"/>
                            </a:rPr>
                          </m:ctrlPr>
                        </m:dPr>
                        <m:e>
                          <m:r>
                            <a:rPr lang="it-IT" sz="2000" b="0" i="1" smtClean="0">
                              <a:latin typeface="Cambria Math"/>
                            </a:rPr>
                            <m:t>2</m:t>
                          </m:r>
                          <m:r>
                            <a:rPr lang="it-IT" sz="2000" b="0" i="1" smtClean="0">
                              <a:latin typeface="Cambria Math"/>
                            </a:rPr>
                            <m:t>𝑚</m:t>
                          </m:r>
                          <m:r>
                            <a:rPr lang="it-IT" sz="2000" b="0" i="1" smtClean="0">
                              <a:latin typeface="Cambria Math"/>
                            </a:rPr>
                            <m:t>+</m:t>
                          </m:r>
                          <m:r>
                            <a:rPr lang="it-IT" sz="2000" b="0" i="1" smtClean="0">
                              <a:latin typeface="Cambria Math"/>
                            </a:rPr>
                            <m:t>𝑀</m:t>
                          </m:r>
                        </m:e>
                      </m:d>
                      <m:r>
                        <a:rPr lang="it-IT" sz="2000" b="0" i="1" smtClean="0">
                          <a:latin typeface="Cambria Math"/>
                        </a:rPr>
                        <m:t>=15</m:t>
                      </m:r>
                      <m:r>
                        <a:rPr lang="it-IT" sz="2000" b="0" i="1" smtClean="0">
                          <a:latin typeface="Cambria Math"/>
                        </a:rPr>
                        <m:t>𝑁</m:t>
                      </m:r>
                    </m:oMath>
                  </m:oMathPara>
                </a14:m>
                <a:endParaRPr lang="it-IT" sz="2000" b="0" dirty="0" smtClean="0"/>
              </a:p>
              <a:p>
                <a:pPr algn="ctr"/>
                <a:r>
                  <a:rPr lang="it-IT" sz="2000" dirty="0" smtClean="0"/>
                  <a:t> </a:t>
                </a:r>
                <a14:m>
                  <m:oMath xmlns:m="http://schemas.openxmlformats.org/officeDocument/2006/math">
                    <m:sSub>
                      <m:sSubPr>
                        <m:ctrlPr>
                          <a:rPr lang="it-IT" sz="2000" i="1" smtClean="0">
                            <a:latin typeface="Cambria Math"/>
                          </a:rPr>
                        </m:ctrlPr>
                      </m:sSubPr>
                      <m:e>
                        <m:r>
                          <a:rPr lang="it-IT" sz="2000" b="0" i="1" smtClean="0">
                            <a:latin typeface="Cambria Math"/>
                          </a:rPr>
                          <m:t>𝐹</m:t>
                        </m:r>
                      </m:e>
                      <m:sub>
                        <m:r>
                          <a:rPr lang="it-IT" sz="2000" b="0" i="1" smtClean="0">
                            <a:latin typeface="Cambria Math"/>
                          </a:rPr>
                          <m:t>𝑠</m:t>
                        </m:r>
                      </m:sub>
                    </m:sSub>
                    <m:r>
                      <a:rPr lang="it-IT" sz="2000" b="0" i="1" smtClean="0">
                        <a:latin typeface="Cambria Math"/>
                      </a:rPr>
                      <m:t>=</m:t>
                    </m:r>
                    <m:d>
                      <m:dPr>
                        <m:ctrlPr>
                          <a:rPr lang="it-IT" sz="2000" b="0" i="1" smtClean="0">
                            <a:latin typeface="Cambria Math"/>
                          </a:rPr>
                        </m:ctrlPr>
                      </m:dPr>
                      <m:e>
                        <m:r>
                          <a:rPr lang="it-IT" sz="2000" b="0" i="1" smtClean="0">
                            <a:latin typeface="Cambria Math"/>
                          </a:rPr>
                          <m:t>𝑀</m:t>
                        </m:r>
                        <m:r>
                          <a:rPr lang="it-IT" sz="2000" b="0" i="1" smtClean="0">
                            <a:latin typeface="Cambria Math"/>
                          </a:rPr>
                          <m:t>+</m:t>
                        </m:r>
                        <m:r>
                          <a:rPr lang="it-IT" sz="2000" b="0" i="1" smtClean="0">
                            <a:latin typeface="Cambria Math"/>
                          </a:rPr>
                          <m:t>𝑚</m:t>
                        </m:r>
                      </m:e>
                    </m:d>
                    <m:r>
                      <a:rPr lang="it-IT" sz="2000" b="0" i="1" smtClean="0">
                        <a:latin typeface="Cambria Math"/>
                      </a:rPr>
                      <m:t>𝑔</m:t>
                    </m:r>
                    <m:r>
                      <a:rPr lang="it-IT" sz="2000" b="0" i="1" smtClean="0">
                        <a:latin typeface="Cambria Math"/>
                      </a:rPr>
                      <m:t>−</m:t>
                    </m:r>
                    <m:sSub>
                      <m:sSubPr>
                        <m:ctrlPr>
                          <a:rPr lang="it-IT" sz="2000" i="1" smtClean="0">
                            <a:latin typeface="Cambria Math"/>
                          </a:rPr>
                        </m:ctrlPr>
                      </m:sSubPr>
                      <m:e>
                        <m:r>
                          <a:rPr lang="it-IT" sz="2000" b="0" i="1" smtClean="0">
                            <a:latin typeface="Cambria Math"/>
                          </a:rPr>
                          <m:t>𝐹</m:t>
                        </m:r>
                      </m:e>
                      <m:sub>
                        <m:r>
                          <a:rPr lang="it-IT" sz="2000" b="0" i="1" smtClean="0">
                            <a:latin typeface="Cambria Math"/>
                          </a:rPr>
                          <m:t>𝑑</m:t>
                        </m:r>
                      </m:sub>
                    </m:sSub>
                    <m:r>
                      <a:rPr lang="it-IT" sz="2000" b="0" i="1" smtClean="0">
                        <a:latin typeface="Cambria Math"/>
                      </a:rPr>
                      <m:t>=29</m:t>
                    </m:r>
                    <m:r>
                      <a:rPr lang="it-IT" sz="2000" b="0" i="1" smtClean="0">
                        <a:latin typeface="Cambria Math"/>
                      </a:rPr>
                      <m:t>𝑁</m:t>
                    </m:r>
                  </m:oMath>
                </a14:m>
                <a:endParaRPr lang="it-IT" sz="2000" b="0" dirty="0" smtClean="0"/>
              </a:p>
              <a:p>
                <a:pPr algn="just"/>
                <a:endParaRPr lang="it-IT" sz="2000" dirty="0" smtClean="0"/>
              </a:p>
              <a:p>
                <a:pPr algn="just"/>
                <a:r>
                  <a:rPr lang="it-IT" sz="2000" b="1" dirty="0" smtClean="0"/>
                  <a:t>II metodo</a:t>
                </a:r>
              </a:p>
              <a:p>
                <a:pPr algn="just"/>
                <a:r>
                  <a:rPr lang="it-IT" sz="2000" dirty="0" smtClean="0"/>
                  <a:t>Si può scegliere un asse passante per l’estremo destro della trave:</a:t>
                </a:r>
              </a:p>
              <a:p>
                <a:pPr algn="just"/>
                <a14:m>
                  <m:oMathPara xmlns:m="http://schemas.openxmlformats.org/officeDocument/2006/math">
                    <m:oMathParaPr>
                      <m:jc m:val="centerGroup"/>
                    </m:oMathParaPr>
                    <m:oMath xmlns:m="http://schemas.openxmlformats.org/officeDocument/2006/math">
                      <m:nary>
                        <m:naryPr>
                          <m:chr m:val="∑"/>
                          <m:subHide m:val="on"/>
                          <m:supHide m:val="on"/>
                          <m:ctrlPr>
                            <a:rPr lang="it-IT" sz="2000" i="1" smtClean="0">
                              <a:latin typeface="Cambria Math"/>
                            </a:rPr>
                          </m:ctrlPr>
                        </m:naryPr>
                        <m:sub/>
                        <m:sup/>
                        <m:e>
                          <m:r>
                            <a:rPr lang="it-IT" sz="2000" b="0" i="1" smtClean="0">
                              <a:latin typeface="Cambria Math"/>
                            </a:rPr>
                            <m:t>𝑀</m:t>
                          </m:r>
                          <m:r>
                            <a:rPr lang="it-IT" sz="2000" b="0" i="1" smtClean="0">
                              <a:latin typeface="Cambria Math"/>
                            </a:rPr>
                            <m:t>=</m:t>
                          </m:r>
                          <m:sSub>
                            <m:sSubPr>
                              <m:ctrlPr>
                                <a:rPr lang="it-IT" sz="2000" b="0" i="1" smtClean="0">
                                  <a:latin typeface="Cambria Math"/>
                                </a:rPr>
                              </m:ctrlPr>
                            </m:sSubPr>
                            <m:e>
                              <m:r>
                                <a:rPr lang="it-IT" sz="2000" b="0" i="1" smtClean="0">
                                  <a:latin typeface="Cambria Math"/>
                                </a:rPr>
                                <m:t>𝐹</m:t>
                              </m:r>
                            </m:e>
                            <m:sub>
                              <m:r>
                                <a:rPr lang="it-IT" sz="2000" b="0" i="1" smtClean="0">
                                  <a:latin typeface="Cambria Math"/>
                                </a:rPr>
                                <m:t>𝑑</m:t>
                              </m:r>
                            </m:sub>
                          </m:sSub>
                          <m:r>
                            <a:rPr lang="it-IT" sz="2000" b="0" i="1" smtClean="0">
                              <a:latin typeface="Cambria Math"/>
                              <a:ea typeface="Cambria Math"/>
                            </a:rPr>
                            <m:t>∙0</m:t>
                          </m:r>
                          <m:r>
                            <a:rPr lang="it-IT" sz="2000" b="0" i="1" smtClean="0">
                              <a:latin typeface="Cambria Math"/>
                              <a:ea typeface="Cambria Math"/>
                            </a:rPr>
                            <m:t>−</m:t>
                          </m:r>
                        </m:e>
                      </m:nary>
                      <m:sSub>
                        <m:sSubPr>
                          <m:ctrlPr>
                            <a:rPr lang="it-IT" sz="2000" i="1" smtClean="0">
                              <a:latin typeface="Cambria Math"/>
                            </a:rPr>
                          </m:ctrlPr>
                        </m:sSubPr>
                        <m:e>
                          <m:r>
                            <a:rPr lang="it-IT" sz="2000" b="0" i="1" smtClean="0">
                              <a:latin typeface="Cambria Math"/>
                            </a:rPr>
                            <m:t>𝐹</m:t>
                          </m:r>
                        </m:e>
                        <m:sub>
                          <m:r>
                            <a:rPr lang="it-IT" sz="2000" b="0" i="1" smtClean="0">
                              <a:latin typeface="Cambria Math"/>
                            </a:rPr>
                            <m:t>𝑠</m:t>
                          </m:r>
                        </m:sub>
                      </m:sSub>
                      <m:r>
                        <a:rPr lang="it-IT" sz="2000" b="0" i="1" smtClean="0">
                          <a:latin typeface="Cambria Math"/>
                        </a:rPr>
                        <m:t>𝐿</m:t>
                      </m:r>
                      <m:r>
                        <a:rPr lang="it-IT" sz="2000" b="0" i="1" smtClean="0">
                          <a:latin typeface="Cambria Math"/>
                        </a:rPr>
                        <m:t>+</m:t>
                      </m:r>
                      <m:f>
                        <m:fPr>
                          <m:ctrlPr>
                            <a:rPr lang="it-IT" sz="2000" b="0" i="1" smtClean="0">
                              <a:latin typeface="Cambria Math"/>
                            </a:rPr>
                          </m:ctrlPr>
                        </m:fPr>
                        <m:num>
                          <m:r>
                            <a:rPr lang="it-IT" sz="2000" b="0" i="1" smtClean="0">
                              <a:latin typeface="Cambria Math"/>
                            </a:rPr>
                            <m:t>𝑚𝑔𝐿</m:t>
                          </m:r>
                        </m:num>
                        <m:den>
                          <m:r>
                            <a:rPr lang="it-IT" sz="2000" b="0" i="1" smtClean="0">
                              <a:latin typeface="Cambria Math"/>
                            </a:rPr>
                            <m:t>2</m:t>
                          </m:r>
                        </m:den>
                      </m:f>
                      <m:r>
                        <a:rPr lang="it-IT" sz="2000" b="0" i="1" smtClean="0">
                          <a:latin typeface="Cambria Math"/>
                        </a:rPr>
                        <m:t>+</m:t>
                      </m:r>
                      <m:f>
                        <m:fPr>
                          <m:ctrlPr>
                            <a:rPr lang="it-IT" sz="2000" b="0" i="1" smtClean="0">
                              <a:latin typeface="Cambria Math"/>
                            </a:rPr>
                          </m:ctrlPr>
                        </m:fPr>
                        <m:num>
                          <m:r>
                            <a:rPr lang="it-IT" sz="2000" b="0" i="1" smtClean="0">
                              <a:latin typeface="Cambria Math"/>
                            </a:rPr>
                            <m:t>𝑀𝑔</m:t>
                          </m:r>
                          <m:r>
                            <a:rPr lang="it-IT" sz="2000" b="0" i="1" smtClean="0">
                              <a:latin typeface="Cambria Math"/>
                            </a:rPr>
                            <m:t>3</m:t>
                          </m:r>
                          <m:r>
                            <a:rPr lang="it-IT" sz="2000" b="0" i="1" smtClean="0">
                              <a:latin typeface="Cambria Math"/>
                            </a:rPr>
                            <m:t>𝐿</m:t>
                          </m:r>
                        </m:num>
                        <m:den>
                          <m:r>
                            <a:rPr lang="it-IT" sz="2000" b="0" i="1" smtClean="0">
                              <a:latin typeface="Cambria Math"/>
                            </a:rPr>
                            <m:t>4</m:t>
                          </m:r>
                        </m:den>
                      </m:f>
                      <m:r>
                        <a:rPr lang="it-IT" sz="2000" b="0" i="1" smtClean="0">
                          <a:latin typeface="Cambria Math"/>
                        </a:rPr>
                        <m:t>=0</m:t>
                      </m:r>
                    </m:oMath>
                  </m:oMathPara>
                </a14:m>
                <a:endParaRPr lang="it-IT" sz="2000" dirty="0" smtClean="0"/>
              </a:p>
              <a:p>
                <a:pPr algn="just"/>
                <a:r>
                  <a:rPr lang="it-IT" sz="2000" dirty="0"/>
                  <a:t>d</a:t>
                </a:r>
                <a:r>
                  <a:rPr lang="it-IT" sz="2000" dirty="0" smtClean="0"/>
                  <a:t>a cui si ricava:</a:t>
                </a:r>
              </a:p>
              <a:p>
                <a:pPr algn="just"/>
                <a14:m>
                  <m:oMathPara xmlns:m="http://schemas.openxmlformats.org/officeDocument/2006/math">
                    <m:oMathParaPr>
                      <m:jc m:val="centerGroup"/>
                    </m:oMathParaPr>
                    <m:oMath xmlns:m="http://schemas.openxmlformats.org/officeDocument/2006/math">
                      <m:sSub>
                        <m:sSubPr>
                          <m:ctrlPr>
                            <a:rPr lang="it-IT" sz="2000" i="1" smtClean="0">
                              <a:latin typeface="Cambria Math"/>
                            </a:rPr>
                          </m:ctrlPr>
                        </m:sSubPr>
                        <m:e>
                          <m:r>
                            <a:rPr lang="it-IT" sz="2000" b="0" i="1" smtClean="0">
                              <a:latin typeface="Cambria Math"/>
                            </a:rPr>
                            <m:t>𝐹</m:t>
                          </m:r>
                        </m:e>
                        <m:sub>
                          <m:r>
                            <a:rPr lang="it-IT" sz="2000" b="0" i="1" smtClean="0">
                              <a:latin typeface="Cambria Math"/>
                            </a:rPr>
                            <m:t>𝑠</m:t>
                          </m:r>
                        </m:sub>
                      </m:sSub>
                      <m:r>
                        <a:rPr lang="it-IT" sz="2000" b="0" i="1" smtClean="0">
                          <a:latin typeface="Cambria Math"/>
                        </a:rPr>
                        <m:t>=</m:t>
                      </m:r>
                      <m:d>
                        <m:dPr>
                          <m:ctrlPr>
                            <a:rPr lang="it-IT" sz="2000" b="0" i="1" smtClean="0">
                              <a:latin typeface="Cambria Math"/>
                            </a:rPr>
                          </m:ctrlPr>
                        </m:dPr>
                        <m:e>
                          <m:f>
                            <m:fPr>
                              <m:ctrlPr>
                                <a:rPr lang="it-IT" sz="2000" b="0" i="1" smtClean="0">
                                  <a:latin typeface="Cambria Math"/>
                                </a:rPr>
                              </m:ctrlPr>
                            </m:fPr>
                            <m:num>
                              <m:r>
                                <a:rPr lang="it-IT" sz="2000" b="0" i="1" smtClean="0">
                                  <a:latin typeface="Cambria Math"/>
                                </a:rPr>
                                <m:t>𝑔</m:t>
                              </m:r>
                            </m:num>
                            <m:den>
                              <m:r>
                                <a:rPr lang="it-IT" sz="2000" b="0" i="1" smtClean="0">
                                  <a:latin typeface="Cambria Math"/>
                                </a:rPr>
                                <m:t>4</m:t>
                              </m:r>
                            </m:den>
                          </m:f>
                        </m:e>
                      </m:d>
                      <m:d>
                        <m:dPr>
                          <m:ctrlPr>
                            <a:rPr lang="it-IT" sz="2000" b="0" i="1" smtClean="0">
                              <a:latin typeface="Cambria Math"/>
                            </a:rPr>
                          </m:ctrlPr>
                        </m:dPr>
                        <m:e>
                          <m:r>
                            <a:rPr lang="it-IT" sz="2000" b="0" i="1" smtClean="0">
                              <a:latin typeface="Cambria Math"/>
                            </a:rPr>
                            <m:t>2</m:t>
                          </m:r>
                          <m:r>
                            <a:rPr lang="it-IT" sz="2000" b="0" i="1" smtClean="0">
                              <a:latin typeface="Cambria Math"/>
                            </a:rPr>
                            <m:t>𝑚</m:t>
                          </m:r>
                          <m:r>
                            <a:rPr lang="it-IT" sz="2000" b="0" i="1" smtClean="0">
                              <a:latin typeface="Cambria Math"/>
                            </a:rPr>
                            <m:t>+3</m:t>
                          </m:r>
                          <m:r>
                            <a:rPr lang="it-IT" sz="2000" b="0" i="1" smtClean="0">
                              <a:latin typeface="Cambria Math"/>
                            </a:rPr>
                            <m:t>𝑀</m:t>
                          </m:r>
                        </m:e>
                      </m:d>
                      <m:r>
                        <a:rPr lang="it-IT" sz="2000" b="0" i="1" smtClean="0">
                          <a:latin typeface="Cambria Math"/>
                        </a:rPr>
                        <m:t>=29</m:t>
                      </m:r>
                      <m:r>
                        <a:rPr lang="it-IT" sz="2000" b="0" i="1" smtClean="0">
                          <a:latin typeface="Cambria Math"/>
                        </a:rPr>
                        <m:t>𝑁</m:t>
                      </m:r>
                    </m:oMath>
                  </m:oMathPara>
                </a14:m>
                <a:endParaRPr lang="it-IT" sz="2000" dirty="0" smtClean="0"/>
              </a:p>
              <a:p>
                <a:pPr algn="just"/>
                <a:r>
                  <a:rPr lang="it-IT" sz="2000" dirty="0" smtClean="0"/>
                  <a:t>In accordo col risultato precedente.</a:t>
                </a:r>
              </a:p>
            </p:txBody>
          </p:sp>
        </mc:Choice>
        <mc:Fallback>
          <p:sp>
            <p:nvSpPr>
              <p:cNvPr id="2" name="CasellaDiTesto 1"/>
              <p:cNvSpPr txBox="1">
                <a:spLocks noRot="1" noChangeAspect="1" noMove="1" noResize="1" noEditPoints="1" noAdjustHandles="1" noChangeArrowheads="1" noChangeShapeType="1" noTextEdit="1"/>
              </p:cNvSpPr>
              <p:nvPr/>
            </p:nvSpPr>
            <p:spPr>
              <a:xfrm>
                <a:off x="467544" y="1124744"/>
                <a:ext cx="8208912" cy="5710922"/>
              </a:xfrm>
              <a:prstGeom prst="rect">
                <a:avLst/>
              </a:prstGeom>
              <a:blipFill rotWithShape="1">
                <a:blip r:embed="rId2"/>
                <a:stretch>
                  <a:fillRect l="-817" t="-534" r="-743" b="-1068"/>
                </a:stretch>
              </a:blipFill>
            </p:spPr>
            <p:txBody>
              <a:bodyPr/>
              <a:lstStyle/>
              <a:p>
                <a:r>
                  <a:rPr lang="it-IT">
                    <a:noFill/>
                  </a:rPr>
                  <a:t> </a:t>
                </a:r>
              </a:p>
            </p:txBody>
          </p:sp>
        </mc:Fallback>
      </mc:AlternateContent>
    </p:spTree>
    <p:extLst>
      <p:ext uri="{BB962C8B-B14F-4D97-AF65-F5344CB8AC3E}">
        <p14:creationId xmlns:p14="http://schemas.microsoft.com/office/powerpoint/2010/main" val="24742985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484784"/>
            <a:ext cx="4359367" cy="431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42480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73050"/>
            <a:ext cx="3797300" cy="631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09168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E:\FISICA\Halliday immagini\12.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0"/>
            <a:ext cx="5898232" cy="442367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520" y="3284984"/>
            <a:ext cx="8712968" cy="1200329"/>
          </a:xfrm>
          <a:prstGeom prst="rect">
            <a:avLst/>
          </a:prstGeom>
          <a:noFill/>
        </p:spPr>
        <p:txBody>
          <a:bodyPr wrap="square" rtlCol="0">
            <a:spAutoFit/>
          </a:bodyPr>
          <a:lstStyle/>
          <a:p>
            <a:r>
              <a:rPr lang="it-IT" dirty="0" smtClean="0"/>
              <a:t>Tutte le asticciole sono orizzontali, hanno massa trascurabile e sono sostenute da ciascun filo nel punto che le divide nelle proporzioni ¼ e ¾. Il pinguino 1 ha una massa di 4.8Kg. Qual è la massa degli altri?</a:t>
            </a:r>
            <a:endParaRPr lang="it-IT" dirty="0"/>
          </a:p>
        </p:txBody>
      </p:sp>
    </p:spTree>
    <p:extLst>
      <p:ext uri="{BB962C8B-B14F-4D97-AF65-F5344CB8AC3E}">
        <p14:creationId xmlns:p14="http://schemas.microsoft.com/office/powerpoint/2010/main" val="17223219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Documents and Settings\Manuele\Desktop\fisica\300ppt\9.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9138"/>
            <a:ext cx="6529388" cy="489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Documents and Settings\Manuele\Desktop\fisica\300ppt\9.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Documents and Settings\Manuele\Desktop\fisica\300ppt\9.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Documents and Settings\Manuele\Desktop\fisica\300ppt\9.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9"/>
          <p:cNvSpPr txBox="1">
            <a:spLocks noChangeArrowheads="1"/>
          </p:cNvSpPr>
          <p:nvPr/>
        </p:nvSpPr>
        <p:spPr bwMode="auto">
          <a:xfrm>
            <a:off x="457200" y="106363"/>
            <a:ext cx="82296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it-IT" altLang="it-IT" sz="3600" b="1" dirty="0" smtClean="0">
                <a:latin typeface="+mn-lt"/>
              </a:rPr>
              <a:t>L’equilibrio su un </a:t>
            </a:r>
            <a:r>
              <a:rPr lang="it-IT" altLang="it-IT" sz="3600" b="1" dirty="0" smtClean="0">
                <a:solidFill>
                  <a:srgbClr val="FF0000"/>
                </a:solidFill>
                <a:latin typeface="+mn-lt"/>
              </a:rPr>
              <a:t>piano inclinato</a:t>
            </a:r>
            <a:r>
              <a:rPr lang="it-IT" altLang="it-IT" sz="3600" b="1" dirty="0" smtClean="0">
                <a:latin typeface="+mn-lt"/>
              </a:rPr>
              <a:t> </a:t>
            </a:r>
          </a:p>
        </p:txBody>
      </p:sp>
      <p:pic>
        <p:nvPicPr>
          <p:cNvPr id="8195" name="Picture 10" descr="fig05@cap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188" y="2120900"/>
            <a:ext cx="4648200"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4" descr="fig06@cap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923925"/>
            <a:ext cx="464978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5" descr="fig07@cap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484313"/>
            <a:ext cx="4648200" cy="403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17"/>
          <p:cNvSpPr>
            <a:spLocks noChangeArrowheads="1"/>
          </p:cNvSpPr>
          <p:nvPr/>
        </p:nvSpPr>
        <p:spPr bwMode="auto">
          <a:xfrm>
            <a:off x="1752600" y="914400"/>
            <a:ext cx="4648200" cy="49530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it-IT" altLang="it-IT" sz="240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902"/>
                                        </p:tgtEl>
                                        <p:attrNameLst>
                                          <p:attrName>style.visibility</p:attrName>
                                        </p:attrNameLst>
                                      </p:cBhvr>
                                      <p:to>
                                        <p:strVal val="visible"/>
                                      </p:to>
                                    </p:set>
                                    <p:animEffect transition="in" filter="fade">
                                      <p:cBhvr>
                                        <p:cTn id="7" dur="1000"/>
                                        <p:tgtEl>
                                          <p:spTgt spid="379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7903"/>
                                        </p:tgtEl>
                                        <p:attrNameLst>
                                          <p:attrName>style.visibility</p:attrName>
                                        </p:attrNameLst>
                                      </p:cBhvr>
                                      <p:to>
                                        <p:strVal val="visible"/>
                                      </p:to>
                                    </p:set>
                                    <p:animEffect transition="in" filter="fade">
                                      <p:cBhvr>
                                        <p:cTn id="12" dur="1000"/>
                                        <p:tgtEl>
                                          <p:spTgt spid="3790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7903"/>
                                        </p:tgtEl>
                                        <p:attrNameLst>
                                          <p:attrName>style.visibility</p:attrName>
                                        </p:attrNameLst>
                                      </p:cBhvr>
                                      <p:to>
                                        <p:strVal val="visible"/>
                                      </p:to>
                                    </p:set>
                                    <p:anim calcmode="lin" valueType="num">
                                      <p:cBhvr additive="base">
                                        <p:cTn id="17" dur="500" fill="hold"/>
                                        <p:tgtEl>
                                          <p:spTgt spid="37903"/>
                                        </p:tgtEl>
                                        <p:attrNameLst>
                                          <p:attrName>ppt_x</p:attrName>
                                        </p:attrNameLst>
                                      </p:cBhvr>
                                      <p:tavLst>
                                        <p:tav tm="0">
                                          <p:val>
                                            <p:strVal val="#ppt_x"/>
                                          </p:val>
                                        </p:tav>
                                        <p:tav tm="100000">
                                          <p:val>
                                            <p:strVal val="#ppt_x"/>
                                          </p:val>
                                        </p:tav>
                                      </p:tavLst>
                                    </p:anim>
                                    <p:anim calcmode="lin" valueType="num">
                                      <p:cBhvr additive="base">
                                        <p:cTn id="18" dur="500" fill="hold"/>
                                        <p:tgtEl>
                                          <p:spTgt spid="37903"/>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37902"/>
                                        </p:tgtEl>
                                        <p:attrNameLst>
                                          <p:attrName>style.visibility</p:attrName>
                                        </p:attrNameLst>
                                      </p:cBhvr>
                                      <p:to>
                                        <p:strVal val="visible"/>
                                      </p:to>
                                    </p:set>
                                    <p:animEffect transition="in" filter="wipe(down)">
                                      <p:cBhvr>
                                        <p:cTn id="23" dur="500"/>
                                        <p:tgtEl>
                                          <p:spTgt spid="379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ntr" presetSubtype="16" fill="hold" nodeType="clickEffect">
                                  <p:stCondLst>
                                    <p:cond delay="0"/>
                                  </p:stCondLst>
                                  <p:childTnLst>
                                    <p:set>
                                      <p:cBhvr>
                                        <p:cTn id="27" dur="1" fill="hold">
                                          <p:stCondLst>
                                            <p:cond delay="0"/>
                                          </p:stCondLst>
                                        </p:cTn>
                                        <p:tgtEl>
                                          <p:spTgt spid="8195"/>
                                        </p:tgtEl>
                                        <p:attrNameLst>
                                          <p:attrName>style.visibility</p:attrName>
                                        </p:attrNameLst>
                                      </p:cBhvr>
                                      <p:to>
                                        <p:strVal val="visible"/>
                                      </p:to>
                                    </p:set>
                                    <p:animEffect transition="in" filter="circle(in)">
                                      <p:cBhvr>
                                        <p:cTn id="28" dur="2000"/>
                                        <p:tgtEl>
                                          <p:spTgt spid="81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37903"/>
                                        </p:tgtEl>
                                        <p:attrNameLst>
                                          <p:attrName>style.visibility</p:attrName>
                                        </p:attrNameLst>
                                      </p:cBhvr>
                                      <p:to>
                                        <p:strVal val="visible"/>
                                      </p:to>
                                    </p:set>
                                    <p:animEffect transition="in" filter="fade">
                                      <p:cBhvr>
                                        <p:cTn id="33" dur="500"/>
                                        <p:tgtEl>
                                          <p:spTgt spid="37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Documents and Settings\Manuele\Desktop\fisica\300ppt\9.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Documents and Settings\Manuele\Desktop\fisica\300ppt\9.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Documents and Settings\Manuele\Desktop\fisica\300ppt\9.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Documents and Settings\Manuele\Desktop\fisica\300ppt\9.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Documents and Settings\Manuele\Desktop\fisica\300ppt\9.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Documents and Settings\Manuele\Desktop\fisica\300ppt\9.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Documents and Settings\Manuele\Desktop\fisica\300ppt\9.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Documents and Settings\Manuele\Desktop\fisica\300ppt\9.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Documents and Settings\Manuele\Desktop\fisica\300ppt\9.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Documents and Settings\Manuele\Desktop\fisica\300ppt\9.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55" name="Picture 43" descr="fig10@cap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800600"/>
            <a:ext cx="57150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42" descr="fig09@cap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066800"/>
            <a:ext cx="4343400"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3" name="Picture 41" descr="fig04@cap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762000"/>
            <a:ext cx="4343400"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40"/>
          <p:cNvSpPr txBox="1">
            <a:spLocks noChangeArrowheads="1"/>
          </p:cNvSpPr>
          <p:nvPr/>
        </p:nvSpPr>
        <p:spPr bwMode="auto">
          <a:xfrm>
            <a:off x="457200" y="106363"/>
            <a:ext cx="82296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it-IT" altLang="it-IT" sz="3600" b="1" dirty="0" smtClean="0">
                <a:latin typeface="+mn-lt"/>
              </a:rPr>
              <a:t>L’equilibrio su un </a:t>
            </a:r>
            <a:r>
              <a:rPr lang="it-IT" altLang="it-IT" sz="3600" b="1" dirty="0" smtClean="0">
                <a:solidFill>
                  <a:srgbClr val="FF0000"/>
                </a:solidFill>
                <a:latin typeface="+mn-lt"/>
              </a:rPr>
              <a:t>piano inclinato</a:t>
            </a:r>
            <a:endParaRPr lang="it-IT" altLang="it-IT" sz="3600" b="1" dirty="0" smtClean="0">
              <a:latin typeface="+mn-lt"/>
            </a:endParaRPr>
          </a:p>
        </p:txBody>
      </p:sp>
      <p:pic>
        <p:nvPicPr>
          <p:cNvPr id="38958" name="Picture 46" descr="fig08@cap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4495800"/>
            <a:ext cx="67818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953"/>
                                        </p:tgtEl>
                                        <p:attrNameLst>
                                          <p:attrName>style.visibility</p:attrName>
                                        </p:attrNameLst>
                                      </p:cBhvr>
                                      <p:to>
                                        <p:strVal val="visible"/>
                                      </p:to>
                                    </p:set>
                                    <p:animEffect transition="in" filter="fade">
                                      <p:cBhvr>
                                        <p:cTn id="7" dur="1000"/>
                                        <p:tgtEl>
                                          <p:spTgt spid="38953"/>
                                        </p:tgtEl>
                                      </p:cBhvr>
                                    </p:animEffect>
                                  </p:childTnLst>
                                </p:cTn>
                              </p:par>
                              <p:par>
                                <p:cTn id="8" presetID="10" presetClass="exit" presetSubtype="0" fill="hold" nodeType="withEffect">
                                  <p:stCondLst>
                                    <p:cond delay="0"/>
                                  </p:stCondLst>
                                  <p:childTnLst>
                                    <p:animEffect transition="out" filter="fade">
                                      <p:cBhvr>
                                        <p:cTn id="9" dur="1000"/>
                                        <p:tgtEl>
                                          <p:spTgt spid="38955"/>
                                        </p:tgtEl>
                                      </p:cBhvr>
                                    </p:animEffect>
                                    <p:set>
                                      <p:cBhvr>
                                        <p:cTn id="10" dur="1" fill="hold">
                                          <p:stCondLst>
                                            <p:cond delay="999"/>
                                          </p:stCondLst>
                                        </p:cTn>
                                        <p:tgtEl>
                                          <p:spTgt spid="38955"/>
                                        </p:tgtEl>
                                        <p:attrNameLst>
                                          <p:attrName>style.visibility</p:attrName>
                                        </p:attrNameLst>
                                      </p:cBhvr>
                                      <p:to>
                                        <p:strVal val="hidden"/>
                                      </p:to>
                                    </p:set>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38958"/>
                                        </p:tgtEl>
                                        <p:attrNameLst>
                                          <p:attrName>style.visibility</p:attrName>
                                        </p:attrNameLst>
                                      </p:cBhvr>
                                      <p:to>
                                        <p:strVal val="visible"/>
                                      </p:to>
                                    </p:set>
                                    <p:animEffect transition="in" filter="fade">
                                      <p:cBhvr>
                                        <p:cTn id="14" dur="1000"/>
                                        <p:tgtEl>
                                          <p:spTgt spid="38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Documents and Settings\Manuele\Desktop\fisica\300ppt\9.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Documents and Settings\Manuele\Desktop\fisica\300ppt\9.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Documents and Settings\Manuele\Desktop\fisica\300ppt\9.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Documents and Settings\Manuele\Desktop\fisica\300ppt\9.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Documents and Settings\Manuele\Desktop\fisica\300ppt\9.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Documents and Settings\Manuele\Desktop\fisica\300ppt\9.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80928"/>
            <a:ext cx="5472485" cy="4102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Documents and Settings\Manuele\Desktop\fisica\300ppt\9.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Documents and Settings\Manuele\Desktop\fisica\300ppt\9.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3225"/>
            <a:ext cx="3376613" cy="605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Documents and Settings\Manuele\Desktop\fisica\300ppt\9.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4720"/>
            <a:ext cx="6240925" cy="467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5076056" y="1340768"/>
            <a:ext cx="3888432" cy="2554545"/>
          </a:xfrm>
          <a:prstGeom prst="rect">
            <a:avLst/>
          </a:prstGeom>
          <a:noFill/>
        </p:spPr>
        <p:txBody>
          <a:bodyPr wrap="square" rtlCol="0">
            <a:spAutoFit/>
          </a:bodyPr>
          <a:lstStyle/>
          <a:p>
            <a:pPr algn="just"/>
            <a:r>
              <a:rPr lang="it-IT" sz="2000" dirty="0" smtClean="0"/>
              <a:t>Il CG di un camion carico dipende da come i pesi sono distribuiti al suo interno. Se un camion è alto 4m e largo 2.4m e il suo CG si trova a un’altezza dal terreno di 2.2m, determinate fino a he punto può essere inclinata la strada senza che il camion parcheggiato si rovesci.</a:t>
            </a:r>
            <a:endParaRPr lang="it-IT"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Manuele\Desktop\fisica\300ppt\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213"/>
            <a:ext cx="6913563"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Titolo 1"/>
          <p:cNvSpPr>
            <a:spLocks noGrp="1"/>
          </p:cNvSpPr>
          <p:nvPr>
            <p:ph type="title"/>
          </p:nvPr>
        </p:nvSpPr>
        <p:spPr>
          <a:xfrm>
            <a:off x="684213" y="44450"/>
            <a:ext cx="7772400" cy="1143000"/>
          </a:xfrm>
        </p:spPr>
        <p:txBody>
          <a:bodyPr/>
          <a:lstStyle/>
          <a:p>
            <a:pPr eaLnBrk="1" hangingPunct="1"/>
            <a:r>
              <a:rPr lang="it-IT" altLang="it-IT" sz="3600" b="1" smtClean="0"/>
              <a:t>L’apparecchio dentale</a:t>
            </a:r>
          </a:p>
        </p:txBody>
      </p:sp>
      <p:sp>
        <p:nvSpPr>
          <p:cNvPr id="9220" name="CasellaDiTesto 5"/>
          <p:cNvSpPr txBox="1">
            <a:spLocks noChangeArrowheads="1"/>
          </p:cNvSpPr>
          <p:nvPr/>
        </p:nvSpPr>
        <p:spPr bwMode="auto">
          <a:xfrm>
            <a:off x="179388" y="1196975"/>
            <a:ext cx="84248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just" eaLnBrk="1" hangingPunct="1">
              <a:spcBef>
                <a:spcPct val="0"/>
              </a:spcBef>
              <a:buFontTx/>
              <a:buNone/>
            </a:pPr>
            <a:r>
              <a:rPr lang="it-IT" altLang="it-IT" sz="2000" b="1" i="1"/>
              <a:t>L’apparecchio dentale consiste in un filo metallico sottoposto a una tensione di 2N. Esso quindi esercita una forza di 2N sul dente nelle due direzioni come indicato in figura. Calcolare la forza risultante sul dente dovuta all’apparecchio</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Documents and Settings\Manuele\Desktop\fisica\300ppt\9.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Documents and Settings\Manuele\Desktop\fisica\300ppt\9.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Documents and Settings\Manuele\Desktop\fisica\300ppt\9.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14" y="3645024"/>
            <a:ext cx="7891463" cy="2614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539552" y="1005696"/>
            <a:ext cx="7999625" cy="1631216"/>
          </a:xfrm>
          <a:prstGeom prst="rect">
            <a:avLst/>
          </a:prstGeom>
          <a:noFill/>
        </p:spPr>
        <p:txBody>
          <a:bodyPr wrap="square" rtlCol="0">
            <a:spAutoFit/>
          </a:bodyPr>
          <a:lstStyle/>
          <a:p>
            <a:pPr algn="just"/>
            <a:r>
              <a:rPr lang="it-IT" sz="2000" dirty="0" smtClean="0"/>
              <a:t>Una trave uniforme, lunga 20m e del peso di 600N è posata sui muri A e B. (a) trovare il massimo peso che una persona può avere per essere in grado di camminare fino all’estremo D senza ribaltare la trave. Trovare le forze che i muri A e B esercitano sulla trave quando la persona è ferma in D e in un punto a 2m sulla destra di B; (b) in un punto a 2m sulla destra di A.</a:t>
            </a:r>
            <a:endParaRPr lang="it-IT" sz="20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Documents and Settings\Manuele\Desktop\fisica\300ppt\9.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Documents and Settings\Manuele\Desktop\fisica\300ppt\9.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24132"/>
            <a:ext cx="5148064" cy="3859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3528" y="620688"/>
            <a:ext cx="8352928" cy="1631216"/>
          </a:xfrm>
          <a:prstGeom prst="rect">
            <a:avLst/>
          </a:prstGeom>
          <a:noFill/>
        </p:spPr>
        <p:txBody>
          <a:bodyPr wrap="square" rtlCol="0">
            <a:spAutoFit/>
          </a:bodyPr>
          <a:lstStyle/>
          <a:p>
            <a:pPr algn="just"/>
            <a:r>
              <a:rPr lang="it-IT" sz="2000" dirty="0" smtClean="0"/>
              <a:t>Un imbianchino di 60Kg si trova su un ponteggio sorretto da due corde. Il ponteggio ha una massa di 25Kg ed è omogeneo. Una latta di vernice di massa 4Kg è posizionata come mostrato in figura. Può l’imbianchino raggiungere entrambi gli estremi del ponteggio? Se no, quale dei due estremi è pericoloso e di quanto l’imbianchino si può avvicinare, in condizioni di sicurezza?</a:t>
            </a:r>
            <a:endParaRPr lang="it-IT" sz="20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Documents and Settings\Manuele\Desktop\fisica\300ppt\9.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Documents and Settings\Manuele\Desktop\fisica\300ppt\9.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54226"/>
            <a:ext cx="5508104" cy="4129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51520" y="692696"/>
            <a:ext cx="8352928" cy="1077218"/>
          </a:xfrm>
          <a:prstGeom prst="rect">
            <a:avLst/>
          </a:prstGeom>
          <a:noFill/>
        </p:spPr>
        <p:txBody>
          <a:bodyPr wrap="square" rtlCol="0">
            <a:spAutoFit/>
          </a:bodyPr>
          <a:lstStyle/>
          <a:p>
            <a:pPr algn="just"/>
            <a:r>
              <a:rPr lang="it-IT" sz="2000" dirty="0" smtClean="0"/>
              <a:t>Un uomo che sta facendo flessioni, si ferma nella posizione mostrata in figura. La sua massa è m=70Kg. Si determini la normale esercitata dal pavimento (a) su ogni mano; (b) su ogni piede</a:t>
            </a:r>
            <a:r>
              <a:rPr lang="it-IT" dirty="0" smtClean="0"/>
              <a:t>.</a:t>
            </a:r>
            <a:endParaRPr lang="it-IT"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Documents and Settings\Manuele\Desktop\fisica\300ppt\9.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Documents and Settings\Manuele\Desktop\fisica\300ppt\9.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p:cNvSpPr>
            <a:spLocks noGrp="1"/>
          </p:cNvSpPr>
          <p:nvPr>
            <p:ph type="title"/>
          </p:nvPr>
        </p:nvSpPr>
        <p:spPr>
          <a:xfrm>
            <a:off x="685800" y="115888"/>
            <a:ext cx="7772400" cy="1143000"/>
          </a:xfrm>
        </p:spPr>
        <p:txBody>
          <a:bodyPr/>
          <a:lstStyle/>
          <a:p>
            <a:pPr eaLnBrk="1" hangingPunct="1"/>
            <a:r>
              <a:rPr lang="it-IT" altLang="it-IT" sz="3600" b="1" smtClean="0"/>
              <a:t>Soluzione</a:t>
            </a:r>
          </a:p>
        </p:txBody>
      </p:sp>
      <p:sp>
        <p:nvSpPr>
          <p:cNvPr id="4" name="CasellaDiTesto 3"/>
          <p:cNvSpPr txBox="1">
            <a:spLocks noRot="1" noChangeAspect="1" noMove="1" noResize="1" noEditPoints="1" noAdjustHandles="1" noChangeArrowheads="1" noChangeShapeType="1" noTextEdit="1"/>
          </p:cNvSpPr>
          <p:nvPr/>
        </p:nvSpPr>
        <p:spPr>
          <a:xfrm>
            <a:off x="539552" y="1484784"/>
            <a:ext cx="8064896" cy="2554545"/>
          </a:xfrm>
          <a:prstGeom prst="rect">
            <a:avLst/>
          </a:prstGeom>
          <a:blipFill rotWithShape="1">
            <a:blip r:embed="rId2"/>
            <a:stretch>
              <a:fillRect l="-832" t="-1193" r="-832" b="-3341"/>
            </a:stretch>
          </a:blipFill>
        </p:spPr>
        <p:txBody>
          <a:bodyPr/>
          <a:lstStyle/>
          <a:p>
            <a:pPr>
              <a:defRPr/>
            </a:pPr>
            <a:r>
              <a:rPr lang="it-IT">
                <a:noFill/>
              </a:rPr>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1127</TotalTime>
  <Words>3001</Words>
  <Application>Microsoft Office PowerPoint</Application>
  <PresentationFormat>Presentazione su schermo (4:3)</PresentationFormat>
  <Paragraphs>169</Paragraphs>
  <Slides>89</Slides>
  <Notes>10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89</vt:i4>
      </vt:variant>
    </vt:vector>
  </HeadingPairs>
  <TitlesOfParts>
    <vt:vector size="93" baseType="lpstr">
      <vt:lpstr>Times New Roman</vt:lpstr>
      <vt:lpstr>Arial</vt:lpstr>
      <vt:lpstr>Calibri</vt:lpstr>
      <vt:lpstr>Struttura predefinita</vt:lpstr>
      <vt:lpstr>La Statica</vt:lpstr>
      <vt:lpstr>Sistemi rigidi ed equilibrio</vt:lpstr>
      <vt:lpstr>Presentazione standard di PowerPoint</vt:lpstr>
      <vt:lpstr>Presentazione standard di PowerPoint</vt:lpstr>
      <vt:lpstr>Presentazione standard di PowerPoint</vt:lpstr>
      <vt:lpstr>Presentazione standard di PowerPoint</vt:lpstr>
      <vt:lpstr>Presentazione standard di PowerPoint</vt:lpstr>
      <vt:lpstr>L’apparecchio dentale</vt:lpstr>
      <vt:lpstr>Soluzione</vt:lpstr>
      <vt:lpstr>Tensione nella corda del lampadario</vt:lpstr>
      <vt:lpstr>Seconda condizione di equilibrio</vt:lpstr>
      <vt:lpstr>Presentazione standard di PowerPoint</vt:lpstr>
      <vt:lpstr>Presentazione standard di PowerPoint</vt:lpstr>
      <vt:lpstr>Presentazione standard di PowerPoint</vt:lpstr>
      <vt:lpstr>Presentazione standard di PowerPoint</vt:lpstr>
      <vt:lpstr>La leva</vt:lpstr>
      <vt:lpstr>Classificazione delle leve</vt:lpstr>
      <vt:lpstr>Classificazione delle leve</vt:lpstr>
      <vt:lpstr>Presentazione standard di PowerPoint</vt:lpstr>
      <vt:lpstr>Presentazione standard di PowerPoint</vt:lpstr>
      <vt:lpstr>Riassumendo</vt:lpstr>
      <vt:lpstr>Bilanciamento del dondolo</vt:lpstr>
      <vt:lpstr>Soluzione</vt:lpstr>
      <vt:lpstr>Presentazione standard di PowerPoint</vt:lpstr>
      <vt:lpstr>Presentazione standard di PowerPoint</vt:lpstr>
      <vt:lpstr>Presentazione standard di PowerPoint</vt:lpstr>
      <vt:lpstr>Presentazione standard di PowerPoint</vt:lpstr>
      <vt:lpstr>Fisica applicata alla biologia</vt:lpstr>
      <vt:lpstr>Presentazione standard di PowerPoint</vt:lpstr>
      <vt:lpstr>Presentazione standard di PowerPoint</vt:lpstr>
      <vt:lpstr>Stabilità ed equilibrio</vt:lpstr>
      <vt:lpstr>Presentazione standard di PowerPoint</vt:lpstr>
      <vt:lpstr>Presentazione standard di PowerPoint</vt:lpstr>
      <vt:lpstr>Presentazione standard di PowerPoint</vt:lpstr>
      <vt:lpstr>Fisica e Architettura</vt:lpstr>
      <vt:lpstr>Arco a tutto sesto e sesto acuto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Dieffe Srl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MJ</dc:creator>
  <cp:lastModifiedBy>Roberto Capone</cp:lastModifiedBy>
  <cp:revision>42</cp:revision>
  <dcterms:created xsi:type="dcterms:W3CDTF">2005-04-07T13:25:13Z</dcterms:created>
  <dcterms:modified xsi:type="dcterms:W3CDTF">2013-12-29T23:39:17Z</dcterms:modified>
</cp:coreProperties>
</file>