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301" r:id="rId14"/>
    <p:sldId id="270" r:id="rId15"/>
    <p:sldId id="271" r:id="rId16"/>
    <p:sldId id="272" r:id="rId17"/>
    <p:sldId id="302" r:id="rId18"/>
    <p:sldId id="273" r:id="rId19"/>
    <p:sldId id="274" r:id="rId20"/>
    <p:sldId id="303" r:id="rId21"/>
    <p:sldId id="306" r:id="rId22"/>
    <p:sldId id="275" r:id="rId23"/>
    <p:sldId id="304" r:id="rId24"/>
    <p:sldId id="307" r:id="rId25"/>
    <p:sldId id="276" r:id="rId26"/>
    <p:sldId id="305" r:id="rId27"/>
    <p:sldId id="277" r:id="rId28"/>
    <p:sldId id="278" r:id="rId29"/>
    <p:sldId id="279" r:id="rId30"/>
    <p:sldId id="311" r:id="rId31"/>
    <p:sldId id="280" r:id="rId32"/>
    <p:sldId id="282" r:id="rId33"/>
    <p:sldId id="284" r:id="rId34"/>
    <p:sldId id="286" r:id="rId35"/>
    <p:sldId id="287" r:id="rId36"/>
    <p:sldId id="288" r:id="rId37"/>
    <p:sldId id="289" r:id="rId38"/>
    <p:sldId id="291" r:id="rId39"/>
    <p:sldId id="292" r:id="rId40"/>
    <p:sldId id="293" r:id="rId41"/>
    <p:sldId id="294" r:id="rId42"/>
    <p:sldId id="295" r:id="rId43"/>
    <p:sldId id="296" r:id="rId44"/>
    <p:sldId id="312" r:id="rId45"/>
    <p:sldId id="313" r:id="rId46"/>
    <p:sldId id="298" r:id="rId47"/>
    <p:sldId id="299" r:id="rId48"/>
    <p:sldId id="300" r:id="rId49"/>
    <p:sldId id="308" r:id="rId50"/>
    <p:sldId id="309" r:id="rId51"/>
    <p:sldId id="310" r:id="rId52"/>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249" autoAdjust="0"/>
    <p:restoredTop sz="90929"/>
  </p:normalViewPr>
  <p:slideViewPr>
    <p:cSldViewPr>
      <p:cViewPr varScale="1">
        <p:scale>
          <a:sx n="53" d="100"/>
          <a:sy n="53" d="100"/>
        </p:scale>
        <p:origin x="-90"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337CBC7-65EB-407D-8983-ACFB50CF3B14}" type="slidenum">
              <a:rPr lang="it-IT"/>
              <a:pPr>
                <a:defRPr/>
              </a:pPr>
              <a:t>‹N›</a:t>
            </a:fld>
            <a:endParaRPr lang="it-IT"/>
          </a:p>
        </p:txBody>
      </p:sp>
    </p:spTree>
    <p:extLst>
      <p:ext uri="{BB962C8B-B14F-4D97-AF65-F5344CB8AC3E}">
        <p14:creationId xmlns:p14="http://schemas.microsoft.com/office/powerpoint/2010/main" val="338592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2246279-D9E6-4F35-B389-AF19D473FF8D}" type="slidenum">
              <a:rPr lang="it-IT"/>
              <a:pPr>
                <a:defRPr/>
              </a:pPr>
              <a:t>‹N›</a:t>
            </a:fld>
            <a:endParaRPr lang="it-IT"/>
          </a:p>
        </p:txBody>
      </p:sp>
    </p:spTree>
    <p:extLst>
      <p:ext uri="{BB962C8B-B14F-4D97-AF65-F5344CB8AC3E}">
        <p14:creationId xmlns:p14="http://schemas.microsoft.com/office/powerpoint/2010/main" val="250181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4C1C14C-816B-4C6F-99F0-F0A7601D7B47}" type="slidenum">
              <a:rPr lang="it-IT"/>
              <a:pPr>
                <a:defRPr/>
              </a:pPr>
              <a:t>‹N›</a:t>
            </a:fld>
            <a:endParaRPr lang="it-IT"/>
          </a:p>
        </p:txBody>
      </p:sp>
    </p:spTree>
    <p:extLst>
      <p:ext uri="{BB962C8B-B14F-4D97-AF65-F5344CB8AC3E}">
        <p14:creationId xmlns:p14="http://schemas.microsoft.com/office/powerpoint/2010/main" val="21358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80D45CE-F078-4DF8-8792-99D2327D2297}" type="slidenum">
              <a:rPr lang="it-IT"/>
              <a:pPr>
                <a:defRPr/>
              </a:pPr>
              <a:t>‹N›</a:t>
            </a:fld>
            <a:endParaRPr lang="it-IT"/>
          </a:p>
        </p:txBody>
      </p:sp>
    </p:spTree>
    <p:extLst>
      <p:ext uri="{BB962C8B-B14F-4D97-AF65-F5344CB8AC3E}">
        <p14:creationId xmlns:p14="http://schemas.microsoft.com/office/powerpoint/2010/main" val="283490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30EE5C3-2F58-4832-957C-1C586310AD94}" type="slidenum">
              <a:rPr lang="it-IT"/>
              <a:pPr>
                <a:defRPr/>
              </a:pPr>
              <a:t>‹N›</a:t>
            </a:fld>
            <a:endParaRPr lang="it-IT"/>
          </a:p>
        </p:txBody>
      </p:sp>
    </p:spTree>
    <p:extLst>
      <p:ext uri="{BB962C8B-B14F-4D97-AF65-F5344CB8AC3E}">
        <p14:creationId xmlns:p14="http://schemas.microsoft.com/office/powerpoint/2010/main" val="235745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AE95751-6B36-493A-86BF-CAB7F34CBB3A}" type="slidenum">
              <a:rPr lang="it-IT"/>
              <a:pPr>
                <a:defRPr/>
              </a:pPr>
              <a:t>‹N›</a:t>
            </a:fld>
            <a:endParaRPr lang="it-IT"/>
          </a:p>
        </p:txBody>
      </p:sp>
    </p:spTree>
    <p:extLst>
      <p:ext uri="{BB962C8B-B14F-4D97-AF65-F5344CB8AC3E}">
        <p14:creationId xmlns:p14="http://schemas.microsoft.com/office/powerpoint/2010/main" val="400447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99A9F5F2-A6AE-4A5D-BBF6-9E587DE6A13C}" type="slidenum">
              <a:rPr lang="it-IT"/>
              <a:pPr>
                <a:defRPr/>
              </a:pPr>
              <a:t>‹N›</a:t>
            </a:fld>
            <a:endParaRPr lang="it-IT"/>
          </a:p>
        </p:txBody>
      </p:sp>
    </p:spTree>
    <p:extLst>
      <p:ext uri="{BB962C8B-B14F-4D97-AF65-F5344CB8AC3E}">
        <p14:creationId xmlns:p14="http://schemas.microsoft.com/office/powerpoint/2010/main" val="144299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AD3A472-D5C7-4FE5-BCC7-5108B8F84C47}" type="slidenum">
              <a:rPr lang="it-IT"/>
              <a:pPr>
                <a:defRPr/>
              </a:pPr>
              <a:t>‹N›</a:t>
            </a:fld>
            <a:endParaRPr lang="it-IT"/>
          </a:p>
        </p:txBody>
      </p:sp>
    </p:spTree>
    <p:extLst>
      <p:ext uri="{BB962C8B-B14F-4D97-AF65-F5344CB8AC3E}">
        <p14:creationId xmlns:p14="http://schemas.microsoft.com/office/powerpoint/2010/main" val="201013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30E452A2-C5AA-4744-AEA3-B88770E7D483}" type="slidenum">
              <a:rPr lang="it-IT"/>
              <a:pPr>
                <a:defRPr/>
              </a:pPr>
              <a:t>‹N›</a:t>
            </a:fld>
            <a:endParaRPr lang="it-IT"/>
          </a:p>
        </p:txBody>
      </p:sp>
    </p:spTree>
    <p:extLst>
      <p:ext uri="{BB962C8B-B14F-4D97-AF65-F5344CB8AC3E}">
        <p14:creationId xmlns:p14="http://schemas.microsoft.com/office/powerpoint/2010/main" val="223648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0DC434D-E1F3-463A-B469-ADA2E824FFFC}" type="slidenum">
              <a:rPr lang="it-IT"/>
              <a:pPr>
                <a:defRPr/>
              </a:pPr>
              <a:t>‹N›</a:t>
            </a:fld>
            <a:endParaRPr lang="it-IT"/>
          </a:p>
        </p:txBody>
      </p:sp>
    </p:spTree>
    <p:extLst>
      <p:ext uri="{BB962C8B-B14F-4D97-AF65-F5344CB8AC3E}">
        <p14:creationId xmlns:p14="http://schemas.microsoft.com/office/powerpoint/2010/main" val="248926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284708C-C456-4277-B16C-898D803D74BE}" type="slidenum">
              <a:rPr lang="it-IT"/>
              <a:pPr>
                <a:defRPr/>
              </a:pPr>
              <a:t>‹N›</a:t>
            </a:fld>
            <a:endParaRPr lang="it-IT"/>
          </a:p>
        </p:txBody>
      </p:sp>
    </p:spTree>
    <p:extLst>
      <p:ext uri="{BB962C8B-B14F-4D97-AF65-F5344CB8AC3E}">
        <p14:creationId xmlns:p14="http://schemas.microsoft.com/office/powerpoint/2010/main" val="272488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285321D-F439-482E-BD41-101AAF7FD5C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emf"/><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6.emf"/></Relationships>
</file>

<file path=ppt/slides/_rels/slide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Documents and Settings\Manuele\Desktop\fisica\300ppt\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8638"/>
            <a:ext cx="5087938"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itolo 1"/>
          <p:cNvSpPr>
            <a:spLocks noGrp="1"/>
          </p:cNvSpPr>
          <p:nvPr>
            <p:ph type="title"/>
          </p:nvPr>
        </p:nvSpPr>
        <p:spPr>
          <a:xfrm>
            <a:off x="685800" y="44450"/>
            <a:ext cx="7772400" cy="1143000"/>
          </a:xfrm>
        </p:spPr>
        <p:txBody>
          <a:bodyPr/>
          <a:lstStyle/>
          <a:p>
            <a:pPr eaLnBrk="1" hangingPunct="1"/>
            <a:r>
              <a:rPr lang="it-IT" altLang="it-IT" smtClean="0"/>
              <a:t>Moto rotatorio</a:t>
            </a:r>
          </a:p>
        </p:txBody>
      </p:sp>
      <p:sp>
        <p:nvSpPr>
          <p:cNvPr id="2052" name="CasellaDiTesto 5"/>
          <p:cNvSpPr txBox="1">
            <a:spLocks noChangeArrowheads="1"/>
          </p:cNvSpPr>
          <p:nvPr/>
        </p:nvSpPr>
        <p:spPr bwMode="auto">
          <a:xfrm>
            <a:off x="395288" y="1125538"/>
            <a:ext cx="8280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altLang="it-IT" sz="2000"/>
              <a:t>Il moto di un corpo rigido può essere descritto come costituito da un moto traslatorio del suo centro di massa più un moto rotatorio attorno al suo centro di massa.</a:t>
            </a:r>
          </a:p>
          <a:p>
            <a:pPr algn="just" eaLnBrk="1" hangingPunct="1"/>
            <a:r>
              <a:rPr lang="it-IT" altLang="it-IT" sz="2000"/>
              <a:t>Per moto puramente rotatorio intendiamo quel moto durante il quale tutti i punti del corpo si muovono descrivendo una circonferenza. Ad esempio, il punto P in figura ed i centri di queste circonferenze giacciono su una linea chiamata asse di rotazione che è perpendicolare alla pagina e passa per il punto O.</a:t>
            </a:r>
          </a:p>
        </p:txBody>
      </p:sp>
      <p:sp>
        <p:nvSpPr>
          <p:cNvPr id="2053" name="CasellaDiTesto 6"/>
          <p:cNvSpPr txBox="1">
            <a:spLocks noChangeArrowheads="1"/>
          </p:cNvSpPr>
          <p:nvPr/>
        </p:nvSpPr>
        <p:spPr bwMode="auto">
          <a:xfrm>
            <a:off x="4643438" y="3679825"/>
            <a:ext cx="38893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altLang="it-IT" sz="2000"/>
              <a:t>Per indicare la posizione angolare del corpo o di quanto ha ruotato specifichiamo l’angolo </a:t>
            </a:r>
            <a:r>
              <a:rPr lang="el-GR" altLang="it-IT" sz="2000">
                <a:cs typeface="Times New Roman" charset="0"/>
              </a:rPr>
              <a:t>θ</a:t>
            </a:r>
            <a:r>
              <a:rPr lang="it-IT" altLang="it-IT" sz="2000">
                <a:cs typeface="Times New Roman" charset="0"/>
              </a:rPr>
              <a:t> tra una certa linea particolare del corpo rispetto a una linea di riferimento, come ad esempio l’asse x. Un punto del corpo si muove lungo un angolo </a:t>
            </a:r>
            <a:r>
              <a:rPr lang="el-GR" altLang="it-IT" sz="2000">
                <a:cs typeface="Times New Roman" charset="0"/>
              </a:rPr>
              <a:t>θ</a:t>
            </a:r>
            <a:r>
              <a:rPr lang="it-IT" altLang="it-IT" sz="2000">
                <a:cs typeface="Times New Roman" charset="0"/>
              </a:rPr>
              <a:t> quando percorre la distanza l misurata lungo la circonferenza tracciata nel suo cammino circolare.  </a:t>
            </a:r>
            <a:endParaRPr lang="it-IT" altLang="it-IT"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Manuele\Desktop\fisica\300ppt\8.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5038"/>
            <a:ext cx="5364163" cy="402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a:spLocks noRot="1" noChangeAspect="1" noMove="1" noResize="1" noEditPoints="1" noAdjustHandles="1" noChangeArrowheads="1" noChangeShapeType="1" noTextEdit="1"/>
          </p:cNvSpPr>
          <p:nvPr/>
        </p:nvSpPr>
        <p:spPr>
          <a:xfrm>
            <a:off x="5364088" y="908720"/>
            <a:ext cx="3600400" cy="5632311"/>
          </a:xfrm>
          <a:prstGeom prst="rect">
            <a:avLst/>
          </a:prstGeom>
          <a:blipFill rotWithShape="1">
            <a:blip r:embed="rId3"/>
            <a:stretch>
              <a:fillRect l="-1861" t="-541" r="-1523" b="-974"/>
            </a:stretch>
          </a:blipFill>
        </p:spPr>
        <p:txBody>
          <a:bodyPr/>
          <a:lstStyle/>
          <a:p>
            <a:pPr>
              <a:defRPr/>
            </a:pPr>
            <a:r>
              <a:rPr lang="it-IT">
                <a:no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Manuele\Desktop\fisica\300ppt\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6372225" cy="47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a:spLocks noRot="1" noChangeAspect="1" noMove="1" noResize="1" noEditPoints="1" noAdjustHandles="1" noChangeArrowheads="1" noChangeShapeType="1" noTextEdit="1"/>
          </p:cNvSpPr>
          <p:nvPr/>
        </p:nvSpPr>
        <p:spPr>
          <a:xfrm>
            <a:off x="5292080" y="1196752"/>
            <a:ext cx="3456384" cy="4708981"/>
          </a:xfrm>
          <a:prstGeom prst="rect">
            <a:avLst/>
          </a:prstGeom>
          <a:blipFill rotWithShape="1">
            <a:blip r:embed="rId3"/>
            <a:stretch>
              <a:fillRect l="-1764" t="-647" r="-1940" b="-1294"/>
            </a:stretch>
          </a:blipFill>
        </p:spPr>
        <p:txBody>
          <a:bodyPr/>
          <a:lstStyle/>
          <a:p>
            <a:pPr>
              <a:defRPr/>
            </a:pPr>
            <a:r>
              <a:rPr lang="it-IT">
                <a:no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Manuele\Desktop\fisica\300ppt\8.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475"/>
            <a:ext cx="614362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itolo 1"/>
          <p:cNvSpPr>
            <a:spLocks noGrp="1"/>
          </p:cNvSpPr>
          <p:nvPr>
            <p:ph type="title"/>
          </p:nvPr>
        </p:nvSpPr>
        <p:spPr>
          <a:xfrm>
            <a:off x="685800" y="44450"/>
            <a:ext cx="7772400" cy="1143000"/>
          </a:xfrm>
        </p:spPr>
        <p:txBody>
          <a:bodyPr/>
          <a:lstStyle/>
          <a:p>
            <a:r>
              <a:rPr lang="it-IT" smtClean="0"/>
              <a:t>Momento torcente di un bicipite</a:t>
            </a:r>
          </a:p>
        </p:txBody>
      </p:sp>
      <p:sp>
        <p:nvSpPr>
          <p:cNvPr id="4" name="CasellaDiTesto 3"/>
          <p:cNvSpPr txBox="1">
            <a:spLocks noRot="1" noChangeAspect="1" noMove="1" noResize="1" noEditPoints="1" noAdjustHandles="1" noChangeArrowheads="1" noChangeShapeType="1" noTextEdit="1"/>
          </p:cNvSpPr>
          <p:nvPr/>
        </p:nvSpPr>
        <p:spPr>
          <a:xfrm>
            <a:off x="395536" y="1124744"/>
            <a:ext cx="8280920" cy="1938992"/>
          </a:xfrm>
          <a:prstGeom prst="rect">
            <a:avLst/>
          </a:prstGeom>
          <a:blipFill rotWithShape="1">
            <a:blip r:embed="rId3"/>
            <a:stretch>
              <a:fillRect l="-810" t="-1572" r="-736"/>
            </a:stretch>
          </a:blipFill>
        </p:spPr>
        <p:txBody>
          <a:bodyPr/>
          <a:lstStyle/>
          <a:p>
            <a:r>
              <a:rPr lang="it-IT">
                <a:noFill/>
              </a:rPr>
              <a:t> </a:t>
            </a:r>
          </a:p>
        </p:txBody>
      </p:sp>
      <p:sp>
        <p:nvSpPr>
          <p:cNvPr id="5" name="CasellaDiTesto 4"/>
          <p:cNvSpPr txBox="1">
            <a:spLocks noRot="1" noChangeAspect="1" noMove="1" noResize="1" noEditPoints="1" noAdjustHandles="1" noChangeArrowheads="1" noChangeShapeType="1" noTextEdit="1"/>
          </p:cNvSpPr>
          <p:nvPr/>
        </p:nvSpPr>
        <p:spPr>
          <a:xfrm>
            <a:off x="6372200" y="3501008"/>
            <a:ext cx="2304256" cy="2862322"/>
          </a:xfrm>
          <a:prstGeom prst="rect">
            <a:avLst/>
          </a:prstGeom>
          <a:blipFill rotWithShape="1">
            <a:blip r:embed="rId4"/>
            <a:stretch>
              <a:fillRect l="-2646" t="-1064" r="-2910"/>
            </a:stretch>
          </a:blipFill>
        </p:spPr>
        <p:txBody>
          <a:bodyPr/>
          <a:lstStyle/>
          <a:p>
            <a:r>
              <a:rPr lang="it-IT">
                <a:no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685800" y="44450"/>
            <a:ext cx="7772400" cy="1143000"/>
          </a:xfrm>
        </p:spPr>
        <p:txBody>
          <a:bodyPr/>
          <a:lstStyle/>
          <a:p>
            <a:r>
              <a:rPr lang="it-IT" smtClean="0"/>
              <a:t>Momento torcente su una ruota composita</a:t>
            </a:r>
          </a:p>
        </p:txBody>
      </p:sp>
      <p:sp>
        <p:nvSpPr>
          <p:cNvPr id="14339" name="CasellaDiTesto 3"/>
          <p:cNvSpPr txBox="1">
            <a:spLocks noChangeArrowheads="1"/>
          </p:cNvSpPr>
          <p:nvPr/>
        </p:nvSpPr>
        <p:spPr bwMode="auto">
          <a:xfrm>
            <a:off x="250825" y="1811338"/>
            <a:ext cx="85693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Quando su un corpo agisce più di un momento torcente, l’accelerazione </a:t>
            </a:r>
            <a:r>
              <a:rPr lang="el-GR" sz="2000">
                <a:cs typeface="Times New Roman" charset="0"/>
              </a:rPr>
              <a:t>α</a:t>
            </a:r>
            <a:r>
              <a:rPr lang="it-IT" sz="2000">
                <a:cs typeface="Times New Roman" charset="0"/>
              </a:rPr>
              <a:t> è proporzionale al momento torcente risultante. Se tutti i momenti torcenti agenti su un corpo tendono a ruotarlo nella stessa direzione, il momento torcente risultante è la somma di tutti i momenti torcenti. Se i due momenti torcenti tendono a produrre rotazioni opposte, il momento torcente risultante è la differenza dei due momenti torcenti. Si può assegnare un segno positivo al momento torcente che tende a ruotare il corpo in una certa direzione (diciamo antioraria) e un segno negativo al momento torcente che agisce per ruotare il corpo in direzione opposta (oraria)</a:t>
            </a:r>
            <a:endParaRPr lang="it-IT"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Manuele\Desktop\fisica\300ppt\8.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5435600" cy="40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a:spLocks noRot="1" noChangeAspect="1" noMove="1" noResize="1" noEditPoints="1" noAdjustHandles="1" noChangeArrowheads="1" noChangeShapeType="1" noTextEdit="1"/>
          </p:cNvSpPr>
          <p:nvPr/>
        </p:nvSpPr>
        <p:spPr>
          <a:xfrm>
            <a:off x="467544" y="620688"/>
            <a:ext cx="8136904" cy="1323439"/>
          </a:xfrm>
          <a:prstGeom prst="rect">
            <a:avLst/>
          </a:prstGeom>
          <a:blipFill rotWithShape="1">
            <a:blip r:embed="rId3"/>
            <a:stretch>
              <a:fillRect l="-825" t="-2304" r="-825" b="-7373"/>
            </a:stretch>
          </a:blipFill>
        </p:spPr>
        <p:txBody>
          <a:bodyPr/>
          <a:lstStyle/>
          <a:p>
            <a:r>
              <a:rPr lang="it-IT">
                <a:noFill/>
              </a:rPr>
              <a:t> </a:t>
            </a:r>
          </a:p>
        </p:txBody>
      </p:sp>
      <p:sp>
        <p:nvSpPr>
          <p:cNvPr id="6" name="CasellaDiTesto 5"/>
          <p:cNvSpPr txBox="1">
            <a:spLocks noRot="1" noChangeAspect="1" noMove="1" noResize="1" noEditPoints="1" noAdjustHandles="1" noChangeArrowheads="1" noChangeShapeType="1" noTextEdit="1"/>
          </p:cNvSpPr>
          <p:nvPr/>
        </p:nvSpPr>
        <p:spPr>
          <a:xfrm>
            <a:off x="4716016" y="2420888"/>
            <a:ext cx="3888432" cy="4093428"/>
          </a:xfrm>
          <a:prstGeom prst="rect">
            <a:avLst/>
          </a:prstGeom>
          <a:blipFill rotWithShape="1">
            <a:blip r:embed="rId4"/>
            <a:stretch>
              <a:fillRect l="-1727" t="-744" r="-1727"/>
            </a:stretch>
          </a:blipFill>
        </p:spPr>
        <p:txBody>
          <a:bodyPr/>
          <a:lstStyle/>
          <a:p>
            <a:r>
              <a:rPr lang="it-IT">
                <a:no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Manuele\Desktop\fisica\300ppt\8.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5722938"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CasellaDiTesto 1"/>
          <p:cNvSpPr txBox="1">
            <a:spLocks noChangeArrowheads="1"/>
          </p:cNvSpPr>
          <p:nvPr/>
        </p:nvSpPr>
        <p:spPr bwMode="auto">
          <a:xfrm>
            <a:off x="5364163" y="1628775"/>
            <a:ext cx="34559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Solo la componente di F che agisce nel piano perpendicolare all’asse di rotazione agisce in modo da far girare la ruota attorno al suo asse. La componente parallela all’asse di rotazione tende a far muovere l’asse stesso, che però si assume fisso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685800" y="53975"/>
            <a:ext cx="7772400" cy="1143000"/>
          </a:xfrm>
        </p:spPr>
        <p:txBody>
          <a:bodyPr/>
          <a:lstStyle/>
          <a:p>
            <a:r>
              <a:rPr lang="it-IT" smtClean="0"/>
              <a:t>Dinamica rotazionale e inerzia</a:t>
            </a:r>
          </a:p>
        </p:txBody>
      </p:sp>
      <p:sp>
        <p:nvSpPr>
          <p:cNvPr id="4" name="CasellaDiTesto 3"/>
          <p:cNvSpPr txBox="1">
            <a:spLocks noRot="1" noChangeAspect="1" noMove="1" noResize="1" noEditPoints="1" noAdjustHandles="1" noChangeArrowheads="1" noChangeShapeType="1" noTextEdit="1"/>
          </p:cNvSpPr>
          <p:nvPr/>
        </p:nvSpPr>
        <p:spPr>
          <a:xfrm>
            <a:off x="323528" y="1340768"/>
            <a:ext cx="8280920" cy="3737433"/>
          </a:xfrm>
          <a:prstGeom prst="rect">
            <a:avLst/>
          </a:prstGeom>
          <a:blipFill rotWithShape="1">
            <a:blip r:embed="rId2"/>
            <a:stretch>
              <a:fillRect l="-736" t="-816" r="-810" b="-1958"/>
            </a:stretch>
          </a:blipFill>
        </p:spPr>
        <p:txBody>
          <a:bodyPr/>
          <a:lstStyle/>
          <a:p>
            <a:r>
              <a:rPr lang="it-IT">
                <a:no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Manuele\Desktop\fisica\300ppt\8.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3781425"/>
            <a:ext cx="4140200"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a:spLocks noRot="1" noChangeAspect="1" noMove="1" noResize="1" noEditPoints="1" noAdjustHandles="1" noChangeArrowheads="1" noChangeShapeType="1" noTextEdit="1"/>
          </p:cNvSpPr>
          <p:nvPr/>
        </p:nvSpPr>
        <p:spPr>
          <a:xfrm>
            <a:off x="251520" y="260648"/>
            <a:ext cx="8424936" cy="3607654"/>
          </a:xfrm>
          <a:prstGeom prst="rect">
            <a:avLst/>
          </a:prstGeom>
          <a:blipFill rotWithShape="1">
            <a:blip r:embed="rId3"/>
            <a:stretch>
              <a:fillRect l="-724" t="-845" r="-796" b="-2027"/>
            </a:stretch>
          </a:blipFill>
        </p:spPr>
        <p:txBody>
          <a:bodyPr/>
          <a:lstStyle/>
          <a:p>
            <a:r>
              <a:rPr lang="it-IT">
                <a:noFill/>
              </a:rPr>
              <a:t> </a:t>
            </a:r>
          </a:p>
        </p:txBody>
      </p:sp>
      <p:pic>
        <p:nvPicPr>
          <p:cNvPr id="18436" name="Picture 2" descr="C:\Documents and Settings\Manuele\Desktop\fisica\300ppt\8.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3619500"/>
            <a:ext cx="4356100" cy="326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685800" y="53975"/>
            <a:ext cx="7772400" cy="1143000"/>
          </a:xfrm>
        </p:spPr>
        <p:txBody>
          <a:bodyPr/>
          <a:lstStyle/>
          <a:p>
            <a:r>
              <a:rPr lang="it-IT" smtClean="0"/>
              <a:t>Momento d’inerzia</a:t>
            </a:r>
          </a:p>
        </p:txBody>
      </p:sp>
      <p:sp>
        <p:nvSpPr>
          <p:cNvPr id="4" name="CasellaDiTesto 3"/>
          <p:cNvSpPr txBox="1">
            <a:spLocks noRot="1" noChangeAspect="1" noMove="1" noResize="1" noEditPoints="1" noAdjustHandles="1" noChangeArrowheads="1" noChangeShapeType="1" noTextEdit="1"/>
          </p:cNvSpPr>
          <p:nvPr/>
        </p:nvSpPr>
        <p:spPr>
          <a:xfrm>
            <a:off x="539552" y="1412776"/>
            <a:ext cx="7920880" cy="4732193"/>
          </a:xfrm>
          <a:prstGeom prst="rect">
            <a:avLst/>
          </a:prstGeom>
          <a:blipFill rotWithShape="1">
            <a:blip r:embed="rId2"/>
            <a:stretch>
              <a:fillRect l="-847" t="-644" r="-770" b="-1418"/>
            </a:stretch>
          </a:blipFill>
        </p:spPr>
        <p:txBody>
          <a:bodyPr/>
          <a:lstStyle/>
          <a:p>
            <a:r>
              <a:rPr lang="it-IT">
                <a:no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Manuele\Desktop\fisica\300ppt\8.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25" y="2970213"/>
            <a:ext cx="5219700" cy="391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itolo 1"/>
          <p:cNvSpPr>
            <a:spLocks noGrp="1"/>
          </p:cNvSpPr>
          <p:nvPr>
            <p:ph type="title"/>
          </p:nvPr>
        </p:nvSpPr>
        <p:spPr>
          <a:xfrm>
            <a:off x="685800" y="53975"/>
            <a:ext cx="7772400" cy="1143000"/>
          </a:xfrm>
        </p:spPr>
        <p:txBody>
          <a:bodyPr/>
          <a:lstStyle/>
          <a:p>
            <a:r>
              <a:rPr lang="it-IT" smtClean="0"/>
              <a:t>Problemi di dinamica rotazionale</a:t>
            </a:r>
          </a:p>
        </p:txBody>
      </p:sp>
      <p:sp>
        <p:nvSpPr>
          <p:cNvPr id="4" name="CasellaDiTesto 3"/>
          <p:cNvSpPr txBox="1"/>
          <p:nvPr/>
        </p:nvSpPr>
        <p:spPr>
          <a:xfrm>
            <a:off x="395288" y="1412875"/>
            <a:ext cx="8208962" cy="1938338"/>
          </a:xfrm>
          <a:prstGeom prst="rect">
            <a:avLst/>
          </a:prstGeom>
          <a:noFill/>
        </p:spPr>
        <p:txBody>
          <a:bodyPr>
            <a:spAutoFit/>
          </a:bodyPr>
          <a:lstStyle/>
          <a:p>
            <a:pPr algn="just">
              <a:defRPr/>
            </a:pPr>
            <a:r>
              <a:rPr lang="it-IT" sz="2000" dirty="0"/>
              <a:t>Due pesi di massa 5 Kg e 7 Kg sono montati su una barra leggera (la cui massa può essere ignorata) a una distanza di 4 m l’uno dall’altro. Si calcoli il momento di inerzia del sistema:</a:t>
            </a:r>
          </a:p>
          <a:p>
            <a:pPr marL="457200" indent="-457200" algn="just">
              <a:buFontTx/>
              <a:buAutoNum type="alphaLcPeriod"/>
              <a:defRPr/>
            </a:pPr>
            <a:r>
              <a:rPr lang="it-IT" sz="2000" dirty="0"/>
              <a:t>Quando il sistema ruota attorno a un asse equidistante dai due pesi;</a:t>
            </a:r>
          </a:p>
          <a:p>
            <a:pPr marL="457200" indent="-457200" algn="just">
              <a:buFontTx/>
              <a:buAutoNum type="alphaLcPeriod"/>
              <a:defRPr/>
            </a:pPr>
            <a:r>
              <a:rPr lang="it-IT" sz="2000" dirty="0"/>
              <a:t>Quando il sistema ruota intorno a un asse posto a 0.50 m a sinistra della massa di 5 Kg.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Manuele\Desktop\fisica\300ppt\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720407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a:spLocks noRot="1" noChangeAspect="1" noMove="1" noResize="1" noEditPoints="1" noAdjustHandles="1" noChangeArrowheads="1" noChangeShapeType="1" noTextEdit="1"/>
          </p:cNvSpPr>
          <p:nvPr/>
        </p:nvSpPr>
        <p:spPr>
          <a:xfrm>
            <a:off x="5220072" y="1164316"/>
            <a:ext cx="3816424" cy="4784964"/>
          </a:xfrm>
          <a:prstGeom prst="rect">
            <a:avLst/>
          </a:prstGeom>
          <a:blipFill rotWithShape="1">
            <a:blip r:embed="rId3"/>
            <a:stretch>
              <a:fillRect l="-1597" t="-637" r="-1757" b="-1401"/>
            </a:stretch>
          </a:blipFill>
        </p:spPr>
        <p:txBody>
          <a:bodyPr/>
          <a:lstStyle/>
          <a:p>
            <a:pPr>
              <a:defRPr/>
            </a:pPr>
            <a:r>
              <a:rPr lang="it-IT">
                <a:no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Rot="1" noChangeAspect="1" noMove="1" noResize="1" noEditPoints="1" noAdjustHandles="1" noChangeArrowheads="1" noChangeShapeType="1" noTextEdit="1"/>
          </p:cNvSpPr>
          <p:nvPr/>
        </p:nvSpPr>
        <p:spPr>
          <a:xfrm>
            <a:off x="395536" y="1700808"/>
            <a:ext cx="8352928" cy="2554545"/>
          </a:xfrm>
          <a:prstGeom prst="rect">
            <a:avLst/>
          </a:prstGeom>
          <a:blipFill rotWithShape="1">
            <a:blip r:embed="rId2"/>
            <a:stretch>
              <a:fillRect l="-803" t="-1193" r="-730" b="-3341"/>
            </a:stretch>
          </a:blipFill>
        </p:spPr>
        <p:txBody>
          <a:bodyPr/>
          <a:lstStyle/>
          <a:p>
            <a:r>
              <a:rPr lang="it-IT">
                <a:no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685800" y="44450"/>
            <a:ext cx="7772400" cy="1143000"/>
          </a:xfrm>
        </p:spPr>
        <p:txBody>
          <a:bodyPr/>
          <a:lstStyle/>
          <a:p>
            <a:r>
              <a:rPr lang="it-IT" smtClean="0"/>
              <a:t>Momento d’inerzia di sistemi continui</a:t>
            </a:r>
          </a:p>
        </p:txBody>
      </p:sp>
      <p:sp>
        <p:nvSpPr>
          <p:cNvPr id="4" name="CasellaDiTesto 3"/>
          <p:cNvSpPr txBox="1">
            <a:spLocks noRot="1" noChangeAspect="1" noMove="1" noResize="1" noEditPoints="1" noAdjustHandles="1" noChangeArrowheads="1" noChangeShapeType="1" noTextEdit="1"/>
          </p:cNvSpPr>
          <p:nvPr/>
        </p:nvSpPr>
        <p:spPr>
          <a:xfrm>
            <a:off x="251520" y="1340768"/>
            <a:ext cx="8640960" cy="5539722"/>
          </a:xfrm>
          <a:prstGeom prst="rect">
            <a:avLst/>
          </a:prstGeom>
          <a:blipFill rotWithShape="1">
            <a:blip r:embed="rId2"/>
            <a:stretch>
              <a:fillRect l="-705" t="-550" r="-705"/>
            </a:stretch>
          </a:blipFill>
        </p:spPr>
        <p:txBody>
          <a:bodyPr/>
          <a:lstStyle/>
          <a:p>
            <a:r>
              <a:rPr lang="it-IT">
                <a:noFil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Manuele\Desktop\fisica\300ppt\8.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FISICA\Halliday immagini\1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2636838"/>
            <a:ext cx="438626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asellaDiTesto 1"/>
          <p:cNvSpPr txBox="1">
            <a:spLocks noChangeArrowheads="1"/>
          </p:cNvSpPr>
          <p:nvPr/>
        </p:nvSpPr>
        <p:spPr bwMode="auto">
          <a:xfrm>
            <a:off x="323850" y="333375"/>
            <a:ext cx="8424863"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Un disco uniforme di massa M=2.5 Kg e raggio R=20 cm montato su un mozzo orizzontale fisso. Un blocco m=1.2 Kg è appeso a un filo privo di massa avvolto intorno al bordo del disco. Si calcoli l’accelerazione di caduta del blocco, l’accelerazione angolare del disco e la tensione del filo. Il filo non slitta e il mozzo gira senza attrito.</a:t>
            </a:r>
          </a:p>
        </p:txBody>
      </p:sp>
      <p:sp>
        <p:nvSpPr>
          <p:cNvPr id="3" name="CasellaDiTesto 2"/>
          <p:cNvSpPr txBox="1">
            <a:spLocks noRot="1" noChangeAspect="1" noMove="1" noResize="1" noEditPoints="1" noAdjustHandles="1" noChangeArrowheads="1" noChangeShapeType="1" noTextEdit="1"/>
          </p:cNvSpPr>
          <p:nvPr/>
        </p:nvSpPr>
        <p:spPr>
          <a:xfrm>
            <a:off x="4139952" y="1963872"/>
            <a:ext cx="4608512" cy="4539063"/>
          </a:xfrm>
          <a:prstGeom prst="rect">
            <a:avLst/>
          </a:prstGeom>
          <a:blipFill rotWithShape="1">
            <a:blip r:embed="rId3"/>
            <a:stretch>
              <a:fillRect l="-1323" t="-671" r="-1455" b="-1477"/>
            </a:stretch>
          </a:blipFill>
        </p:spPr>
        <p:txBody>
          <a:bodyPr/>
          <a:lstStyle/>
          <a:p>
            <a:r>
              <a:rPr lang="it-IT">
                <a:no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395288" y="44450"/>
            <a:ext cx="8424862" cy="1143000"/>
          </a:xfrm>
        </p:spPr>
        <p:txBody>
          <a:bodyPr/>
          <a:lstStyle/>
          <a:p>
            <a:r>
              <a:rPr lang="it-IT" smtClean="0"/>
              <a:t>Energia cinetica di un corpo rigido</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60575"/>
            <a:ext cx="20097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a:spLocks noRot="1" noChangeAspect="1" noMove="1" noResize="1" noEditPoints="1" noAdjustHandles="1" noChangeArrowheads="1" noChangeShapeType="1" noTextEdit="1"/>
          </p:cNvSpPr>
          <p:nvPr/>
        </p:nvSpPr>
        <p:spPr>
          <a:xfrm>
            <a:off x="2123728" y="1340768"/>
            <a:ext cx="6696744" cy="5126596"/>
          </a:xfrm>
          <a:prstGeom prst="rect">
            <a:avLst/>
          </a:prstGeom>
          <a:blipFill rotWithShape="1">
            <a:blip r:embed="rId3"/>
            <a:stretch>
              <a:fillRect l="-910" t="-595" r="-1001" b="-1189"/>
            </a:stretch>
          </a:blipFill>
        </p:spPr>
        <p:txBody>
          <a:bodyPr/>
          <a:lstStyle/>
          <a:p>
            <a:r>
              <a:rPr lang="it-IT">
                <a:no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Manuele\Desktop\fisica\300ppt\8.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2636838"/>
            <a:ext cx="5630862"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itolo 1"/>
          <p:cNvSpPr>
            <a:spLocks noGrp="1"/>
          </p:cNvSpPr>
          <p:nvPr>
            <p:ph type="title"/>
          </p:nvPr>
        </p:nvSpPr>
        <p:spPr>
          <a:xfrm>
            <a:off x="685800" y="44450"/>
            <a:ext cx="7772400" cy="1143000"/>
          </a:xfrm>
        </p:spPr>
        <p:txBody>
          <a:bodyPr/>
          <a:lstStyle/>
          <a:p>
            <a:r>
              <a:rPr lang="it-IT" smtClean="0"/>
              <a:t>Sfera che rotola lungo un piano inclinato</a:t>
            </a:r>
          </a:p>
        </p:txBody>
      </p:sp>
      <p:sp>
        <p:nvSpPr>
          <p:cNvPr id="26628" name="CasellaDiTesto 3"/>
          <p:cNvSpPr txBox="1">
            <a:spLocks noChangeArrowheads="1"/>
          </p:cNvSpPr>
          <p:nvPr/>
        </p:nvSpPr>
        <p:spPr bwMode="auto">
          <a:xfrm>
            <a:off x="323850" y="1557338"/>
            <a:ext cx="83518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Quale sarà la velocità di una sfera piena di massa M e raggio R quando raggiunge la base di un piano inclinato, se parte da ferma da una altezza H e rotola senza scivolare?</a:t>
            </a:r>
          </a:p>
        </p:txBody>
      </p:sp>
      <p:sp>
        <p:nvSpPr>
          <p:cNvPr id="5" name="CasellaDiTesto 4"/>
          <p:cNvSpPr txBox="1">
            <a:spLocks noRot="1" noChangeAspect="1" noMove="1" noResize="1" noEditPoints="1" noAdjustHandles="1" noChangeArrowheads="1" noChangeShapeType="1" noTextEdit="1"/>
          </p:cNvSpPr>
          <p:nvPr/>
        </p:nvSpPr>
        <p:spPr>
          <a:xfrm>
            <a:off x="5652120" y="3140968"/>
            <a:ext cx="3240360" cy="2540567"/>
          </a:xfrm>
          <a:prstGeom prst="rect">
            <a:avLst/>
          </a:prstGeom>
          <a:blipFill rotWithShape="1">
            <a:blip r:embed="rId3"/>
            <a:stretch>
              <a:fillRect l="-1880" t="-1199"/>
            </a:stretch>
          </a:blipFill>
        </p:spPr>
        <p:txBody>
          <a:bodyPr/>
          <a:lstStyle/>
          <a:p>
            <a:r>
              <a:rPr lang="it-IT">
                <a:no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FISICA\Halliday immagini\1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844675"/>
            <a:ext cx="66246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asellaDiTesto 3"/>
          <p:cNvSpPr txBox="1">
            <a:spLocks noChangeArrowheads="1"/>
          </p:cNvSpPr>
          <p:nvPr/>
        </p:nvSpPr>
        <p:spPr bwMode="auto">
          <a:xfrm>
            <a:off x="323850" y="476250"/>
            <a:ext cx="835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it-IT"/>
          </a:p>
        </p:txBody>
      </p:sp>
      <p:sp>
        <p:nvSpPr>
          <p:cNvPr id="27652" name="Titolo 4"/>
          <p:cNvSpPr>
            <a:spLocks noGrp="1"/>
          </p:cNvSpPr>
          <p:nvPr>
            <p:ph type="title"/>
          </p:nvPr>
        </p:nvSpPr>
        <p:spPr>
          <a:xfrm>
            <a:off x="685800" y="44450"/>
            <a:ext cx="7772400" cy="1143000"/>
          </a:xfrm>
        </p:spPr>
        <p:txBody>
          <a:bodyPr/>
          <a:lstStyle/>
          <a:p>
            <a:r>
              <a:rPr lang="it-IT" smtClean="0"/>
              <a:t>La macchina di Atwood reale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Manuele\Desktop\fisica\300ppt\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6238"/>
            <a:ext cx="5292725" cy="396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itolo 1"/>
          <p:cNvSpPr>
            <a:spLocks noGrp="1"/>
          </p:cNvSpPr>
          <p:nvPr>
            <p:ph type="title"/>
          </p:nvPr>
        </p:nvSpPr>
        <p:spPr>
          <a:xfrm>
            <a:off x="685800" y="44450"/>
            <a:ext cx="7772400" cy="1143000"/>
          </a:xfrm>
        </p:spPr>
        <p:txBody>
          <a:bodyPr/>
          <a:lstStyle/>
          <a:p>
            <a:r>
              <a:rPr lang="it-IT" smtClean="0"/>
              <a:t>Chi arriva prima?</a:t>
            </a:r>
          </a:p>
        </p:txBody>
      </p:sp>
      <p:sp>
        <p:nvSpPr>
          <p:cNvPr id="28676" name="CasellaDiTesto 3"/>
          <p:cNvSpPr txBox="1">
            <a:spLocks noChangeArrowheads="1"/>
          </p:cNvSpPr>
          <p:nvPr/>
        </p:nvSpPr>
        <p:spPr bwMode="auto">
          <a:xfrm>
            <a:off x="684213" y="1484313"/>
            <a:ext cx="80645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Diversi oggetti rotolano senza scivolare lungo un piano inclinato di altezza H; tutti partono da fermi nello stesso istante. Gli oggetti sono: un anello sottile, una biglia, una pila elettrica a forma di cilindro pieno, una lattina vuota e una piena chiusa. In quale ordine essi raggiungono il fondo del piano inclinato?</a:t>
            </a:r>
          </a:p>
        </p:txBody>
      </p:sp>
      <p:sp>
        <p:nvSpPr>
          <p:cNvPr id="28677" name="CasellaDiTesto 4"/>
          <p:cNvSpPr txBox="1">
            <a:spLocks noChangeArrowheads="1"/>
          </p:cNvSpPr>
          <p:nvPr/>
        </p:nvSpPr>
        <p:spPr bwMode="auto">
          <a:xfrm>
            <a:off x="5076825" y="2916238"/>
            <a:ext cx="367188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sz="2000"/>
              <a:t>La scatola che scivola vince sempre; la velocità di una sfera che rotola è minore alla base del piano inclinato di quella di una scatola che scivola poiché l’energia potenziale è trasformata completamente in energia cinetica traslazionale mentre per gli oggetti che rotolano l’energia potenziale iniziale si suddivide tra energia cinetica traslazionale e rotazionale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Manuele\Desktop\fisica\300ppt\8.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997200"/>
            <a:ext cx="51847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a:spLocks noRot="1" noChangeAspect="1" noMove="1" noResize="1" noEditPoints="1" noAdjustHandles="1" noChangeArrowheads="1" noChangeShapeType="1" noTextEdit="1"/>
          </p:cNvSpPr>
          <p:nvPr/>
        </p:nvSpPr>
        <p:spPr>
          <a:xfrm>
            <a:off x="251520" y="476672"/>
            <a:ext cx="8496944" cy="3756285"/>
          </a:xfrm>
          <a:prstGeom prst="rect">
            <a:avLst/>
          </a:prstGeom>
          <a:blipFill rotWithShape="1">
            <a:blip r:embed="rId3"/>
            <a:stretch>
              <a:fillRect l="-717" t="-812" r="-789"/>
            </a:stretch>
          </a:blipFill>
        </p:spPr>
        <p:txBody>
          <a:bodyPr/>
          <a:lstStyle/>
          <a:p>
            <a:r>
              <a:rPr lang="it-IT">
                <a:no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Manuele\Desktop\fisica\300ppt\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73016"/>
            <a:ext cx="4415879" cy="331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CasellaDiTesto 1"/>
              <p:cNvSpPr txBox="1"/>
              <p:nvPr/>
            </p:nvSpPr>
            <p:spPr>
              <a:xfrm>
                <a:off x="683568" y="1615967"/>
                <a:ext cx="8064896" cy="3921010"/>
              </a:xfrm>
              <a:prstGeom prst="rect">
                <a:avLst/>
              </a:prstGeom>
              <a:noFill/>
            </p:spPr>
            <p:txBody>
              <a:bodyPr wrap="square" rtlCol="0">
                <a:spAutoFit/>
              </a:bodyPr>
              <a:lstStyle/>
              <a:p>
                <a:pPr algn="just"/>
                <a:r>
                  <a:rPr lang="it-IT" sz="2000" dirty="0" smtClean="0"/>
                  <a:t>Il lavoro fatto su un corpo che ruota attorno a un asse fisso può essere espresso utilizzando grandezze angolari. In figura, una forza F esercita un momento torcente </a:t>
                </a:r>
                <a14:m>
                  <m:oMath xmlns:m="http://schemas.openxmlformats.org/officeDocument/2006/math">
                    <m:r>
                      <a:rPr lang="it-IT" sz="2000" i="1" smtClean="0">
                        <a:latin typeface="Cambria Math"/>
                        <a:ea typeface="Cambria Math"/>
                      </a:rPr>
                      <m:t>𝜏</m:t>
                    </m:r>
                    <m:r>
                      <a:rPr lang="it-IT" sz="2000" b="0" i="1" smtClean="0">
                        <a:latin typeface="Cambria Math"/>
                        <a:ea typeface="Cambria Math"/>
                      </a:rPr>
                      <m:t>=</m:t>
                    </m:r>
                    <m:r>
                      <a:rPr lang="it-IT" sz="2000" b="0" i="1" smtClean="0">
                        <a:latin typeface="Cambria Math"/>
                        <a:ea typeface="Cambria Math"/>
                      </a:rPr>
                      <m:t>𝑟</m:t>
                    </m:r>
                    <m:r>
                      <a:rPr lang="it-IT" sz="2000" b="0" i="1" smtClean="0">
                        <a:latin typeface="Cambria Math"/>
                        <a:ea typeface="Cambria Math"/>
                      </a:rPr>
                      <m:t>∙</m:t>
                    </m:r>
                    <m:r>
                      <a:rPr lang="it-IT" sz="2000" b="0" i="1" smtClean="0">
                        <a:latin typeface="Cambria Math"/>
                        <a:ea typeface="Cambria Math"/>
                      </a:rPr>
                      <m:t>𝐹</m:t>
                    </m:r>
                  </m:oMath>
                </a14:m>
                <a:r>
                  <a:rPr lang="it-IT" sz="2000" dirty="0" smtClean="0"/>
                  <a:t> sulla ruota, compie un lavoro </a:t>
                </a:r>
                <a14:m>
                  <m:oMath xmlns:m="http://schemas.openxmlformats.org/officeDocument/2006/math">
                    <m:r>
                      <a:rPr lang="it-IT" sz="2000" b="0" i="1" smtClean="0">
                        <a:latin typeface="Cambria Math"/>
                      </a:rPr>
                      <m:t>𝐿</m:t>
                    </m:r>
                    <m:r>
                      <a:rPr lang="it-IT" sz="2000" b="0" i="1" smtClean="0">
                        <a:latin typeface="Cambria Math"/>
                      </a:rPr>
                      <m:t>=</m:t>
                    </m:r>
                    <m:r>
                      <a:rPr lang="it-IT" sz="2000" b="0" i="1" smtClean="0">
                        <a:latin typeface="Cambria Math"/>
                      </a:rPr>
                      <m:t>𝐹</m:t>
                    </m:r>
                    <m:r>
                      <a:rPr lang="it-IT" sz="2000" b="0" i="1" smtClean="0">
                        <a:latin typeface="Cambria Math"/>
                        <a:ea typeface="Cambria Math"/>
                      </a:rPr>
                      <m:t>∙∆</m:t>
                    </m:r>
                    <m:r>
                      <a:rPr lang="it-IT" sz="2000" b="0" i="1" smtClean="0">
                        <a:latin typeface="Cambria Math"/>
                        <a:ea typeface="Cambria Math"/>
                      </a:rPr>
                      <m:t>𝑙</m:t>
                    </m:r>
                  </m:oMath>
                </a14:m>
                <a:r>
                  <a:rPr lang="it-IT" sz="2000" dirty="0" smtClean="0"/>
                  <a:t> nel far girare la ruota di un piccolo tratto </a:t>
                </a:r>
                <a14:m>
                  <m:oMath xmlns:m="http://schemas.openxmlformats.org/officeDocument/2006/math">
                    <m:r>
                      <a:rPr lang="it-IT" sz="2000" b="0" i="1" smtClean="0">
                        <a:latin typeface="Cambria Math"/>
                        <a:ea typeface="Cambria Math"/>
                      </a:rPr>
                      <m:t>∆</m:t>
                    </m:r>
                    <m:r>
                      <a:rPr lang="it-IT" sz="2000" b="0" i="1" smtClean="0">
                        <a:latin typeface="Cambria Math"/>
                        <a:ea typeface="Cambria Math"/>
                      </a:rPr>
                      <m:t>𝑙</m:t>
                    </m:r>
                  </m:oMath>
                </a14:m>
                <a:r>
                  <a:rPr lang="it-IT" sz="2000" dirty="0" smtClean="0"/>
                  <a:t> </a:t>
                </a:r>
              </a:p>
              <a:p>
                <a:pPr algn="just"/>
                <a:r>
                  <a:rPr lang="it-IT" sz="2000" dirty="0" smtClean="0"/>
                  <a:t>La ruota ha ruotato di un piccolo angolo </a:t>
                </a:r>
                <a14:m>
                  <m:oMath xmlns:m="http://schemas.openxmlformats.org/officeDocument/2006/math">
                    <m:r>
                      <a:rPr lang="it-IT" sz="2000" i="1" smtClean="0">
                        <a:latin typeface="Cambria Math"/>
                        <a:ea typeface="Cambria Math"/>
                      </a:rPr>
                      <m:t>∆</m:t>
                    </m:r>
                    <m:r>
                      <a:rPr lang="it-IT" sz="2000" i="1" smtClean="0">
                        <a:latin typeface="Cambria Math"/>
                        <a:ea typeface="Cambria Math"/>
                      </a:rPr>
                      <m:t>𝜃</m:t>
                    </m:r>
                    <m:r>
                      <a:rPr lang="it-IT" sz="2000" b="0" i="1" smtClean="0">
                        <a:latin typeface="Cambria Math"/>
                        <a:ea typeface="Cambria Math"/>
                      </a:rPr>
                      <m:t>=</m:t>
                    </m:r>
                    <m:f>
                      <m:fPr>
                        <m:ctrlPr>
                          <a:rPr lang="it-IT" sz="2000" b="0" i="1" smtClean="0">
                            <a:latin typeface="Cambria Math"/>
                            <a:ea typeface="Cambria Math"/>
                          </a:rPr>
                        </m:ctrlPr>
                      </m:fPr>
                      <m:num>
                        <m:r>
                          <a:rPr lang="it-IT" sz="2000" b="0" i="1" smtClean="0">
                            <a:latin typeface="Cambria Math"/>
                            <a:ea typeface="Cambria Math"/>
                          </a:rPr>
                          <m:t>∆</m:t>
                        </m:r>
                        <m:r>
                          <a:rPr lang="it-IT" sz="2000" b="0" i="1" smtClean="0">
                            <a:latin typeface="Cambria Math"/>
                            <a:ea typeface="Cambria Math"/>
                          </a:rPr>
                          <m:t>𝑙</m:t>
                        </m:r>
                      </m:num>
                      <m:den>
                        <m:r>
                          <a:rPr lang="it-IT" sz="2000" b="0" i="1" smtClean="0">
                            <a:latin typeface="Cambria Math"/>
                            <a:ea typeface="Cambria Math"/>
                          </a:rPr>
                          <m:t>𝑟</m:t>
                        </m:r>
                      </m:den>
                    </m:f>
                    <m:r>
                      <a:rPr lang="it-IT" sz="2000" b="0" i="1" smtClean="0">
                        <a:latin typeface="Cambria Math"/>
                        <a:ea typeface="Cambria Math"/>
                      </a:rPr>
                      <m:t>. </m:t>
                    </m:r>
                  </m:oMath>
                </a14:m>
                <a:r>
                  <a:rPr lang="it-IT" sz="2000" dirty="0" smtClean="0"/>
                  <a:t> Quindi:</a:t>
                </a:r>
              </a:p>
              <a:p>
                <a:pPr algn="just"/>
                <a:endParaRPr lang="it-IT" sz="2000" dirty="0" smtClean="0"/>
              </a:p>
              <a:p>
                <a:pPr algn="just"/>
                <a14:m>
                  <m:oMathPara xmlns:m="http://schemas.openxmlformats.org/officeDocument/2006/math">
                    <m:oMathParaPr>
                      <m:jc m:val="centerGroup"/>
                    </m:oMathParaPr>
                    <m:oMath xmlns:m="http://schemas.openxmlformats.org/officeDocument/2006/math">
                      <m:r>
                        <a:rPr lang="it-IT" sz="2000" b="0" i="1" smtClean="0">
                          <a:latin typeface="Cambria Math"/>
                        </a:rPr>
                        <m:t>𝐿</m:t>
                      </m:r>
                      <m:r>
                        <a:rPr lang="it-IT" sz="2000" b="0" i="1" smtClean="0">
                          <a:latin typeface="Cambria Math"/>
                        </a:rPr>
                        <m:t>=</m:t>
                      </m:r>
                      <m:r>
                        <a:rPr lang="it-IT" sz="2000" b="0" i="1" smtClean="0">
                          <a:latin typeface="Cambria Math"/>
                        </a:rPr>
                        <m:t>𝐹</m:t>
                      </m:r>
                      <m:r>
                        <a:rPr lang="it-IT" sz="2000" b="0" i="1" smtClean="0">
                          <a:latin typeface="Cambria Math"/>
                          <a:ea typeface="Cambria Math"/>
                        </a:rPr>
                        <m:t>∙∆</m:t>
                      </m:r>
                      <m:r>
                        <a:rPr lang="it-IT" sz="2000" b="0" i="1" smtClean="0">
                          <a:latin typeface="Cambria Math"/>
                          <a:ea typeface="Cambria Math"/>
                        </a:rPr>
                        <m:t>𝑙</m:t>
                      </m:r>
                      <m:r>
                        <a:rPr lang="it-IT" sz="2000" b="0" i="1" smtClean="0">
                          <a:latin typeface="Cambria Math"/>
                          <a:ea typeface="Cambria Math"/>
                        </a:rPr>
                        <m:t>=</m:t>
                      </m:r>
                      <m:r>
                        <a:rPr lang="it-IT" sz="2000" b="0" i="1" smtClean="0">
                          <a:latin typeface="Cambria Math"/>
                          <a:ea typeface="Cambria Math"/>
                        </a:rPr>
                        <m:t>𝐹𝑟</m:t>
                      </m:r>
                      <m:r>
                        <a:rPr lang="it-IT" sz="2000" b="0" i="1" smtClean="0">
                          <a:latin typeface="Cambria Math"/>
                          <a:ea typeface="Cambria Math"/>
                        </a:rPr>
                        <m:t>∆</m:t>
                      </m:r>
                      <m:r>
                        <a:rPr lang="it-IT" sz="2000" b="0" i="1" smtClean="0">
                          <a:latin typeface="Cambria Math"/>
                          <a:ea typeface="Cambria Math"/>
                        </a:rPr>
                        <m:t>𝜃</m:t>
                      </m:r>
                    </m:oMath>
                  </m:oMathPara>
                </a14:m>
                <a:endParaRPr lang="it-IT" sz="2000" dirty="0" smtClean="0"/>
              </a:p>
              <a:p>
                <a:pPr algn="just"/>
                <a:endParaRPr lang="it-IT" sz="2000" dirty="0" smtClean="0"/>
              </a:p>
              <a:p>
                <a:pPr algn="just"/>
                <a:endParaRPr lang="it-IT" sz="2000" dirty="0"/>
              </a:p>
              <a:p>
                <a:pPr algn="just"/>
                <a:r>
                  <a:rPr lang="it-IT" sz="2000" dirty="0" smtClean="0"/>
                  <a:t>                                                        Essendo </a:t>
                </a:r>
                <a14:m>
                  <m:oMath xmlns:m="http://schemas.openxmlformats.org/officeDocument/2006/math">
                    <m:r>
                      <a:rPr lang="it-IT" sz="2000" i="1" smtClean="0">
                        <a:latin typeface="Cambria Math"/>
                        <a:ea typeface="Cambria Math"/>
                      </a:rPr>
                      <m:t>𝜏</m:t>
                    </m:r>
                    <m:r>
                      <a:rPr lang="it-IT" sz="2000" b="0" i="1" smtClean="0">
                        <a:latin typeface="Cambria Math"/>
                        <a:ea typeface="Cambria Math"/>
                      </a:rPr>
                      <m:t>=</m:t>
                    </m:r>
                    <m:r>
                      <a:rPr lang="it-IT" sz="2000" b="0" i="1" smtClean="0">
                        <a:latin typeface="Cambria Math"/>
                        <a:ea typeface="Cambria Math"/>
                      </a:rPr>
                      <m:t>𝑟</m:t>
                    </m:r>
                    <m:r>
                      <a:rPr lang="it-IT" sz="2000" b="0" i="1" smtClean="0">
                        <a:latin typeface="Cambria Math"/>
                        <a:ea typeface="Cambria Math"/>
                      </a:rPr>
                      <m:t>∙</m:t>
                    </m:r>
                    <m:r>
                      <a:rPr lang="it-IT" sz="2000" b="0" i="1" smtClean="0">
                        <a:latin typeface="Cambria Math"/>
                        <a:ea typeface="Cambria Math"/>
                      </a:rPr>
                      <m:t>𝐹</m:t>
                    </m:r>
                  </m:oMath>
                </a14:m>
                <a:r>
                  <a:rPr lang="it-IT" sz="2000" dirty="0" smtClean="0"/>
                  <a:t> , si ha in definitiva:</a:t>
                </a:r>
              </a:p>
              <a:p>
                <a:pPr algn="just"/>
                <a:endParaRPr lang="it-IT" sz="2000" dirty="0" smtClean="0"/>
              </a:p>
              <a:p>
                <a:pPr algn="just"/>
                <a:r>
                  <a:rPr lang="it-IT" sz="2000" b="0" dirty="0" smtClean="0"/>
                  <a:t>                                                                               </a:t>
                </a:r>
                <a14:m>
                  <m:oMath xmlns:m="http://schemas.openxmlformats.org/officeDocument/2006/math">
                    <m:r>
                      <a:rPr lang="it-IT" sz="2000" b="0" i="1" smtClean="0">
                        <a:latin typeface="Cambria Math"/>
                      </a:rPr>
                      <m:t>𝐿</m:t>
                    </m:r>
                    <m:r>
                      <a:rPr lang="it-IT" sz="2000" b="0" i="1" smtClean="0">
                        <a:latin typeface="Cambria Math"/>
                      </a:rPr>
                      <m:t>=</m:t>
                    </m:r>
                    <m:r>
                      <a:rPr lang="it-IT" sz="2000" b="0" i="1" smtClean="0">
                        <a:latin typeface="Cambria Math"/>
                        <a:ea typeface="Cambria Math"/>
                      </a:rPr>
                      <m:t>𝜏</m:t>
                    </m:r>
                    <m:r>
                      <a:rPr lang="it-IT" sz="2000" b="0" i="1" smtClean="0">
                        <a:latin typeface="Cambria Math"/>
                        <a:ea typeface="Cambria Math"/>
                      </a:rPr>
                      <m:t>∙∆</m:t>
                    </m:r>
                    <m:r>
                      <a:rPr lang="it-IT" sz="2000" b="0" i="1" smtClean="0">
                        <a:latin typeface="Cambria Math"/>
                        <a:ea typeface="Cambria Math"/>
                      </a:rPr>
                      <m:t>𝜃</m:t>
                    </m:r>
                  </m:oMath>
                </a14:m>
                <a:endParaRPr lang="it-IT" sz="20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683568" y="1615967"/>
                <a:ext cx="8064896" cy="3921010"/>
              </a:xfrm>
              <a:prstGeom prst="rect">
                <a:avLst/>
              </a:prstGeom>
              <a:blipFill rotWithShape="1">
                <a:blip r:embed="rId3"/>
                <a:stretch>
                  <a:fillRect l="-756" t="-778" r="-831"/>
                </a:stretch>
              </a:blipFill>
            </p:spPr>
            <p:txBody>
              <a:bodyPr/>
              <a:lstStyle/>
              <a:p>
                <a:r>
                  <a:rPr lang="it-IT">
                    <a:noFill/>
                  </a:rPr>
                  <a:t> </a:t>
                </a:r>
              </a:p>
            </p:txBody>
          </p:sp>
        </mc:Fallback>
      </mc:AlternateContent>
      <p:sp>
        <p:nvSpPr>
          <p:cNvPr id="3" name="Titolo 2"/>
          <p:cNvSpPr>
            <a:spLocks noGrp="1"/>
          </p:cNvSpPr>
          <p:nvPr>
            <p:ph type="title"/>
          </p:nvPr>
        </p:nvSpPr>
        <p:spPr>
          <a:xfrm>
            <a:off x="685800" y="53752"/>
            <a:ext cx="7772400" cy="1143000"/>
          </a:xfrm>
        </p:spPr>
        <p:txBody>
          <a:bodyPr/>
          <a:lstStyle/>
          <a:p>
            <a:r>
              <a:rPr lang="it-IT" dirty="0" smtClean="0"/>
              <a:t>Lavoro del momento torcente</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Manuele\Desktop\fisica\300ppt\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6878638" cy="5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a:spLocks noRot="1" noChangeAspect="1" noMove="1" noResize="1" noEditPoints="1" noAdjustHandles="1" noChangeArrowheads="1" noChangeShapeType="1" noTextEdit="1"/>
          </p:cNvSpPr>
          <p:nvPr/>
        </p:nvSpPr>
        <p:spPr>
          <a:xfrm>
            <a:off x="5004048" y="749144"/>
            <a:ext cx="3960440" cy="5560176"/>
          </a:xfrm>
          <a:prstGeom prst="rect">
            <a:avLst/>
          </a:prstGeom>
          <a:blipFill rotWithShape="1">
            <a:blip r:embed="rId3"/>
            <a:stretch>
              <a:fillRect l="-1534" t="-438" r="-1380"/>
            </a:stretch>
          </a:blipFill>
          <a:ln>
            <a:solidFill>
              <a:schemeClr val="accent1"/>
            </a:solidFill>
          </a:ln>
        </p:spPr>
        <p:txBody>
          <a:bodyPr/>
          <a:lstStyle/>
          <a:p>
            <a:pPr>
              <a:defRPr/>
            </a:pPr>
            <a:r>
              <a:rPr lang="it-IT">
                <a:noFill/>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53752"/>
            <a:ext cx="7772400" cy="1143000"/>
          </a:xfrm>
        </p:spPr>
        <p:txBody>
          <a:bodyPr/>
          <a:lstStyle/>
          <a:p>
            <a:r>
              <a:rPr lang="it-IT" dirty="0" smtClean="0"/>
              <a:t>Il momento angolare</a:t>
            </a:r>
            <a:endParaRPr lang="it-IT" dirty="0"/>
          </a:p>
        </p:txBody>
      </p:sp>
      <mc:AlternateContent xmlns:mc="http://schemas.openxmlformats.org/markup-compatibility/2006" xmlns:a14="http://schemas.microsoft.com/office/drawing/2010/main">
        <mc:Choice Requires="a14">
          <p:sp>
            <p:nvSpPr>
              <p:cNvPr id="4" name="CasellaDiTesto 3"/>
              <p:cNvSpPr txBox="1"/>
              <p:nvPr/>
            </p:nvSpPr>
            <p:spPr>
              <a:xfrm>
                <a:off x="683568" y="1556792"/>
                <a:ext cx="7848872" cy="4727641"/>
              </a:xfrm>
              <a:prstGeom prst="rect">
                <a:avLst/>
              </a:prstGeom>
              <a:noFill/>
              <a:ln>
                <a:solidFill>
                  <a:schemeClr val="accent1"/>
                </a:solidFill>
              </a:ln>
            </p:spPr>
            <p:txBody>
              <a:bodyPr wrap="square" rtlCol="0">
                <a:spAutoFit/>
              </a:bodyPr>
              <a:lstStyle/>
              <a:p>
                <a:pPr algn="just"/>
                <a:r>
                  <a:rPr lang="it-IT" sz="2000" dirty="0" smtClean="0"/>
                  <a:t>Così come le altre grandezze, anche la quantità di moto  </a:t>
                </a:r>
                <a14:m>
                  <m:oMath xmlns:m="http://schemas.openxmlformats.org/officeDocument/2006/math">
                    <m:r>
                      <a:rPr lang="it-IT" sz="2000" b="0" i="1" smtClean="0">
                        <a:latin typeface="Cambria Math"/>
                      </a:rPr>
                      <m:t>𝑞</m:t>
                    </m:r>
                    <m:r>
                      <a:rPr lang="it-IT" sz="2000" b="0" i="1" smtClean="0">
                        <a:latin typeface="Cambria Math"/>
                      </a:rPr>
                      <m:t>=</m:t>
                    </m:r>
                    <m:r>
                      <a:rPr lang="it-IT" sz="2000" b="0" i="1" smtClean="0">
                        <a:latin typeface="Cambria Math"/>
                      </a:rPr>
                      <m:t>𝑚𝑣</m:t>
                    </m:r>
                    <m:r>
                      <a:rPr lang="it-IT" sz="2000" b="0" i="1" smtClean="0">
                        <a:latin typeface="Cambria Math"/>
                      </a:rPr>
                      <m:t> </m:t>
                    </m:r>
                  </m:oMath>
                </a14:m>
                <a:r>
                  <a:rPr lang="it-IT" sz="2000" dirty="0" smtClean="0"/>
                  <a:t>ha un analogo rotazionale che prende il nome di momento angolare L e, per un corpo che ruota attorno a un asse fisso, è definita come:</a:t>
                </a:r>
              </a:p>
              <a:p>
                <a:pPr algn="just"/>
                <a14:m>
                  <m:oMathPara xmlns:m="http://schemas.openxmlformats.org/officeDocument/2006/math">
                    <m:oMathParaPr>
                      <m:jc m:val="centerGroup"/>
                    </m:oMathParaPr>
                    <m:oMath xmlns:m="http://schemas.openxmlformats.org/officeDocument/2006/math">
                      <m:r>
                        <a:rPr lang="it-IT" sz="2000" b="0" i="1" smtClean="0">
                          <a:latin typeface="Cambria Math"/>
                        </a:rPr>
                        <m:t>𝐿</m:t>
                      </m:r>
                      <m:r>
                        <a:rPr lang="it-IT" sz="2000" b="0" i="1" smtClean="0">
                          <a:latin typeface="Cambria Math"/>
                        </a:rPr>
                        <m:t>=</m:t>
                      </m:r>
                      <m:r>
                        <a:rPr lang="it-IT" sz="2000" b="0" i="1" smtClean="0">
                          <a:latin typeface="Cambria Math"/>
                        </a:rPr>
                        <m:t>𝐼</m:t>
                      </m:r>
                      <m:r>
                        <a:rPr lang="it-IT" sz="2000" b="0" i="1" smtClean="0">
                          <a:latin typeface="Cambria Math"/>
                          <a:ea typeface="Cambria Math"/>
                        </a:rPr>
                        <m:t>∙</m:t>
                      </m:r>
                      <m:r>
                        <a:rPr lang="it-IT" sz="2000" b="0" i="1" smtClean="0">
                          <a:latin typeface="Cambria Math"/>
                          <a:ea typeface="Cambria Math"/>
                        </a:rPr>
                        <m:t>𝜔</m:t>
                      </m:r>
                    </m:oMath>
                  </m:oMathPara>
                </a14:m>
                <a:endParaRPr lang="it-IT" sz="2000" dirty="0" smtClean="0"/>
              </a:p>
              <a:p>
                <a:pPr algn="just"/>
                <a:r>
                  <a:rPr lang="it-IT" sz="2000" dirty="0" smtClean="0"/>
                  <a:t>Le unità di misura SI sono </a:t>
                </a:r>
                <a14:m>
                  <m:oMath xmlns:m="http://schemas.openxmlformats.org/officeDocument/2006/math">
                    <m:r>
                      <a:rPr lang="it-IT" sz="2000" b="0" i="1" smtClean="0">
                        <a:latin typeface="Cambria Math"/>
                      </a:rPr>
                      <m:t>𝐾𝑔</m:t>
                    </m:r>
                    <m:r>
                      <a:rPr lang="it-IT" sz="2000" b="0" i="1" smtClean="0">
                        <a:latin typeface="Cambria Math"/>
                        <a:ea typeface="Cambria Math"/>
                      </a:rPr>
                      <m:t>∙</m:t>
                    </m:r>
                    <m:sSup>
                      <m:sSupPr>
                        <m:ctrlPr>
                          <a:rPr lang="it-IT" sz="2000" b="0" i="1" smtClean="0">
                            <a:latin typeface="Cambria Math"/>
                            <a:ea typeface="Cambria Math"/>
                          </a:rPr>
                        </m:ctrlPr>
                      </m:sSupPr>
                      <m:e>
                        <m:r>
                          <a:rPr lang="it-IT" sz="2000" b="0" i="1" smtClean="0">
                            <a:latin typeface="Cambria Math"/>
                            <a:ea typeface="Cambria Math"/>
                          </a:rPr>
                          <m:t>𝑚</m:t>
                        </m:r>
                      </m:e>
                      <m:sup>
                        <m:r>
                          <a:rPr lang="it-IT" sz="2000" b="0" i="1" smtClean="0">
                            <a:latin typeface="Cambria Math"/>
                            <a:ea typeface="Cambria Math"/>
                          </a:rPr>
                          <m:t>2</m:t>
                        </m:r>
                      </m:sup>
                    </m:sSup>
                    <m:r>
                      <a:rPr lang="it-IT" sz="2000" b="0" i="1" smtClean="0">
                        <a:latin typeface="Cambria Math"/>
                        <a:ea typeface="Cambria Math"/>
                      </a:rPr>
                      <m:t>/</m:t>
                    </m:r>
                    <m:r>
                      <a:rPr lang="it-IT" sz="2000" b="0" i="1" smtClean="0">
                        <a:latin typeface="Cambria Math"/>
                        <a:ea typeface="Cambria Math"/>
                      </a:rPr>
                      <m:t>𝑠</m:t>
                    </m:r>
                  </m:oMath>
                </a14:m>
                <a:endParaRPr lang="it-IT" sz="2000" dirty="0" smtClean="0"/>
              </a:p>
              <a:p>
                <a:pPr algn="just"/>
                <a:r>
                  <a:rPr lang="it-IT" sz="2000" dirty="0" smtClean="0"/>
                  <a:t>La seconda legge di Newton può essere scritta in termini di quantità di moto:</a:t>
                </a:r>
              </a:p>
              <a:p>
                <a:pPr algn="just"/>
                <a14:m>
                  <m:oMathPara xmlns:m="http://schemas.openxmlformats.org/officeDocument/2006/math">
                    <m:oMathParaPr>
                      <m:jc m:val="centerGroup"/>
                    </m:oMathParaPr>
                    <m:oMath xmlns:m="http://schemas.openxmlformats.org/officeDocument/2006/math">
                      <m:nary>
                        <m:naryPr>
                          <m:chr m:val="∑"/>
                          <m:subHide m:val="on"/>
                          <m:supHide m:val="on"/>
                          <m:ctrlPr>
                            <a:rPr lang="it-IT" sz="2000" i="1" smtClean="0">
                              <a:latin typeface="Cambria Math"/>
                            </a:rPr>
                          </m:ctrlPr>
                        </m:naryPr>
                        <m:sub/>
                        <m:sup/>
                        <m:e>
                          <m:r>
                            <a:rPr lang="it-IT" sz="2000" b="0" i="1" smtClean="0">
                              <a:latin typeface="Cambria Math"/>
                            </a:rPr>
                            <m:t>𝐹</m:t>
                          </m:r>
                        </m:e>
                      </m:nary>
                      <m:r>
                        <a:rPr lang="it-IT" sz="2000" b="0" i="1" smtClean="0">
                          <a:latin typeface="Cambria Math"/>
                        </a:rPr>
                        <m:t>=</m:t>
                      </m:r>
                      <m:f>
                        <m:fPr>
                          <m:ctrlPr>
                            <a:rPr lang="it-IT" sz="2000" b="0" i="1" smtClean="0">
                              <a:latin typeface="Cambria Math"/>
                            </a:rPr>
                          </m:ctrlPr>
                        </m:fPr>
                        <m:num>
                          <m:r>
                            <a:rPr lang="it-IT" sz="2000" b="0" i="1" smtClean="0">
                              <a:latin typeface="Cambria Math"/>
                              <a:ea typeface="Cambria Math"/>
                            </a:rPr>
                            <m:t>∆</m:t>
                          </m:r>
                          <m:r>
                            <a:rPr lang="it-IT" sz="2000" b="0" i="1" smtClean="0">
                              <a:latin typeface="Cambria Math"/>
                              <a:ea typeface="Cambria Math"/>
                            </a:rPr>
                            <m:t>𝑞</m:t>
                          </m:r>
                        </m:num>
                        <m:den>
                          <m:r>
                            <a:rPr lang="it-IT" sz="2000" b="0" i="1" smtClean="0">
                              <a:latin typeface="Cambria Math"/>
                              <a:ea typeface="Cambria Math"/>
                            </a:rPr>
                            <m:t>∆</m:t>
                          </m:r>
                          <m:r>
                            <a:rPr lang="it-IT" sz="2000" b="0" i="1" smtClean="0">
                              <a:latin typeface="Cambria Math"/>
                              <a:ea typeface="Cambria Math"/>
                            </a:rPr>
                            <m:t>𝑡</m:t>
                          </m:r>
                        </m:den>
                      </m:f>
                    </m:oMath>
                  </m:oMathPara>
                </a14:m>
                <a:endParaRPr lang="it-IT" sz="2000" dirty="0" smtClean="0"/>
              </a:p>
              <a:p>
                <a:pPr algn="just"/>
                <a:r>
                  <a:rPr lang="it-IT" sz="2000" dirty="0" smtClean="0"/>
                  <a:t>In modo del tutto simile, la legge </a:t>
                </a:r>
                <a14:m>
                  <m:oMath xmlns:m="http://schemas.openxmlformats.org/officeDocument/2006/math">
                    <m:nary>
                      <m:naryPr>
                        <m:chr m:val="∑"/>
                        <m:subHide m:val="on"/>
                        <m:supHide m:val="on"/>
                        <m:ctrlPr>
                          <a:rPr lang="it-IT" sz="2000" i="1" smtClean="0">
                            <a:latin typeface="Cambria Math"/>
                            <a:ea typeface="Cambria Math"/>
                          </a:rPr>
                        </m:ctrlPr>
                      </m:naryPr>
                      <m:sub/>
                      <m:sup/>
                      <m:e>
                        <m:r>
                          <a:rPr lang="it-IT" sz="2000" i="1" smtClean="0">
                            <a:latin typeface="Cambria Math"/>
                            <a:ea typeface="Cambria Math"/>
                          </a:rPr>
                          <m:t>𝜏</m:t>
                        </m:r>
                        <m:r>
                          <m:rPr>
                            <m:nor/>
                          </m:rPr>
                          <a:rPr lang="it-IT" sz="2000" b="0" i="0" smtClean="0">
                            <a:latin typeface="Cambria Math"/>
                            <a:ea typeface="Cambria Math"/>
                          </a:rPr>
                          <m:t>=</m:t>
                        </m:r>
                        <m:r>
                          <m:rPr>
                            <m:nor/>
                          </m:rPr>
                          <a:rPr lang="it-IT" sz="2000" b="0" i="0" smtClean="0">
                            <a:latin typeface="Cambria Math"/>
                            <a:ea typeface="Cambria Math"/>
                          </a:rPr>
                          <m:t>I</m:t>
                        </m:r>
                        <m:r>
                          <m:rPr>
                            <m:sty m:val="p"/>
                          </m:rPr>
                          <a:rPr lang="el-GR" sz="2000" b="0" i="1" smtClean="0">
                            <a:latin typeface="Cambria Math"/>
                            <a:ea typeface="Cambria Math"/>
                          </a:rPr>
                          <m:t>α</m:t>
                        </m:r>
                        <m:r>
                          <m:rPr>
                            <m:nor/>
                          </m:rPr>
                          <a:rPr lang="it-IT" sz="2000" dirty="0" smtClean="0"/>
                          <m:t> </m:t>
                        </m:r>
                      </m:e>
                    </m:nary>
                    <m:r>
                      <a:rPr lang="it-IT" sz="2000" b="0" i="1" smtClean="0">
                        <a:latin typeface="Cambria Math"/>
                        <a:ea typeface="Cambria Math"/>
                      </a:rPr>
                      <m:t> </m:t>
                    </m:r>
                  </m:oMath>
                </a14:m>
                <a:r>
                  <a:rPr lang="it-IT" sz="2000" dirty="0" smtClean="0"/>
                  <a:t>può essere scritto in termini di momento angolare, come:</a:t>
                </a:r>
              </a:p>
              <a:p>
                <a:pPr algn="just"/>
                <a14:m>
                  <m:oMathPara xmlns:m="http://schemas.openxmlformats.org/officeDocument/2006/math">
                    <m:oMathParaPr>
                      <m:jc m:val="centerGroup"/>
                    </m:oMathParaPr>
                    <m:oMath xmlns:m="http://schemas.openxmlformats.org/officeDocument/2006/math">
                      <m:nary>
                        <m:naryPr>
                          <m:chr m:val="∑"/>
                          <m:subHide m:val="on"/>
                          <m:supHide m:val="on"/>
                          <m:ctrlPr>
                            <a:rPr lang="it-IT" sz="2000" i="1" smtClean="0">
                              <a:latin typeface="Cambria Math"/>
                              <a:ea typeface="Cambria Math"/>
                            </a:rPr>
                          </m:ctrlPr>
                        </m:naryPr>
                        <m:sub/>
                        <m:sup/>
                        <m:e>
                          <m:r>
                            <a:rPr lang="it-IT" sz="2000" i="1" smtClean="0">
                              <a:latin typeface="Cambria Math"/>
                              <a:ea typeface="Cambria Math"/>
                            </a:rPr>
                            <m:t>𝜏</m:t>
                          </m:r>
                          <m:r>
                            <m:rPr>
                              <m:nor/>
                            </m:rPr>
                            <a:rPr lang="it-IT" sz="2000" b="0" i="0" smtClean="0">
                              <a:latin typeface="Cambria Math"/>
                              <a:ea typeface="Cambria Math"/>
                            </a:rPr>
                            <m:t>=</m:t>
                          </m:r>
                          <m:r>
                            <m:rPr>
                              <m:nor/>
                            </m:rPr>
                            <a:rPr lang="it-IT" sz="2000" b="0" i="0" smtClean="0">
                              <a:latin typeface="Cambria Math"/>
                              <a:ea typeface="Cambria Math"/>
                            </a:rPr>
                            <m:t>I</m:t>
                          </m:r>
                          <m:r>
                            <a:rPr lang="it-IT" sz="2000" b="0" i="1" smtClean="0">
                              <a:latin typeface="Cambria Math"/>
                              <a:ea typeface="Cambria Math"/>
                            </a:rPr>
                            <m:t>∙</m:t>
                          </m:r>
                          <m:f>
                            <m:fPr>
                              <m:ctrlPr>
                                <a:rPr lang="it-IT" sz="2000" b="0" i="1" smtClean="0">
                                  <a:latin typeface="Cambria Math"/>
                                  <a:ea typeface="Cambria Math"/>
                                </a:rPr>
                              </m:ctrlPr>
                            </m:fPr>
                            <m:num>
                              <m:r>
                                <a:rPr lang="it-IT" sz="2000" b="0" i="1" smtClean="0">
                                  <a:latin typeface="Cambria Math"/>
                                  <a:ea typeface="Cambria Math"/>
                                </a:rPr>
                                <m:t>∆</m:t>
                              </m:r>
                              <m:r>
                                <a:rPr lang="it-IT" sz="2000" b="0" i="1" smtClean="0">
                                  <a:latin typeface="Cambria Math"/>
                                  <a:ea typeface="Cambria Math"/>
                                </a:rPr>
                                <m:t>𝜔</m:t>
                              </m:r>
                            </m:num>
                            <m:den>
                              <m:r>
                                <a:rPr lang="it-IT" sz="2000" b="0" i="1" smtClean="0">
                                  <a:latin typeface="Cambria Math"/>
                                  <a:ea typeface="Cambria Math"/>
                                </a:rPr>
                                <m:t>∆</m:t>
                              </m:r>
                              <m:r>
                                <a:rPr lang="it-IT" sz="2000" b="0" i="1" smtClean="0">
                                  <a:latin typeface="Cambria Math"/>
                                  <a:ea typeface="Cambria Math"/>
                                </a:rPr>
                                <m:t>𝑡</m:t>
                              </m:r>
                            </m:den>
                          </m:f>
                          <m:r>
                            <a:rPr lang="it-IT" sz="2000" b="0" i="1" smtClean="0">
                              <a:latin typeface="Cambria Math"/>
                              <a:ea typeface="Cambria Math"/>
                            </a:rPr>
                            <m:t>=</m:t>
                          </m:r>
                          <m:f>
                            <m:fPr>
                              <m:ctrlPr>
                                <a:rPr lang="it-IT" sz="2000" b="0" i="1" smtClean="0">
                                  <a:latin typeface="Cambria Math"/>
                                  <a:ea typeface="Cambria Math"/>
                                </a:rPr>
                              </m:ctrlPr>
                            </m:fPr>
                            <m:num>
                              <m:r>
                                <a:rPr lang="it-IT" sz="2000" b="0" i="1" smtClean="0">
                                  <a:latin typeface="Cambria Math"/>
                                  <a:ea typeface="Cambria Math"/>
                                </a:rPr>
                                <m:t>𝐼</m:t>
                              </m:r>
                              <m:d>
                                <m:dPr>
                                  <m:ctrlPr>
                                    <a:rPr lang="it-IT" sz="2000" b="0" i="1" smtClean="0">
                                      <a:latin typeface="Cambria Math"/>
                                      <a:ea typeface="Cambria Math"/>
                                    </a:rPr>
                                  </m:ctrlPr>
                                </m:dPr>
                                <m:e>
                                  <m:r>
                                    <a:rPr lang="it-IT" sz="2000" b="0" i="1" smtClean="0">
                                      <a:latin typeface="Cambria Math"/>
                                      <a:ea typeface="Cambria Math"/>
                                    </a:rPr>
                                    <m:t>𝜔</m:t>
                                  </m:r>
                                  <m:r>
                                    <a:rPr lang="it-IT" sz="2000" b="0" i="1" smtClean="0">
                                      <a:latin typeface="Cambria Math"/>
                                      <a:ea typeface="Cambria Math"/>
                                    </a:rPr>
                                    <m:t>−</m:t>
                                  </m:r>
                                  <m:sSub>
                                    <m:sSubPr>
                                      <m:ctrlPr>
                                        <a:rPr lang="it-IT" sz="2000" b="0" i="1" smtClean="0">
                                          <a:latin typeface="Cambria Math"/>
                                          <a:ea typeface="Cambria Math"/>
                                        </a:rPr>
                                      </m:ctrlPr>
                                    </m:sSubPr>
                                    <m:e>
                                      <m:r>
                                        <a:rPr lang="it-IT" sz="2000" b="0" i="1" smtClean="0">
                                          <a:latin typeface="Cambria Math"/>
                                          <a:ea typeface="Cambria Math"/>
                                        </a:rPr>
                                        <m:t>𝜔</m:t>
                                      </m:r>
                                    </m:e>
                                    <m:sub>
                                      <m:r>
                                        <a:rPr lang="it-IT" sz="2000" b="0" i="1" smtClean="0">
                                          <a:latin typeface="Cambria Math"/>
                                          <a:ea typeface="Cambria Math"/>
                                        </a:rPr>
                                        <m:t>0</m:t>
                                      </m:r>
                                    </m:sub>
                                  </m:sSub>
                                </m:e>
                              </m:d>
                            </m:num>
                            <m:den>
                              <m:r>
                                <a:rPr lang="it-IT" sz="2000" b="0" i="1" smtClean="0">
                                  <a:latin typeface="Cambria Math"/>
                                  <a:ea typeface="Cambria Math"/>
                                </a:rPr>
                                <m:t>∆</m:t>
                              </m:r>
                              <m:r>
                                <a:rPr lang="it-IT" sz="2000" b="0" i="1" smtClean="0">
                                  <a:latin typeface="Cambria Math"/>
                                  <a:ea typeface="Cambria Math"/>
                                </a:rPr>
                                <m:t>𝑡</m:t>
                              </m:r>
                            </m:den>
                          </m:f>
                          <m:r>
                            <a:rPr lang="it-IT" sz="2000" b="0" i="1" smtClean="0">
                              <a:latin typeface="Cambria Math"/>
                              <a:ea typeface="Cambria Math"/>
                            </a:rPr>
                            <m:t>=</m:t>
                          </m:r>
                          <m:f>
                            <m:fPr>
                              <m:ctrlPr>
                                <a:rPr lang="it-IT" sz="2000" b="0" i="1" smtClean="0">
                                  <a:latin typeface="Cambria Math"/>
                                  <a:ea typeface="Cambria Math"/>
                                </a:rPr>
                              </m:ctrlPr>
                            </m:fPr>
                            <m:num>
                              <m:r>
                                <a:rPr lang="it-IT" sz="2000" b="0" i="1" smtClean="0">
                                  <a:latin typeface="Cambria Math"/>
                                  <a:ea typeface="Cambria Math"/>
                                </a:rPr>
                                <m:t>𝐼</m:t>
                              </m:r>
                              <m:r>
                                <a:rPr lang="it-IT" sz="2000" b="0" i="1" smtClean="0">
                                  <a:latin typeface="Cambria Math"/>
                                  <a:ea typeface="Cambria Math"/>
                                </a:rPr>
                                <m:t>𝜔</m:t>
                              </m:r>
                              <m:r>
                                <a:rPr lang="it-IT" sz="2000" b="0" i="1" smtClean="0">
                                  <a:latin typeface="Cambria Math"/>
                                  <a:ea typeface="Cambria Math"/>
                                </a:rPr>
                                <m:t>−</m:t>
                              </m:r>
                              <m:r>
                                <a:rPr lang="it-IT" sz="2000" b="0" i="1" smtClean="0">
                                  <a:latin typeface="Cambria Math"/>
                                  <a:ea typeface="Cambria Math"/>
                                </a:rPr>
                                <m:t>𝐼</m:t>
                              </m:r>
                              <m:sSub>
                                <m:sSubPr>
                                  <m:ctrlPr>
                                    <a:rPr lang="it-IT" sz="2000" b="0" i="1" smtClean="0">
                                      <a:latin typeface="Cambria Math"/>
                                      <a:ea typeface="Cambria Math"/>
                                    </a:rPr>
                                  </m:ctrlPr>
                                </m:sSubPr>
                                <m:e>
                                  <m:r>
                                    <a:rPr lang="it-IT" sz="2000" b="0" i="1" smtClean="0">
                                      <a:latin typeface="Cambria Math"/>
                                      <a:ea typeface="Cambria Math"/>
                                    </a:rPr>
                                    <m:t>𝜔</m:t>
                                  </m:r>
                                </m:e>
                                <m:sub>
                                  <m:r>
                                    <a:rPr lang="it-IT" sz="2000" b="0" i="1" smtClean="0">
                                      <a:latin typeface="Cambria Math"/>
                                      <a:ea typeface="Cambria Math"/>
                                    </a:rPr>
                                    <m:t>0</m:t>
                                  </m:r>
                                </m:sub>
                              </m:sSub>
                            </m:num>
                            <m:den>
                              <m:r>
                                <a:rPr lang="it-IT" sz="2000" b="0" i="1" smtClean="0">
                                  <a:latin typeface="Cambria Math"/>
                                  <a:ea typeface="Cambria Math"/>
                                </a:rPr>
                                <m:t>∆</m:t>
                              </m:r>
                              <m:r>
                                <a:rPr lang="it-IT" sz="2000" b="0" i="1" smtClean="0">
                                  <a:latin typeface="Cambria Math"/>
                                  <a:ea typeface="Cambria Math"/>
                                </a:rPr>
                                <m:t>𝑡</m:t>
                              </m:r>
                            </m:den>
                          </m:f>
                          <m:r>
                            <a:rPr lang="it-IT" sz="2000" b="0" i="1" smtClean="0">
                              <a:latin typeface="Cambria Math"/>
                              <a:ea typeface="Cambria Math"/>
                            </a:rPr>
                            <m:t>=</m:t>
                          </m:r>
                          <m:f>
                            <m:fPr>
                              <m:ctrlPr>
                                <a:rPr lang="it-IT" sz="2000" b="0" i="1" smtClean="0">
                                  <a:latin typeface="Cambria Math"/>
                                  <a:ea typeface="Cambria Math"/>
                                </a:rPr>
                              </m:ctrlPr>
                            </m:fPr>
                            <m:num>
                              <m:r>
                                <a:rPr lang="it-IT" sz="2000" b="0" i="1" smtClean="0">
                                  <a:latin typeface="Cambria Math"/>
                                  <a:ea typeface="Cambria Math"/>
                                </a:rPr>
                                <m:t>∆</m:t>
                              </m:r>
                              <m:r>
                                <a:rPr lang="it-IT" sz="2000" b="0" i="1" smtClean="0">
                                  <a:latin typeface="Cambria Math"/>
                                  <a:ea typeface="Cambria Math"/>
                                </a:rPr>
                                <m:t>𝐿</m:t>
                              </m:r>
                            </m:num>
                            <m:den>
                              <m:r>
                                <a:rPr lang="it-IT" sz="2000" b="0" i="1" smtClean="0">
                                  <a:latin typeface="Cambria Math"/>
                                  <a:ea typeface="Cambria Math"/>
                                </a:rPr>
                                <m:t>∆</m:t>
                              </m:r>
                              <m:r>
                                <a:rPr lang="it-IT" sz="2000" b="0" i="1" smtClean="0">
                                  <a:latin typeface="Cambria Math"/>
                                  <a:ea typeface="Cambria Math"/>
                                </a:rPr>
                                <m:t>𝑡</m:t>
                              </m:r>
                            </m:den>
                          </m:f>
                        </m:e>
                      </m:nary>
                    </m:oMath>
                  </m:oMathPara>
                </a14:m>
                <a:endParaRPr lang="it-IT" sz="2000" dirty="0" smtClean="0"/>
              </a:p>
              <a:p>
                <a:endParaRPr lang="it-IT" dirty="0" smtClean="0"/>
              </a:p>
            </p:txBody>
          </p:sp>
        </mc:Choice>
        <mc:Fallback xmlns="">
          <p:sp>
            <p:nvSpPr>
              <p:cNvPr id="4" name="CasellaDiTesto 3"/>
              <p:cNvSpPr txBox="1">
                <a:spLocks noRot="1" noChangeAspect="1" noMove="1" noResize="1" noEditPoints="1" noAdjustHandles="1" noChangeArrowheads="1" noChangeShapeType="1" noTextEdit="1"/>
              </p:cNvSpPr>
              <p:nvPr/>
            </p:nvSpPr>
            <p:spPr>
              <a:xfrm>
                <a:off x="683568" y="1556792"/>
                <a:ext cx="7848872" cy="4727641"/>
              </a:xfrm>
              <a:prstGeom prst="rect">
                <a:avLst/>
              </a:prstGeom>
              <a:blipFill rotWithShape="1">
                <a:blip r:embed="rId2"/>
                <a:stretch>
                  <a:fillRect l="-698" t="-514" r="-698"/>
                </a:stretch>
              </a:blipFill>
              <a:ln>
                <a:solidFill>
                  <a:schemeClr val="accent1"/>
                </a:solidFill>
              </a:ln>
            </p:spPr>
            <p:txBody>
              <a:bodyPr/>
              <a:lstStyle/>
              <a:p>
                <a:r>
                  <a:rPr lang="it-IT">
                    <a:noFill/>
                  </a:rPr>
                  <a:t> </a:t>
                </a:r>
              </a:p>
            </p:txBody>
          </p:sp>
        </mc:Fallback>
      </mc:AlternateContent>
    </p:spTree>
    <p:extLst>
      <p:ext uri="{BB962C8B-B14F-4D97-AF65-F5344CB8AC3E}">
        <p14:creationId xmlns:p14="http://schemas.microsoft.com/office/powerpoint/2010/main" val="4212799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Manuele\Desktop\fisica\300ppt\8.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17032"/>
            <a:ext cx="4223771" cy="316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0" y="44624"/>
            <a:ext cx="9144000" cy="1143000"/>
          </a:xfrm>
        </p:spPr>
        <p:txBody>
          <a:bodyPr/>
          <a:lstStyle/>
          <a:p>
            <a:r>
              <a:rPr lang="it-IT" dirty="0" smtClean="0"/>
              <a:t>La conservazione del momento angolare</a:t>
            </a:r>
            <a:endParaRPr lang="it-IT" dirty="0"/>
          </a:p>
        </p:txBody>
      </p:sp>
      <mc:AlternateContent xmlns:mc="http://schemas.openxmlformats.org/markup-compatibility/2006" xmlns:a14="http://schemas.microsoft.com/office/drawing/2010/main">
        <mc:Choice Requires="a14">
          <p:sp>
            <p:nvSpPr>
              <p:cNvPr id="4" name="CasellaDiTesto 3"/>
              <p:cNvSpPr txBox="1"/>
              <p:nvPr/>
            </p:nvSpPr>
            <p:spPr>
              <a:xfrm>
                <a:off x="179512" y="1412776"/>
                <a:ext cx="8712968" cy="1569660"/>
              </a:xfrm>
              <a:prstGeom prst="rect">
                <a:avLst/>
              </a:prstGeom>
              <a:noFill/>
            </p:spPr>
            <p:txBody>
              <a:bodyPr wrap="square" rtlCol="0">
                <a:spAutoFit/>
              </a:bodyPr>
              <a:lstStyle/>
              <a:p>
                <a:r>
                  <a:rPr lang="it-IT" dirty="0" smtClean="0"/>
                  <a:t>Il momento angolare è una quantità che, in alcune condizioni, si conserva. Infatti, se il momento torcente su un corpo è zero, allora L non varia. Cioè:</a:t>
                </a:r>
              </a:p>
              <a:p>
                <a:pPr/>
                <a14:m>
                  <m:oMathPara xmlns:m="http://schemas.openxmlformats.org/officeDocument/2006/math">
                    <m:oMathParaPr>
                      <m:jc m:val="centerGroup"/>
                    </m:oMathParaPr>
                    <m:oMath xmlns:m="http://schemas.openxmlformats.org/officeDocument/2006/math">
                      <m:r>
                        <a:rPr lang="it-IT" b="0" i="1" smtClean="0">
                          <a:latin typeface="Cambria Math"/>
                        </a:rPr>
                        <m:t>𝐼</m:t>
                      </m:r>
                      <m:r>
                        <a:rPr lang="it-IT" b="0" i="1" smtClean="0">
                          <a:latin typeface="Cambria Math"/>
                          <a:ea typeface="Cambria Math"/>
                        </a:rPr>
                        <m:t>𝜔</m:t>
                      </m:r>
                      <m:r>
                        <a:rPr lang="it-IT" b="0" i="1" smtClean="0">
                          <a:latin typeface="Cambria Math"/>
                          <a:ea typeface="Cambria Math"/>
                        </a:rPr>
                        <m:t>=</m:t>
                      </m:r>
                      <m:r>
                        <a:rPr lang="it-IT" b="0" i="1" smtClean="0">
                          <a:latin typeface="Cambria Math"/>
                          <a:ea typeface="Cambria Math"/>
                        </a:rPr>
                        <m:t>𝐼</m:t>
                      </m:r>
                      <m:sSub>
                        <m:sSubPr>
                          <m:ctrlPr>
                            <a:rPr lang="it-IT" b="0" i="1" smtClean="0">
                              <a:latin typeface="Cambria Math"/>
                              <a:ea typeface="Cambria Math"/>
                            </a:rPr>
                          </m:ctrlPr>
                        </m:sSubPr>
                        <m:e>
                          <m:r>
                            <a:rPr lang="it-IT" b="0" i="1" smtClean="0">
                              <a:latin typeface="Cambria Math"/>
                              <a:ea typeface="Cambria Math"/>
                            </a:rPr>
                            <m:t>𝜔</m:t>
                          </m:r>
                        </m:e>
                        <m:sub>
                          <m:r>
                            <a:rPr lang="it-IT" b="0" i="1" smtClean="0">
                              <a:latin typeface="Cambria Math"/>
                              <a:ea typeface="Cambria Math"/>
                            </a:rPr>
                            <m:t>0</m:t>
                          </m:r>
                        </m:sub>
                      </m:sSub>
                    </m:oMath>
                  </m:oMathPara>
                </a14:m>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179512" y="1412776"/>
                <a:ext cx="8712968" cy="1569660"/>
              </a:xfrm>
              <a:prstGeom prst="rect">
                <a:avLst/>
              </a:prstGeom>
              <a:blipFill rotWithShape="1">
                <a:blip r:embed="rId3"/>
                <a:stretch>
                  <a:fillRect l="-1049" t="-3113"/>
                </a:stretch>
              </a:blipFill>
            </p:spPr>
            <p:txBody>
              <a:bodyPr/>
              <a:lstStyle/>
              <a:p>
                <a:r>
                  <a:rPr lang="it-IT">
                    <a:noFill/>
                  </a:rPr>
                  <a:t> </a:t>
                </a:r>
              </a:p>
            </p:txBody>
          </p:sp>
        </mc:Fallback>
      </mc:AlternateContent>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175382"/>
            <a:ext cx="4953159" cy="371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Manuele\Desktop\fisica\300ppt\8.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2816"/>
            <a:ext cx="5184320" cy="388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CasellaDiTesto 1"/>
              <p:cNvSpPr txBox="1"/>
              <p:nvPr/>
            </p:nvSpPr>
            <p:spPr>
              <a:xfrm>
                <a:off x="323528" y="404664"/>
                <a:ext cx="8280920" cy="1938992"/>
              </a:xfrm>
              <a:prstGeom prst="rect">
                <a:avLst/>
              </a:prstGeom>
              <a:noFill/>
            </p:spPr>
            <p:txBody>
              <a:bodyPr wrap="square" rtlCol="0">
                <a:spAutoFit/>
              </a:bodyPr>
              <a:lstStyle/>
              <a:p>
                <a:pPr algn="just"/>
                <a:r>
                  <a:rPr lang="it-IT" sz="2000" dirty="0" smtClean="0"/>
                  <a:t>Una massa m, attaccata a una estremità di una cordicella ruota lungo una circonferenza sulla superficie di un tavolo priva di attrito. L’ altro capo della cordicella passa attraverso un buco nel tavolo. Inizialmente la massa ruota con una velocità </a:t>
                </a:r>
                <a14:m>
                  <m:oMath xmlns:m="http://schemas.openxmlformats.org/officeDocument/2006/math">
                    <m:sSub>
                      <m:sSubPr>
                        <m:ctrlPr>
                          <a:rPr lang="it-IT" sz="2000" i="1" smtClean="0">
                            <a:latin typeface="Cambria Math"/>
                          </a:rPr>
                        </m:ctrlPr>
                      </m:sSubPr>
                      <m:e>
                        <m:r>
                          <a:rPr lang="it-IT" sz="2000" b="0" i="1" smtClean="0">
                            <a:latin typeface="Cambria Math"/>
                          </a:rPr>
                          <m:t>𝑣</m:t>
                        </m:r>
                      </m:e>
                      <m:sub>
                        <m:r>
                          <a:rPr lang="it-IT" sz="2000" b="0" i="1" smtClean="0">
                            <a:latin typeface="Cambria Math"/>
                          </a:rPr>
                          <m:t>1</m:t>
                        </m:r>
                      </m:sub>
                    </m:sSub>
                  </m:oMath>
                </a14:m>
                <a:r>
                  <a:rPr lang="it-IT" sz="2000" dirty="0" smtClean="0"/>
                  <a:t> lungo una circonferenza di raggio </a:t>
                </a:r>
                <a14:m>
                  <m:oMath xmlns:m="http://schemas.openxmlformats.org/officeDocument/2006/math">
                    <m:sSub>
                      <m:sSubPr>
                        <m:ctrlPr>
                          <a:rPr lang="it-IT" sz="2000" i="1" smtClean="0">
                            <a:latin typeface="Cambria Math"/>
                          </a:rPr>
                        </m:ctrlPr>
                      </m:sSubPr>
                      <m:e>
                        <m:r>
                          <a:rPr lang="it-IT" sz="2000" b="0" i="1" smtClean="0">
                            <a:latin typeface="Cambria Math"/>
                          </a:rPr>
                          <m:t>𝑟</m:t>
                        </m:r>
                      </m:e>
                      <m:sub>
                        <m:r>
                          <a:rPr lang="it-IT" sz="2000" b="0" i="1" smtClean="0">
                            <a:latin typeface="Cambria Math"/>
                          </a:rPr>
                          <m:t>1</m:t>
                        </m:r>
                      </m:sub>
                    </m:sSub>
                  </m:oMath>
                </a14:m>
                <a:r>
                  <a:rPr lang="it-IT" sz="2000" dirty="0" smtClean="0"/>
                  <a:t>. La cordicella viene poi tirata lentamente attraverso il foro, in modo che il raggio sia ridotto a </a:t>
                </a:r>
                <a14:m>
                  <m:oMath xmlns:m="http://schemas.openxmlformats.org/officeDocument/2006/math">
                    <m:sSub>
                      <m:sSubPr>
                        <m:ctrlPr>
                          <a:rPr lang="it-IT" sz="2000" i="1" smtClean="0">
                            <a:latin typeface="Cambria Math"/>
                          </a:rPr>
                        </m:ctrlPr>
                      </m:sSubPr>
                      <m:e>
                        <m:r>
                          <a:rPr lang="it-IT" sz="2000" b="0" i="1" smtClean="0">
                            <a:latin typeface="Cambria Math"/>
                          </a:rPr>
                          <m:t>𝑟</m:t>
                        </m:r>
                      </m:e>
                      <m:sub>
                        <m:r>
                          <a:rPr lang="it-IT" sz="2000" b="0" i="1" smtClean="0">
                            <a:latin typeface="Cambria Math"/>
                          </a:rPr>
                          <m:t>2</m:t>
                        </m:r>
                      </m:sub>
                    </m:sSub>
                  </m:oMath>
                </a14:m>
                <a:r>
                  <a:rPr lang="it-IT" sz="2000" dirty="0" smtClean="0"/>
                  <a:t>. Qual è ora la nuova velocità </a:t>
                </a:r>
                <a14:m>
                  <m:oMath xmlns:m="http://schemas.openxmlformats.org/officeDocument/2006/math">
                    <m:sSub>
                      <m:sSubPr>
                        <m:ctrlPr>
                          <a:rPr lang="it-IT" sz="2000" i="1" smtClean="0">
                            <a:latin typeface="Cambria Math"/>
                          </a:rPr>
                        </m:ctrlPr>
                      </m:sSubPr>
                      <m:e>
                        <m:r>
                          <a:rPr lang="it-IT" sz="2000" b="0" i="1" smtClean="0">
                            <a:latin typeface="Cambria Math"/>
                          </a:rPr>
                          <m:t>𝑣</m:t>
                        </m:r>
                      </m:e>
                      <m:sub>
                        <m:r>
                          <a:rPr lang="it-IT" sz="2000" b="0" i="1" smtClean="0">
                            <a:latin typeface="Cambria Math"/>
                          </a:rPr>
                          <m:t>2</m:t>
                        </m:r>
                      </m:sub>
                    </m:sSub>
                  </m:oMath>
                </a14:m>
                <a:r>
                  <a:rPr lang="it-IT" sz="2000" dirty="0" smtClean="0"/>
                  <a:t> della massa? </a:t>
                </a:r>
                <a:endParaRPr lang="it-IT" sz="20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323528" y="404664"/>
                <a:ext cx="8280920" cy="1938992"/>
              </a:xfrm>
              <a:prstGeom prst="rect">
                <a:avLst/>
              </a:prstGeom>
              <a:blipFill rotWithShape="1">
                <a:blip r:embed="rId3"/>
                <a:stretch>
                  <a:fillRect l="-736" t="-1572" r="-810" b="-47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CasellaDiTesto 2"/>
              <p:cNvSpPr txBox="1"/>
              <p:nvPr/>
            </p:nvSpPr>
            <p:spPr>
              <a:xfrm>
                <a:off x="5436096" y="2132856"/>
                <a:ext cx="3168352" cy="3785652"/>
              </a:xfrm>
              <a:prstGeom prst="rect">
                <a:avLst/>
              </a:prstGeom>
              <a:noFill/>
            </p:spPr>
            <p:txBody>
              <a:bodyPr wrap="square" rtlCol="0">
                <a:spAutoFit/>
              </a:bodyPr>
              <a:lstStyle/>
              <a:p>
                <a:pPr algn="just"/>
                <a:r>
                  <a:rPr lang="it-IT" sz="2000" dirty="0" smtClean="0"/>
                  <a:t>La forza esercitata dalla cordicella sulla massa m non ne altera il momento angolare attorno all’asse di rotazione poiché essa è diretta lungo l’asse per cui il braccio della forza è nulla e così pure il momento torcente. Quindi dalla conservazione del momento angolare si ha:</a:t>
                </a:r>
              </a:p>
              <a:p>
                <a:pPr algn="just"/>
                <a14:m>
                  <m:oMathPara xmlns:m="http://schemas.openxmlformats.org/officeDocument/2006/math">
                    <m:oMathParaPr>
                      <m:jc m:val="centerGroup"/>
                    </m:oMathParaPr>
                    <m:oMath xmlns:m="http://schemas.openxmlformats.org/officeDocument/2006/math">
                      <m:sSub>
                        <m:sSubPr>
                          <m:ctrlPr>
                            <a:rPr lang="it-IT" sz="2000" i="1" smtClean="0">
                              <a:latin typeface="Cambria Math"/>
                            </a:rPr>
                          </m:ctrlPr>
                        </m:sSubPr>
                        <m:e>
                          <m:r>
                            <a:rPr lang="it-IT" sz="2000" b="0" i="1" smtClean="0">
                              <a:latin typeface="Cambria Math"/>
                            </a:rPr>
                            <m:t>𝐼</m:t>
                          </m:r>
                        </m:e>
                        <m:sub>
                          <m:r>
                            <a:rPr lang="it-IT" sz="2000" b="0" i="1" smtClean="0">
                              <a:latin typeface="Cambria Math"/>
                            </a:rPr>
                            <m:t>1</m:t>
                          </m:r>
                        </m:sub>
                      </m:sSub>
                      <m:sSub>
                        <m:sSubPr>
                          <m:ctrlPr>
                            <a:rPr lang="it-IT" sz="2000" i="1" smtClean="0">
                              <a:latin typeface="Cambria Math"/>
                            </a:rPr>
                          </m:ctrlPr>
                        </m:sSubPr>
                        <m:e>
                          <m:r>
                            <a:rPr lang="it-IT" sz="2000" i="1" smtClean="0">
                              <a:latin typeface="Cambria Math"/>
                              <a:ea typeface="Cambria Math"/>
                            </a:rPr>
                            <m:t>𝜔</m:t>
                          </m:r>
                        </m:e>
                        <m:sub>
                          <m:r>
                            <a:rPr lang="it-IT" sz="2000" b="0" i="1" smtClean="0">
                              <a:latin typeface="Cambria Math"/>
                            </a:rPr>
                            <m:t>1</m:t>
                          </m:r>
                        </m:sub>
                      </m:sSub>
                      <m:r>
                        <a:rPr lang="it-IT" sz="2000" b="0" i="1" smtClean="0">
                          <a:latin typeface="Cambria Math"/>
                        </a:rPr>
                        <m:t>=</m:t>
                      </m:r>
                      <m:sSub>
                        <m:sSubPr>
                          <m:ctrlPr>
                            <a:rPr lang="it-IT" sz="2000" i="1" smtClean="0">
                              <a:latin typeface="Cambria Math"/>
                            </a:rPr>
                          </m:ctrlPr>
                        </m:sSubPr>
                        <m:e>
                          <m:r>
                            <a:rPr lang="it-IT" sz="2000" b="0" i="1" smtClean="0">
                              <a:latin typeface="Cambria Math"/>
                            </a:rPr>
                            <m:t>𝐼</m:t>
                          </m:r>
                        </m:e>
                        <m:sub>
                          <m:r>
                            <a:rPr lang="it-IT" sz="2000" b="0" i="1" smtClean="0">
                              <a:latin typeface="Cambria Math"/>
                            </a:rPr>
                            <m:t>2</m:t>
                          </m:r>
                        </m:sub>
                      </m:sSub>
                      <m:sSub>
                        <m:sSubPr>
                          <m:ctrlPr>
                            <a:rPr lang="it-IT" sz="2000" i="1" smtClean="0">
                              <a:latin typeface="Cambria Math"/>
                            </a:rPr>
                          </m:ctrlPr>
                        </m:sSubPr>
                        <m:e>
                          <m:r>
                            <a:rPr lang="it-IT" sz="2000" i="1" smtClean="0">
                              <a:latin typeface="Cambria Math"/>
                              <a:ea typeface="Cambria Math"/>
                            </a:rPr>
                            <m:t>𝜔</m:t>
                          </m:r>
                        </m:e>
                        <m:sub>
                          <m:r>
                            <a:rPr lang="it-IT" sz="2000" b="0" i="1" smtClean="0">
                              <a:latin typeface="Cambria Math"/>
                              <a:ea typeface="Cambria Math"/>
                            </a:rPr>
                            <m:t>2</m:t>
                          </m:r>
                        </m:sub>
                      </m:sSub>
                    </m:oMath>
                  </m:oMathPara>
                </a14:m>
                <a:endParaRPr lang="it-IT" sz="20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5436096" y="2132856"/>
                <a:ext cx="3168352" cy="3785652"/>
              </a:xfrm>
              <a:prstGeom prst="rect">
                <a:avLst/>
              </a:prstGeom>
              <a:blipFill rotWithShape="1">
                <a:blip r:embed="rId4"/>
                <a:stretch>
                  <a:fillRect l="-2119" t="-805" r="-211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323528" y="5877272"/>
                <a:ext cx="8280920" cy="944554"/>
              </a:xfrm>
              <a:prstGeom prst="rect">
                <a:avLst/>
              </a:prstGeom>
              <a:noFill/>
              <a:ln>
                <a:solidFill>
                  <a:schemeClr val="accent1"/>
                </a:solidFill>
              </a:ln>
            </p:spPr>
            <p:txBody>
              <a:bodyPr wrap="square" rtlCol="0">
                <a:spAutoFit/>
              </a:bodyPr>
              <a:lstStyle/>
              <a:p>
                <a:r>
                  <a:rPr lang="it-IT" sz="2000" dirty="0" smtClean="0"/>
                  <a:t>La nostra piccola massa è essenzialmente una particella il cui momento d’inerzia è </a:t>
                </a:r>
                <a14:m>
                  <m:oMath xmlns:m="http://schemas.openxmlformats.org/officeDocument/2006/math">
                    <m:r>
                      <a:rPr lang="it-IT" sz="2000" b="0" i="1" smtClean="0">
                        <a:latin typeface="Cambria Math"/>
                      </a:rPr>
                      <m:t>𝐼</m:t>
                    </m:r>
                    <m:r>
                      <a:rPr lang="it-IT" sz="2000" b="0" i="1" smtClean="0">
                        <a:latin typeface="Cambria Math"/>
                      </a:rPr>
                      <m:t>=</m:t>
                    </m:r>
                    <m:r>
                      <a:rPr lang="it-IT" sz="2000" b="0" i="1" smtClean="0">
                        <a:latin typeface="Cambria Math"/>
                      </a:rPr>
                      <m:t>𝑚</m:t>
                    </m:r>
                    <m:sSup>
                      <m:sSupPr>
                        <m:ctrlPr>
                          <a:rPr lang="it-IT" sz="2000" b="0" i="1" smtClean="0">
                            <a:latin typeface="Cambria Math"/>
                          </a:rPr>
                        </m:ctrlPr>
                      </m:sSupPr>
                      <m:e>
                        <m:r>
                          <a:rPr lang="it-IT" sz="2000" b="0" i="1" smtClean="0">
                            <a:latin typeface="Cambria Math"/>
                          </a:rPr>
                          <m:t>𝑟</m:t>
                        </m:r>
                      </m:e>
                      <m:sup>
                        <m:r>
                          <a:rPr lang="it-IT" sz="2000" b="0" i="1" smtClean="0">
                            <a:latin typeface="Cambria Math"/>
                          </a:rPr>
                          <m:t>2</m:t>
                        </m:r>
                      </m:sup>
                    </m:sSup>
                  </m:oMath>
                </a14:m>
                <a:r>
                  <a:rPr lang="it-IT" sz="2000" dirty="0" smtClean="0"/>
                  <a:t>. Perciò si ha: </a:t>
                </a:r>
                <a14:m>
                  <m:oMath xmlns:m="http://schemas.openxmlformats.org/officeDocument/2006/math">
                    <m:sSub>
                      <m:sSubPr>
                        <m:ctrlPr>
                          <a:rPr lang="it-IT" sz="2000" i="1" smtClean="0">
                            <a:latin typeface="Cambria Math"/>
                            <a:ea typeface="Cambria Math"/>
                          </a:rPr>
                        </m:ctrlPr>
                      </m:sSubPr>
                      <m:e>
                        <m:r>
                          <a:rPr lang="it-IT" sz="2000" i="1" smtClean="0">
                            <a:latin typeface="Cambria Math"/>
                            <a:ea typeface="Cambria Math"/>
                          </a:rPr>
                          <m:t>𝜔</m:t>
                        </m:r>
                      </m:e>
                      <m:sub>
                        <m:r>
                          <a:rPr lang="it-IT" sz="2000" b="0" i="1" smtClean="0">
                            <a:latin typeface="Cambria Math"/>
                            <a:ea typeface="Cambria Math"/>
                          </a:rPr>
                          <m:t>2</m:t>
                        </m:r>
                      </m:sub>
                    </m:sSub>
                    <m:r>
                      <a:rPr lang="it-IT" sz="2000" b="0" i="1" smtClean="0">
                        <a:latin typeface="Cambria Math"/>
                        <a:ea typeface="Cambria Math"/>
                      </a:rPr>
                      <m:t>=</m:t>
                    </m:r>
                    <m:sSub>
                      <m:sSubPr>
                        <m:ctrlPr>
                          <a:rPr lang="it-IT" sz="2000" b="0" i="1" smtClean="0">
                            <a:latin typeface="Cambria Math"/>
                            <a:ea typeface="Cambria Math"/>
                          </a:rPr>
                        </m:ctrlPr>
                      </m:sSubPr>
                      <m:e>
                        <m:r>
                          <a:rPr lang="it-IT" sz="2000" b="0" i="1" smtClean="0">
                            <a:latin typeface="Cambria Math"/>
                            <a:ea typeface="Cambria Math"/>
                          </a:rPr>
                          <m:t>𝜔</m:t>
                        </m:r>
                      </m:e>
                      <m:sub>
                        <m:r>
                          <a:rPr lang="it-IT" sz="2000" b="0" i="1" smtClean="0">
                            <a:latin typeface="Cambria Math"/>
                            <a:ea typeface="Cambria Math"/>
                          </a:rPr>
                          <m:t>1</m:t>
                        </m:r>
                      </m:sub>
                    </m:sSub>
                    <m:r>
                      <a:rPr lang="it-IT" sz="2000" b="0" i="1" smtClean="0">
                        <a:latin typeface="Cambria Math"/>
                        <a:ea typeface="Cambria Math"/>
                      </a:rPr>
                      <m:t>∙</m:t>
                    </m:r>
                    <m:d>
                      <m:dPr>
                        <m:ctrlPr>
                          <a:rPr lang="it-IT" sz="2000" b="0" i="1" smtClean="0">
                            <a:latin typeface="Cambria Math"/>
                            <a:ea typeface="Cambria Math"/>
                          </a:rPr>
                        </m:ctrlPr>
                      </m:dPr>
                      <m:e>
                        <m:f>
                          <m:fPr>
                            <m:ctrlPr>
                              <a:rPr lang="it-IT" sz="2000" b="0" i="1" smtClean="0">
                                <a:latin typeface="Cambria Math"/>
                                <a:ea typeface="Cambria Math"/>
                              </a:rPr>
                            </m:ctrlPr>
                          </m:fPr>
                          <m:num>
                            <m:sSubSup>
                              <m:sSubSupPr>
                                <m:ctrlPr>
                                  <a:rPr lang="it-IT" sz="2000" b="0" i="1" smtClean="0">
                                    <a:latin typeface="Cambria Math"/>
                                    <a:ea typeface="Cambria Math"/>
                                  </a:rPr>
                                </m:ctrlPr>
                              </m:sSubSupPr>
                              <m:e>
                                <m:r>
                                  <a:rPr lang="it-IT" sz="2000" b="0" i="1" smtClean="0">
                                    <a:latin typeface="Cambria Math"/>
                                    <a:ea typeface="Cambria Math"/>
                                  </a:rPr>
                                  <m:t>𝑟</m:t>
                                </m:r>
                              </m:e>
                              <m:sub>
                                <m:r>
                                  <a:rPr lang="it-IT" sz="2000" b="0" i="1" smtClean="0">
                                    <a:latin typeface="Cambria Math"/>
                                    <a:ea typeface="Cambria Math"/>
                                  </a:rPr>
                                  <m:t>1</m:t>
                                </m:r>
                              </m:sub>
                              <m:sup>
                                <m:r>
                                  <a:rPr lang="it-IT" sz="2000" b="0" i="1" smtClean="0">
                                    <a:latin typeface="Cambria Math"/>
                                    <a:ea typeface="Cambria Math"/>
                                  </a:rPr>
                                  <m:t>2</m:t>
                                </m:r>
                              </m:sup>
                            </m:sSubSup>
                          </m:num>
                          <m:den>
                            <m:sSubSup>
                              <m:sSubSupPr>
                                <m:ctrlPr>
                                  <a:rPr lang="it-IT" sz="2000" b="0" i="1" smtClean="0">
                                    <a:latin typeface="Cambria Math"/>
                                    <a:ea typeface="Cambria Math"/>
                                  </a:rPr>
                                </m:ctrlPr>
                              </m:sSubSupPr>
                              <m:e>
                                <m:r>
                                  <a:rPr lang="it-IT" sz="2000" b="0" i="1" smtClean="0">
                                    <a:latin typeface="Cambria Math"/>
                                    <a:ea typeface="Cambria Math"/>
                                  </a:rPr>
                                  <m:t>𝑟</m:t>
                                </m:r>
                              </m:e>
                              <m:sub>
                                <m:r>
                                  <a:rPr lang="it-IT" sz="2000" b="0" i="1" smtClean="0">
                                    <a:latin typeface="Cambria Math"/>
                                    <a:ea typeface="Cambria Math"/>
                                  </a:rPr>
                                  <m:t>2</m:t>
                                </m:r>
                              </m:sub>
                              <m:sup>
                                <m:r>
                                  <a:rPr lang="it-IT" sz="2000" b="0" i="1" smtClean="0">
                                    <a:latin typeface="Cambria Math"/>
                                    <a:ea typeface="Cambria Math"/>
                                  </a:rPr>
                                  <m:t>2</m:t>
                                </m:r>
                              </m:sup>
                            </m:sSubSup>
                          </m:den>
                        </m:f>
                      </m:e>
                    </m:d>
                  </m:oMath>
                </a14:m>
                <a:r>
                  <a:rPr lang="it-IT" sz="2000" dirty="0" smtClean="0"/>
                  <a:t>. Da cui si ricava v</a:t>
                </a:r>
                <a:endParaRPr lang="it-IT" sz="2000"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323528" y="5877272"/>
                <a:ext cx="8280920" cy="944554"/>
              </a:xfrm>
              <a:prstGeom prst="rect">
                <a:avLst/>
              </a:prstGeom>
              <a:blipFill rotWithShape="1">
                <a:blip r:embed="rId5"/>
                <a:stretch>
                  <a:fillRect l="-662" t="-2548"/>
                </a:stretch>
              </a:blipFill>
              <a:ln>
                <a:solidFill>
                  <a:schemeClr val="accent1"/>
                </a:solidFill>
              </a:ln>
            </p:spPr>
            <p:txBody>
              <a:bodyPr/>
              <a:lstStyle/>
              <a:p>
                <a:r>
                  <a:rPr lang="it-IT">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Manuele\Desktop\fisica\300ppt\8.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Manuele\Desktop\fisica\300ppt\8.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Manuele\Desktop\fisica\300ppt\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120" y="1728584"/>
            <a:ext cx="6876256" cy="515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251520" y="404664"/>
            <a:ext cx="8352928" cy="1015663"/>
          </a:xfrm>
          <a:prstGeom prst="rect">
            <a:avLst/>
          </a:prstGeom>
          <a:noFill/>
        </p:spPr>
        <p:txBody>
          <a:bodyPr wrap="square" rtlCol="0">
            <a:spAutoFit/>
          </a:bodyPr>
          <a:lstStyle/>
          <a:p>
            <a:pPr algn="just"/>
            <a:r>
              <a:rPr lang="it-IT" sz="2000" dirty="0" smtClean="0"/>
              <a:t>Calcolare il momento torcente risultante rispetto all’asse della ruota mostrata. Si assuma che un momento torcente dovuto all’attrito è 0.40 </a:t>
            </a:r>
            <a:r>
              <a:rPr lang="it-IT" sz="2000" dirty="0" err="1" smtClean="0"/>
              <a:t>mN</a:t>
            </a:r>
            <a:r>
              <a:rPr lang="it-IT" sz="2000" dirty="0" smtClean="0"/>
              <a:t> si opponga al moto</a:t>
            </a:r>
            <a:endParaRPr lang="it-IT"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Manuele\Desktop\fisica\300ppt\8.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ocuments and Settings\Manuele\Desktop\fisica\300ppt\8.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13" y="1436296"/>
            <a:ext cx="7266155" cy="544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467544" y="620688"/>
            <a:ext cx="7992888" cy="1631216"/>
          </a:xfrm>
          <a:prstGeom prst="rect">
            <a:avLst/>
          </a:prstGeom>
          <a:noFill/>
        </p:spPr>
        <p:txBody>
          <a:bodyPr wrap="square" rtlCol="0">
            <a:spAutoFit/>
          </a:bodyPr>
          <a:lstStyle/>
          <a:p>
            <a:pPr algn="just"/>
            <a:r>
              <a:rPr lang="it-IT" sz="2000" dirty="0" smtClean="0"/>
              <a:t>I bulloni della testata di un motore devono essere serrati con un motore torcente di 80 </a:t>
            </a:r>
            <a:r>
              <a:rPr lang="it-IT" sz="2000" dirty="0" err="1" smtClean="0"/>
              <a:t>mN</a:t>
            </a:r>
            <a:r>
              <a:rPr lang="it-IT" sz="2000" dirty="0" smtClean="0"/>
              <a:t>. Se la chiave è lunga 28 cm quale forza deve esercitare il meccanico alla sua estremità e perpendicolarmente ad essa? Se la testa esagonale del bullone ha un diametro di 15 mm, si calcoli la forza applicata dalla chiave a ciascuno dei sei angoli.</a:t>
            </a:r>
            <a:endParaRPr lang="it-IT"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Documents and Settings\Manuele\Desktop\fisica\300ppt\8.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144" y="1890528"/>
            <a:ext cx="6660232" cy="499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539552" y="548680"/>
            <a:ext cx="7992888" cy="2246769"/>
          </a:xfrm>
          <a:prstGeom prst="rect">
            <a:avLst/>
          </a:prstGeom>
          <a:noFill/>
        </p:spPr>
        <p:txBody>
          <a:bodyPr wrap="square" rtlCol="0">
            <a:spAutoFit/>
          </a:bodyPr>
          <a:lstStyle/>
          <a:p>
            <a:pPr algn="just"/>
            <a:r>
              <a:rPr lang="it-IT" sz="2000" dirty="0" smtClean="0"/>
              <a:t>Si calcoli il momento d’inerzia di una ruota da bicicletta del diametro di 66.7 cm. Il cerchione e il copertone hanno una massa totale di 1.25 Kg. La massa del mozzo può essere ignorata? Perché?</a:t>
            </a:r>
          </a:p>
          <a:p>
            <a:pPr algn="just"/>
            <a:r>
              <a:rPr lang="it-IT" sz="2000" dirty="0" smtClean="0"/>
              <a:t>Si calcoli il momento d’inerzia del sistema di oggetti puntiformi mostrati in figura rispetto all’asse verticale e rispetto all’asse orizzontale. Si assuma che gli oggetti siano tenuti insieme da pezzi rigidi di filo </a:t>
            </a:r>
            <a:r>
              <a:rPr lang="it-IT" sz="2000" dirty="0"/>
              <a:t>m</a:t>
            </a:r>
            <a:r>
              <a:rPr lang="it-IT" sz="2000" dirty="0" smtClean="0"/>
              <a:t>etallico molto leggero. Intorno a quale asse sarà più difficile accelerare questo sistema?</a:t>
            </a:r>
            <a:endParaRPr lang="it-IT"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Manuele\Desktop\fisica\300ppt\8.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152" y="2106452"/>
            <a:ext cx="6372200" cy="477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23528" y="548680"/>
            <a:ext cx="8064896" cy="1631216"/>
          </a:xfrm>
          <a:prstGeom prst="rect">
            <a:avLst/>
          </a:prstGeom>
          <a:noFill/>
        </p:spPr>
        <p:txBody>
          <a:bodyPr wrap="square" rtlCol="0">
            <a:spAutoFit/>
          </a:bodyPr>
          <a:lstStyle/>
          <a:p>
            <a:pPr algn="just"/>
            <a:r>
              <a:rPr lang="it-IT" sz="2000" dirty="0" smtClean="0"/>
              <a:t>Per far sì che un satellite cilindrico piatto e uniforme ruoti alla velocità corretta, gli ingegneri hanno acceso quattro razzi come mostrato. Se il satellite ha massa di 2600 Kg e un raggio di 3 m, quale deve essere la forza stazionaria applicata da ciascun razzo se il satellite deve raggiungere 30 giri per minuto in 5 minuti?</a:t>
            </a:r>
            <a:endParaRPr lang="it-IT"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Manuele\Desktop\fisica\300ppt\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5940425" cy="445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a:spLocks noRot="1" noChangeAspect="1" noMove="1" noResize="1" noEditPoints="1" noAdjustHandles="1" noChangeArrowheads="1" noChangeShapeType="1" noTextEdit="1"/>
          </p:cNvSpPr>
          <p:nvPr/>
        </p:nvSpPr>
        <p:spPr>
          <a:xfrm>
            <a:off x="5436096" y="961426"/>
            <a:ext cx="3528392" cy="4123758"/>
          </a:xfrm>
          <a:prstGeom prst="rect">
            <a:avLst/>
          </a:prstGeom>
          <a:blipFill rotWithShape="1">
            <a:blip r:embed="rId3"/>
            <a:stretch>
              <a:fillRect l="-1900" t="-740" r="-1727" b="-2515"/>
            </a:stretch>
          </a:blipFill>
        </p:spPr>
        <p:txBody>
          <a:bodyPr/>
          <a:lstStyle/>
          <a:p>
            <a:pPr>
              <a:defRPr/>
            </a:pPr>
            <a:r>
              <a:rPr lang="it-IT">
                <a:noFill/>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Manuele\Desktop\fisica\300ppt\8.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150439" cy="3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CasellaDiTesto 1"/>
              <p:cNvSpPr txBox="1"/>
              <p:nvPr/>
            </p:nvSpPr>
            <p:spPr>
              <a:xfrm>
                <a:off x="4788024" y="404664"/>
                <a:ext cx="3888432" cy="2554545"/>
              </a:xfrm>
              <a:prstGeom prst="rect">
                <a:avLst/>
              </a:prstGeom>
              <a:noFill/>
            </p:spPr>
            <p:txBody>
              <a:bodyPr wrap="square" rtlCol="0">
                <a:spAutoFit/>
              </a:bodyPr>
              <a:lstStyle/>
              <a:p>
                <a:pPr algn="just"/>
                <a:r>
                  <a:rPr lang="it-IT" sz="2000" dirty="0" smtClean="0"/>
                  <a:t>L’avambraccio mostrato in figura fornisce a una palla di massa 3.6 Kg una accelerazione di </a:t>
                </a:r>
                <a14:m>
                  <m:oMath xmlns:m="http://schemas.openxmlformats.org/officeDocument/2006/math">
                    <m:r>
                      <a:rPr lang="it-IT" sz="2000" b="0" i="1" smtClean="0">
                        <a:latin typeface="Cambria Math"/>
                      </a:rPr>
                      <m:t>7 </m:t>
                    </m:r>
                    <m:r>
                      <a:rPr lang="it-IT" sz="2000" b="0" i="1" smtClean="0">
                        <a:latin typeface="Cambria Math"/>
                      </a:rPr>
                      <m:t>𝑚</m:t>
                    </m:r>
                    <m:r>
                      <a:rPr lang="it-IT" sz="2000" b="0" i="1" smtClean="0">
                        <a:latin typeface="Cambria Math"/>
                      </a:rPr>
                      <m:t>/</m:t>
                    </m:r>
                    <m:sSup>
                      <m:sSupPr>
                        <m:ctrlPr>
                          <a:rPr lang="it-IT" sz="2000" b="0" i="1" smtClean="0">
                            <a:latin typeface="Cambria Math"/>
                          </a:rPr>
                        </m:ctrlPr>
                      </m:sSupPr>
                      <m:e>
                        <m:r>
                          <a:rPr lang="it-IT" sz="2000" b="0" i="1" smtClean="0">
                            <a:latin typeface="Cambria Math"/>
                          </a:rPr>
                          <m:t>𝑠</m:t>
                        </m:r>
                      </m:e>
                      <m:sup>
                        <m:r>
                          <a:rPr lang="it-IT" sz="2000" b="0" i="1" smtClean="0">
                            <a:latin typeface="Cambria Math"/>
                          </a:rPr>
                          <m:t>2</m:t>
                        </m:r>
                      </m:sup>
                    </m:sSup>
                  </m:oMath>
                </a14:m>
                <a:r>
                  <a:rPr lang="it-IT" sz="2000" dirty="0" smtClean="0"/>
                  <a:t> per mezzo del muscolo tricipite. Si calcoli il momento torcente necessario e la forza che deve essere esercitata dal muscolo tricipite. Si ignori la massa del braccio. </a:t>
                </a:r>
                <a:endParaRPr lang="it-IT" sz="20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4788024" y="404664"/>
                <a:ext cx="3888432" cy="2554545"/>
              </a:xfrm>
              <a:prstGeom prst="rect">
                <a:avLst/>
              </a:prstGeom>
              <a:blipFill rotWithShape="1">
                <a:blip r:embed="rId3"/>
                <a:stretch>
                  <a:fillRect l="-1567" t="-1193" r="-1724" b="-3341"/>
                </a:stretch>
              </a:blipFill>
            </p:spPr>
            <p:txBody>
              <a:bodyPr/>
              <a:lstStyle/>
              <a:p>
                <a:r>
                  <a:rPr lang="it-IT">
                    <a:noFill/>
                  </a:rPr>
                  <a:t> </a:t>
                </a:r>
              </a:p>
            </p:txBody>
          </p:sp>
        </mc:Fallback>
      </mc:AlternateContent>
      <p:sp>
        <p:nvSpPr>
          <p:cNvPr id="3" name="CasellaDiTesto 2"/>
          <p:cNvSpPr txBox="1"/>
          <p:nvPr/>
        </p:nvSpPr>
        <p:spPr>
          <a:xfrm>
            <a:off x="323528" y="4365104"/>
            <a:ext cx="8352928" cy="2246769"/>
          </a:xfrm>
          <a:prstGeom prst="rect">
            <a:avLst/>
          </a:prstGeom>
          <a:noFill/>
        </p:spPr>
        <p:txBody>
          <a:bodyPr wrap="square" rtlCol="0">
            <a:spAutoFit/>
          </a:bodyPr>
          <a:lstStyle/>
          <a:p>
            <a:pPr algn="just"/>
            <a:r>
              <a:rPr lang="it-IT" sz="2000" dirty="0" smtClean="0"/>
              <a:t>Assumendo che una palla di 1.50 Kg venga lanciata solo per mezzo dell’avambraccio che ruota intorno all’articolazione del gomito sotto l’azione del muscolo tricipite, la palla viene accelerata da ferma a 10 m/s in 0.350s e quindi rilasciata. Si calcoli l’accelerazione angolare del braccio e la forza occorrente al muscolo tricipite. Si supponga che l’avambraccio abbia una massa di 3.70 Kg e ruoti come un bastone uniforme rispetto a un asse posto alle sue estremità.</a:t>
            </a:r>
            <a:endParaRPr lang="it-IT"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Manuele\Desktop\fisica\300ppt\8.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176" y="2592282"/>
            <a:ext cx="5724128" cy="429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251520" y="836712"/>
            <a:ext cx="8424936" cy="1631216"/>
          </a:xfrm>
          <a:prstGeom prst="rect">
            <a:avLst/>
          </a:prstGeom>
          <a:noFill/>
        </p:spPr>
        <p:txBody>
          <a:bodyPr wrap="square" rtlCol="0">
            <a:spAutoFit/>
          </a:bodyPr>
          <a:lstStyle/>
          <a:p>
            <a:pPr algn="just"/>
            <a:r>
              <a:rPr lang="it-IT" sz="2000" dirty="0" smtClean="0"/>
              <a:t>La pala del rotore di un elicottero può essere considerata un lungo bastone sottile. Se ciascuna delle tre pale del rotore è lunga 3.75 m e ha una massa di 160 Kg si calcoli il momento d’inerzia delle tre pale rispetto all’asse di rotazione. Quale momento torcente deve applicare il motore per portare le pale a una velocità di 5 m/s in 8s?</a:t>
            </a:r>
            <a:endParaRPr lang="it-IT"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Manuele\Desktop\fisica\300ppt\8.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0309"/>
            <a:ext cx="5763297"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4139952" y="476672"/>
            <a:ext cx="4680520" cy="2616101"/>
          </a:xfrm>
          <a:prstGeom prst="rect">
            <a:avLst/>
          </a:prstGeom>
          <a:noFill/>
        </p:spPr>
        <p:txBody>
          <a:bodyPr wrap="square" rtlCol="0">
            <a:spAutoFit/>
          </a:bodyPr>
          <a:lstStyle/>
          <a:p>
            <a:pPr algn="just"/>
            <a:r>
              <a:rPr lang="it-IT" sz="2000" dirty="0" smtClean="0"/>
              <a:t>Si considerino due masse collegate da una corda inestensibile priva di massa che passa sopra una carrucola . Se la carrucola ha raggio R e un momento d’inerzia I rispetto al suo asse, si determini l’accelerazione delle due masse e la si confronti con la situazione in cui il momento d’inerzia della carrucola viene ignorato</a:t>
            </a:r>
            <a:r>
              <a:rPr lang="it-IT" dirty="0" smtClean="0"/>
              <a:t>.</a:t>
            </a:r>
            <a:endParaRPr lang="it-IT" dirty="0"/>
          </a:p>
        </p:txBody>
      </p:sp>
      <mc:AlternateContent xmlns:mc="http://schemas.openxmlformats.org/markup-compatibility/2006" xmlns:a14="http://schemas.microsoft.com/office/drawing/2010/main">
        <mc:Choice Requires="a14">
          <p:sp>
            <p:nvSpPr>
              <p:cNvPr id="3" name="CasellaDiTesto 2"/>
              <p:cNvSpPr txBox="1"/>
              <p:nvPr/>
            </p:nvSpPr>
            <p:spPr>
              <a:xfrm>
                <a:off x="4139952" y="3501008"/>
                <a:ext cx="4680520" cy="3170099"/>
              </a:xfrm>
              <a:prstGeom prst="rect">
                <a:avLst/>
              </a:prstGeom>
              <a:noFill/>
            </p:spPr>
            <p:txBody>
              <a:bodyPr wrap="square" rtlCol="0">
                <a:spAutoFit/>
              </a:bodyPr>
              <a:lstStyle/>
              <a:p>
                <a:pPr algn="just"/>
                <a:r>
                  <a:rPr lang="it-IT" sz="2000" dirty="0" smtClean="0"/>
                  <a:t>Se le due masse hanno un valore rispettivamente </a:t>
                </a:r>
                <a14:m>
                  <m:oMath xmlns:m="http://schemas.openxmlformats.org/officeDocument/2006/math">
                    <m:sSub>
                      <m:sSubPr>
                        <m:ctrlPr>
                          <a:rPr lang="it-IT" sz="2000" i="1" smtClean="0">
                            <a:latin typeface="Cambria Math"/>
                          </a:rPr>
                        </m:ctrlPr>
                      </m:sSubPr>
                      <m:e>
                        <m:r>
                          <a:rPr lang="it-IT" sz="2000" b="0" i="1" smtClean="0">
                            <a:latin typeface="Cambria Math"/>
                          </a:rPr>
                          <m:t>𝑚</m:t>
                        </m:r>
                      </m:e>
                      <m:sub>
                        <m:r>
                          <a:rPr lang="it-IT" sz="2000" b="0" i="1" smtClean="0">
                            <a:latin typeface="Cambria Math"/>
                          </a:rPr>
                          <m:t>1</m:t>
                        </m:r>
                      </m:sub>
                    </m:sSub>
                    <m:r>
                      <a:rPr lang="it-IT" sz="2000" b="0" i="1" smtClean="0">
                        <a:latin typeface="Cambria Math"/>
                      </a:rPr>
                      <m:t>=18 </m:t>
                    </m:r>
                    <m:r>
                      <a:rPr lang="it-IT" sz="2000" b="0" i="1" smtClean="0">
                        <a:latin typeface="Cambria Math"/>
                      </a:rPr>
                      <m:t>𝐾𝑔</m:t>
                    </m:r>
                  </m:oMath>
                </a14:m>
                <a:r>
                  <a:rPr lang="it-IT" sz="2000" dirty="0" smtClean="0"/>
                  <a:t> ed </a:t>
                </a:r>
                <a14:m>
                  <m:oMath xmlns:m="http://schemas.openxmlformats.org/officeDocument/2006/math">
                    <m:sSub>
                      <m:sSubPr>
                        <m:ctrlPr>
                          <a:rPr lang="it-IT" sz="2000" i="1" smtClean="0">
                            <a:latin typeface="Cambria Math"/>
                          </a:rPr>
                        </m:ctrlPr>
                      </m:sSubPr>
                      <m:e>
                        <m:r>
                          <a:rPr lang="it-IT" sz="2000" b="0" i="1" smtClean="0">
                            <a:latin typeface="Cambria Math"/>
                          </a:rPr>
                          <m:t>𝑚</m:t>
                        </m:r>
                      </m:e>
                      <m:sub>
                        <m:r>
                          <a:rPr lang="it-IT" sz="2000" b="0" i="1" smtClean="0">
                            <a:latin typeface="Cambria Math"/>
                          </a:rPr>
                          <m:t>2</m:t>
                        </m:r>
                      </m:sub>
                    </m:sSub>
                    <m:r>
                      <a:rPr lang="it-IT" sz="2000" b="0" i="1" smtClean="0">
                        <a:latin typeface="Cambria Math"/>
                      </a:rPr>
                      <m:t>=126.5 </m:t>
                    </m:r>
                    <m:r>
                      <a:rPr lang="it-IT" sz="2000" b="0" i="1" smtClean="0">
                        <a:latin typeface="Cambria Math"/>
                      </a:rPr>
                      <m:t>𝐾𝑔</m:t>
                    </m:r>
                  </m:oMath>
                </a14:m>
                <a:r>
                  <a:rPr lang="it-IT" sz="2000" dirty="0" smtClean="0"/>
                  <a:t>. La carrucola è un cilindro uniforme di raggio 0.260 m e la massa 7.50 Kg. Inizialmente </a:t>
                </a:r>
                <a14:m>
                  <m:oMath xmlns:m="http://schemas.openxmlformats.org/officeDocument/2006/math">
                    <m:sSub>
                      <m:sSubPr>
                        <m:ctrlPr>
                          <a:rPr lang="it-IT" sz="2000" i="1" smtClean="0">
                            <a:latin typeface="Cambria Math"/>
                          </a:rPr>
                        </m:ctrlPr>
                      </m:sSubPr>
                      <m:e>
                        <m:r>
                          <a:rPr lang="it-IT" sz="2000" b="0" i="1" smtClean="0">
                            <a:latin typeface="Cambria Math"/>
                          </a:rPr>
                          <m:t>𝑚</m:t>
                        </m:r>
                      </m:e>
                      <m:sub>
                        <m:r>
                          <a:rPr lang="it-IT" sz="2000" b="0" i="1" smtClean="0">
                            <a:latin typeface="Cambria Math"/>
                          </a:rPr>
                          <m:t>1</m:t>
                        </m:r>
                      </m:sub>
                    </m:sSub>
                  </m:oMath>
                </a14:m>
                <a:r>
                  <a:rPr lang="it-IT" sz="2000" dirty="0" smtClean="0"/>
                  <a:t> è appoggiata al terreno e </a:t>
                </a:r>
                <a14:m>
                  <m:oMath xmlns:m="http://schemas.openxmlformats.org/officeDocument/2006/math">
                    <m:sSub>
                      <m:sSubPr>
                        <m:ctrlPr>
                          <a:rPr lang="it-IT" sz="2000" i="1" smtClean="0">
                            <a:latin typeface="Cambria Math"/>
                          </a:rPr>
                        </m:ctrlPr>
                      </m:sSubPr>
                      <m:e>
                        <m:r>
                          <a:rPr lang="it-IT" sz="2000" b="0" i="1" smtClean="0">
                            <a:latin typeface="Cambria Math"/>
                          </a:rPr>
                          <m:t>𝑚</m:t>
                        </m:r>
                      </m:e>
                      <m:sub>
                        <m:r>
                          <a:rPr lang="it-IT" sz="2000" b="0" i="1" smtClean="0">
                            <a:latin typeface="Cambria Math"/>
                          </a:rPr>
                          <m:t>2</m:t>
                        </m:r>
                      </m:sub>
                    </m:sSub>
                    <m:r>
                      <a:rPr lang="it-IT" sz="2000" b="0" i="1" smtClean="0">
                        <a:latin typeface="Cambria Math"/>
                      </a:rPr>
                      <m:t> </m:t>
                    </m:r>
                  </m:oMath>
                </a14:m>
                <a:r>
                  <a:rPr lang="it-IT" sz="2000" dirty="0" smtClean="0"/>
                  <a:t>è ferma a 3 m di altezza. Se il sistema viene lasciato libero di muoversi, si utilizzi la conservazione dell’energia per determinare la velocità  di </a:t>
                </a:r>
                <a14:m>
                  <m:oMath xmlns:m="http://schemas.openxmlformats.org/officeDocument/2006/math">
                    <m:sSub>
                      <m:sSubPr>
                        <m:ctrlPr>
                          <a:rPr lang="it-IT" sz="2000" i="1" smtClean="0">
                            <a:latin typeface="Cambria Math"/>
                          </a:rPr>
                        </m:ctrlPr>
                      </m:sSubPr>
                      <m:e>
                        <m:r>
                          <a:rPr lang="it-IT" sz="2000" b="0" i="1" smtClean="0">
                            <a:latin typeface="Cambria Math"/>
                          </a:rPr>
                          <m:t>𝑚</m:t>
                        </m:r>
                      </m:e>
                      <m:sub>
                        <m:r>
                          <a:rPr lang="it-IT" sz="2000" b="0" i="1" smtClean="0">
                            <a:latin typeface="Cambria Math"/>
                          </a:rPr>
                          <m:t>2</m:t>
                        </m:r>
                      </m:sub>
                    </m:sSub>
                  </m:oMath>
                </a14:m>
                <a:r>
                  <a:rPr lang="it-IT" sz="2000" dirty="0" smtClean="0"/>
                  <a:t> appena prima che colpisca il terreno</a:t>
                </a:r>
                <a:endParaRPr lang="it-IT" sz="20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4139952" y="3501008"/>
                <a:ext cx="4680520" cy="3170099"/>
              </a:xfrm>
              <a:prstGeom prst="rect">
                <a:avLst/>
              </a:prstGeom>
              <a:blipFill rotWithShape="1">
                <a:blip r:embed="rId3"/>
                <a:stretch>
                  <a:fillRect l="-1302" t="-962" r="-1432" b="-2500"/>
                </a:stretch>
              </a:blipFill>
            </p:spPr>
            <p:txBody>
              <a:bodyPr/>
              <a:lstStyle/>
              <a:p>
                <a:r>
                  <a:rPr lang="it-IT">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Documents and Settings\Manuele\Desktop\fisica\300ppt\8.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378343"/>
            <a:ext cx="6012160" cy="450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539552" y="620688"/>
            <a:ext cx="7704856" cy="1631216"/>
          </a:xfrm>
          <a:prstGeom prst="rect">
            <a:avLst/>
          </a:prstGeom>
          <a:noFill/>
        </p:spPr>
        <p:txBody>
          <a:bodyPr wrap="square" rtlCol="0">
            <a:spAutoFit/>
          </a:bodyPr>
          <a:lstStyle/>
          <a:p>
            <a:pPr algn="just"/>
            <a:r>
              <a:rPr lang="it-IT" sz="2000" dirty="0" smtClean="0"/>
              <a:t>Una persona è ferma in piedi con le braccia distese lungo il corpo su una piattaforma che sta ruotando alla velocità di 1.30 </a:t>
            </a:r>
            <a:r>
              <a:rPr lang="it-IT" sz="2000" dirty="0" err="1" smtClean="0"/>
              <a:t>rad</a:t>
            </a:r>
            <a:r>
              <a:rPr lang="it-IT" sz="2000" dirty="0" smtClean="0"/>
              <a:t>/s. se ora la persona solleva le braccia in posizione orizzontale, la velocità di rotazione decresce a 0.8 </a:t>
            </a:r>
            <a:r>
              <a:rPr lang="it-IT" sz="2000" dirty="0" err="1" smtClean="0"/>
              <a:t>rad</a:t>
            </a:r>
            <a:r>
              <a:rPr lang="it-IT" sz="2000" dirty="0" smtClean="0"/>
              <a:t>/s. Perché? Di che fattore è cambiato il momento d’inerzia della persona?</a:t>
            </a:r>
            <a:endParaRPr lang="it-IT"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53752"/>
            <a:ext cx="7772400" cy="1143000"/>
          </a:xfrm>
        </p:spPr>
        <p:txBody>
          <a:bodyPr/>
          <a:lstStyle/>
          <a:p>
            <a:r>
              <a:rPr lang="it-IT" dirty="0" smtClean="0"/>
              <a:t>Il pendolo fisico</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800225"/>
            <a:ext cx="265747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3131840" y="1484784"/>
            <a:ext cx="5472608" cy="2246769"/>
          </a:xfrm>
          <a:prstGeom prst="rect">
            <a:avLst/>
          </a:prstGeom>
          <a:noFill/>
        </p:spPr>
        <p:txBody>
          <a:bodyPr wrap="square" rtlCol="0">
            <a:spAutoFit/>
          </a:bodyPr>
          <a:lstStyle/>
          <a:p>
            <a:pPr algn="just"/>
            <a:r>
              <a:rPr lang="it-IT" sz="2000" dirty="0" smtClean="0"/>
              <a:t>Una piastra metallica rettangolare omogenea di massa m, con lati b e c, è appesa a un asse orizzontale ad essa e passante per il punto mediano A del suo lato minore. Si determini la legge del moto per piccole oscillazioni; si calcoli, in funzione del tempo, la risultante e il momento risultante delle reazioni vincolari.</a:t>
            </a:r>
            <a:endParaRPr lang="it-IT" sz="2000" dirty="0"/>
          </a:p>
        </p:txBody>
      </p:sp>
      <mc:AlternateContent xmlns:mc="http://schemas.openxmlformats.org/markup-compatibility/2006">
        <mc:Choice xmlns:a14="http://schemas.microsoft.com/office/drawing/2010/main" Requires="a14">
          <p:sp>
            <p:nvSpPr>
              <p:cNvPr id="5" name="CasellaDiTesto 4"/>
              <p:cNvSpPr txBox="1"/>
              <p:nvPr/>
            </p:nvSpPr>
            <p:spPr>
              <a:xfrm>
                <a:off x="3131840" y="3789040"/>
                <a:ext cx="5472608" cy="3083473"/>
              </a:xfrm>
              <a:prstGeom prst="rect">
                <a:avLst/>
              </a:prstGeom>
              <a:noFill/>
            </p:spPr>
            <p:txBody>
              <a:bodyPr wrap="square" rtlCol="0">
                <a:spAutoFit/>
              </a:bodyPr>
              <a:lstStyle/>
              <a:p>
                <a:pPr algn="just"/>
                <a:r>
                  <a:rPr lang="it-IT" sz="2000" dirty="0" smtClean="0"/>
                  <a:t>La sola forza attiva è la forza peso; pertanto:</a:t>
                </a:r>
              </a:p>
              <a:p>
                <a:pPr algn="just"/>
                <a14:m>
                  <m:oMathPara xmlns:m="http://schemas.openxmlformats.org/officeDocument/2006/math">
                    <m:oMathParaPr>
                      <m:jc m:val="centerGroup"/>
                    </m:oMathParaPr>
                    <m:oMath xmlns:m="http://schemas.openxmlformats.org/officeDocument/2006/math">
                      <m:d>
                        <m:dPr>
                          <m:begChr m:val="|"/>
                          <m:endChr m:val="|"/>
                          <m:ctrlPr>
                            <a:rPr lang="it-IT" sz="2000" i="1" smtClean="0">
                              <a:latin typeface="Cambria Math"/>
                            </a:rPr>
                          </m:ctrlPr>
                        </m:dPr>
                        <m:e>
                          <m:r>
                            <a:rPr lang="it-IT" sz="2000" b="0" i="1" smtClean="0">
                              <a:latin typeface="Cambria Math"/>
                            </a:rPr>
                            <m:t>𝐴𝐶</m:t>
                          </m:r>
                          <m:r>
                            <a:rPr lang="it-IT" sz="2000" b="0" i="1" smtClean="0">
                              <a:latin typeface="Cambria Math"/>
                              <a:ea typeface="Cambria Math"/>
                            </a:rPr>
                            <m:t>×</m:t>
                          </m:r>
                          <m:r>
                            <a:rPr lang="it-IT" sz="2000" b="0" i="1" smtClean="0">
                              <a:latin typeface="Cambria Math"/>
                              <a:ea typeface="Cambria Math"/>
                            </a:rPr>
                            <m:t>𝑚𝑔</m:t>
                          </m:r>
                        </m:e>
                      </m:d>
                      <m:r>
                        <a:rPr lang="it-IT" sz="2000" b="0" i="1" smtClean="0">
                          <a:latin typeface="Cambria Math"/>
                        </a:rPr>
                        <m:t>=</m:t>
                      </m:r>
                      <m:sSub>
                        <m:sSubPr>
                          <m:ctrlPr>
                            <a:rPr lang="it-IT" sz="2000" b="0" i="1" smtClean="0">
                              <a:latin typeface="Cambria Math"/>
                            </a:rPr>
                          </m:ctrlPr>
                        </m:sSubPr>
                        <m:e>
                          <m:r>
                            <a:rPr lang="it-IT" sz="2000" b="0" i="1" smtClean="0">
                              <a:latin typeface="Cambria Math"/>
                            </a:rPr>
                            <m:t>𝐼</m:t>
                          </m:r>
                        </m:e>
                        <m:sub>
                          <m:r>
                            <a:rPr lang="it-IT" sz="2000" b="0" i="1" smtClean="0">
                              <a:latin typeface="Cambria Math"/>
                            </a:rPr>
                            <m:t>𝑎</m:t>
                          </m:r>
                        </m:sub>
                      </m:sSub>
                      <m:f>
                        <m:fPr>
                          <m:ctrlPr>
                            <a:rPr lang="it-IT" sz="2000" b="0" i="1" smtClean="0">
                              <a:latin typeface="Cambria Math"/>
                            </a:rPr>
                          </m:ctrlPr>
                        </m:fPr>
                        <m:num>
                          <m:sSup>
                            <m:sSupPr>
                              <m:ctrlPr>
                                <a:rPr lang="it-IT" sz="2000" b="0" i="1" smtClean="0">
                                  <a:latin typeface="Cambria Math"/>
                                </a:rPr>
                              </m:ctrlPr>
                            </m:sSupPr>
                            <m:e>
                              <m:r>
                                <a:rPr lang="it-IT" sz="2000" b="0" i="1" smtClean="0">
                                  <a:latin typeface="Cambria Math"/>
                                </a:rPr>
                                <m:t>𝑑</m:t>
                              </m:r>
                            </m:e>
                            <m:sup>
                              <m:r>
                                <a:rPr lang="it-IT" sz="2000" b="0" i="1" smtClean="0">
                                  <a:latin typeface="Cambria Math"/>
                                </a:rPr>
                                <m:t>2</m:t>
                              </m:r>
                            </m:sup>
                          </m:sSup>
                          <m:r>
                            <a:rPr lang="it-IT" sz="2000" b="0" i="1" smtClean="0">
                              <a:latin typeface="Cambria Math"/>
                              <a:ea typeface="Cambria Math"/>
                            </a:rPr>
                            <m:t>𝜃</m:t>
                          </m:r>
                        </m:num>
                        <m:den>
                          <m:r>
                            <a:rPr lang="it-IT" sz="2000" b="0" i="1" smtClean="0">
                              <a:latin typeface="Cambria Math"/>
                            </a:rPr>
                            <m:t>𝑑</m:t>
                          </m:r>
                          <m:sSup>
                            <m:sSupPr>
                              <m:ctrlPr>
                                <a:rPr lang="it-IT" sz="2000" b="0" i="1" smtClean="0">
                                  <a:latin typeface="Cambria Math"/>
                                </a:rPr>
                              </m:ctrlPr>
                            </m:sSupPr>
                            <m:e>
                              <m:r>
                                <a:rPr lang="it-IT" sz="2000" b="0" i="1" smtClean="0">
                                  <a:latin typeface="Cambria Math"/>
                                </a:rPr>
                                <m:t>𝑡</m:t>
                              </m:r>
                            </m:e>
                            <m:sup>
                              <m:r>
                                <a:rPr lang="it-IT" sz="2000" b="0" i="1" smtClean="0">
                                  <a:latin typeface="Cambria Math"/>
                                </a:rPr>
                                <m:t>2</m:t>
                              </m:r>
                            </m:sup>
                          </m:sSup>
                        </m:den>
                      </m:f>
                    </m:oMath>
                  </m:oMathPara>
                </a14:m>
                <a:endParaRPr lang="it-IT" sz="2000" dirty="0" smtClean="0"/>
              </a:p>
              <a:p>
                <a:pPr algn="just"/>
                <a:r>
                  <a:rPr lang="it-IT" sz="2000" dirty="0" smtClean="0"/>
                  <a:t>Proiettando sull’asse a del momento della forza peso:</a:t>
                </a:r>
              </a:p>
              <a:p>
                <a:pPr algn="just"/>
                <a14:m>
                  <m:oMathPara xmlns:m="http://schemas.openxmlformats.org/officeDocument/2006/math">
                    <m:oMathParaPr>
                      <m:jc m:val="centerGroup"/>
                    </m:oMathParaPr>
                    <m:oMath xmlns:m="http://schemas.openxmlformats.org/officeDocument/2006/math">
                      <m:d>
                        <m:dPr>
                          <m:begChr m:val="|"/>
                          <m:endChr m:val="|"/>
                          <m:ctrlPr>
                            <a:rPr lang="it-IT" sz="2000" i="1">
                              <a:latin typeface="Cambria Math"/>
                            </a:rPr>
                          </m:ctrlPr>
                        </m:dPr>
                        <m:e>
                          <m:r>
                            <a:rPr lang="it-IT" sz="2000" i="1">
                              <a:latin typeface="Cambria Math"/>
                            </a:rPr>
                            <m:t>𝐴𝐶</m:t>
                          </m:r>
                          <m:r>
                            <a:rPr lang="it-IT" sz="2000" i="1">
                              <a:latin typeface="Cambria Math"/>
                              <a:ea typeface="Cambria Math"/>
                            </a:rPr>
                            <m:t>×</m:t>
                          </m:r>
                          <m:r>
                            <a:rPr lang="it-IT" sz="2000" i="1">
                              <a:latin typeface="Cambria Math"/>
                              <a:ea typeface="Cambria Math"/>
                            </a:rPr>
                            <m:t>𝑚𝑔</m:t>
                          </m:r>
                        </m:e>
                      </m:d>
                      <m:r>
                        <a:rPr lang="it-IT" sz="2000" i="1">
                          <a:latin typeface="Cambria Math"/>
                        </a:rPr>
                        <m:t>=</m:t>
                      </m:r>
                      <m:r>
                        <a:rPr lang="it-IT" sz="2000" b="0" i="1" smtClean="0">
                          <a:latin typeface="Cambria Math"/>
                        </a:rPr>
                        <m:t>−</m:t>
                      </m:r>
                      <m:r>
                        <a:rPr lang="it-IT" sz="2000" b="0" i="1" smtClean="0">
                          <a:latin typeface="Cambria Math"/>
                        </a:rPr>
                        <m:t>𝑚𝑔</m:t>
                      </m:r>
                      <m:f>
                        <m:fPr>
                          <m:ctrlPr>
                            <a:rPr lang="it-IT" sz="2000" b="0" i="1" smtClean="0">
                              <a:latin typeface="Cambria Math"/>
                            </a:rPr>
                          </m:ctrlPr>
                        </m:fPr>
                        <m:num>
                          <m:r>
                            <a:rPr lang="it-IT" sz="2000" b="0" i="1" smtClean="0">
                              <a:latin typeface="Cambria Math"/>
                            </a:rPr>
                            <m:t>𝑐</m:t>
                          </m:r>
                        </m:num>
                        <m:den>
                          <m:r>
                            <a:rPr lang="it-IT" sz="2000" b="0" i="1" smtClean="0">
                              <a:latin typeface="Cambria Math"/>
                            </a:rPr>
                            <m:t>2</m:t>
                          </m:r>
                        </m:den>
                      </m:f>
                      <m:r>
                        <a:rPr lang="it-IT" sz="2000" b="0" i="1" smtClean="0">
                          <a:latin typeface="Cambria Math"/>
                        </a:rPr>
                        <m:t>𝑠𝑖𝑛</m:t>
                      </m:r>
                      <m:r>
                        <a:rPr lang="it-IT" sz="2000" b="0" i="1" smtClean="0">
                          <a:latin typeface="Cambria Math"/>
                          <a:ea typeface="Cambria Math"/>
                        </a:rPr>
                        <m:t>𝜃</m:t>
                      </m:r>
                    </m:oMath>
                  </m:oMathPara>
                </a14:m>
                <a:endParaRPr lang="it-IT" sz="2000" b="0" dirty="0" smtClean="0">
                  <a:ea typeface="Cambria Math"/>
                </a:endParaRPr>
              </a:p>
              <a:p>
                <a:pPr algn="just"/>
                <a:r>
                  <a:rPr lang="it-IT" sz="2000" dirty="0" smtClean="0"/>
                  <a:t>Da cui:</a:t>
                </a:r>
              </a:p>
              <a:p>
                <a:pPr algn="just"/>
                <a14:m>
                  <m:oMathPara xmlns:m="http://schemas.openxmlformats.org/officeDocument/2006/math">
                    <m:oMathParaPr>
                      <m:jc m:val="centerGroup"/>
                    </m:oMathParaPr>
                    <m:oMath xmlns:m="http://schemas.openxmlformats.org/officeDocument/2006/math">
                      <m:r>
                        <a:rPr lang="it-IT" sz="2000" i="1">
                          <a:latin typeface="Cambria Math"/>
                        </a:rPr>
                        <m:t>−</m:t>
                      </m:r>
                      <m:r>
                        <a:rPr lang="it-IT" sz="2000" i="1">
                          <a:latin typeface="Cambria Math"/>
                        </a:rPr>
                        <m:t>𝑚𝑔</m:t>
                      </m:r>
                      <m:f>
                        <m:fPr>
                          <m:ctrlPr>
                            <a:rPr lang="it-IT" sz="2000" i="1">
                              <a:latin typeface="Cambria Math"/>
                            </a:rPr>
                          </m:ctrlPr>
                        </m:fPr>
                        <m:num>
                          <m:r>
                            <a:rPr lang="it-IT" sz="2000" i="1">
                              <a:latin typeface="Cambria Math"/>
                            </a:rPr>
                            <m:t>𝑐</m:t>
                          </m:r>
                        </m:num>
                        <m:den>
                          <m:r>
                            <a:rPr lang="it-IT" sz="2000" i="1">
                              <a:latin typeface="Cambria Math"/>
                            </a:rPr>
                            <m:t>2</m:t>
                          </m:r>
                        </m:den>
                      </m:f>
                      <m:r>
                        <a:rPr lang="it-IT" sz="2000" i="1">
                          <a:latin typeface="Cambria Math"/>
                        </a:rPr>
                        <m:t>𝑠𝑖𝑛</m:t>
                      </m:r>
                      <m:r>
                        <a:rPr lang="it-IT" sz="2000" i="1">
                          <a:latin typeface="Cambria Math"/>
                          <a:ea typeface="Cambria Math"/>
                        </a:rPr>
                        <m:t>𝜃</m:t>
                      </m:r>
                      <m:r>
                        <a:rPr lang="it-IT" sz="2000" b="0" i="1" smtClean="0">
                          <a:latin typeface="Cambria Math"/>
                          <a:ea typeface="Cambria Math"/>
                        </a:rPr>
                        <m:t>=</m:t>
                      </m:r>
                      <m:sSub>
                        <m:sSubPr>
                          <m:ctrlPr>
                            <a:rPr lang="it-IT" sz="2000" i="1">
                              <a:latin typeface="Cambria Math"/>
                            </a:rPr>
                          </m:ctrlPr>
                        </m:sSubPr>
                        <m:e>
                          <m:r>
                            <a:rPr lang="it-IT" sz="2000" i="1">
                              <a:latin typeface="Cambria Math"/>
                            </a:rPr>
                            <m:t>𝐼</m:t>
                          </m:r>
                        </m:e>
                        <m:sub>
                          <m:r>
                            <a:rPr lang="it-IT" sz="2000" i="1">
                              <a:latin typeface="Cambria Math"/>
                            </a:rPr>
                            <m:t>𝑎</m:t>
                          </m:r>
                        </m:sub>
                      </m:sSub>
                      <m:f>
                        <m:fPr>
                          <m:ctrlPr>
                            <a:rPr lang="it-IT" sz="2000" i="1">
                              <a:latin typeface="Cambria Math"/>
                            </a:rPr>
                          </m:ctrlPr>
                        </m:fPr>
                        <m:num>
                          <m:sSup>
                            <m:sSupPr>
                              <m:ctrlPr>
                                <a:rPr lang="it-IT" sz="2000" i="1">
                                  <a:latin typeface="Cambria Math"/>
                                </a:rPr>
                              </m:ctrlPr>
                            </m:sSupPr>
                            <m:e>
                              <m:r>
                                <a:rPr lang="it-IT" sz="2000" i="1">
                                  <a:latin typeface="Cambria Math"/>
                                </a:rPr>
                                <m:t>𝑑</m:t>
                              </m:r>
                            </m:e>
                            <m:sup>
                              <m:r>
                                <a:rPr lang="it-IT" sz="2000" i="1">
                                  <a:latin typeface="Cambria Math"/>
                                </a:rPr>
                                <m:t>2</m:t>
                              </m:r>
                            </m:sup>
                          </m:sSup>
                          <m:r>
                            <a:rPr lang="it-IT" sz="2000" i="1">
                              <a:latin typeface="Cambria Math"/>
                              <a:ea typeface="Cambria Math"/>
                            </a:rPr>
                            <m:t>𝜃</m:t>
                          </m:r>
                        </m:num>
                        <m:den>
                          <m:r>
                            <a:rPr lang="it-IT" sz="2000" i="1">
                              <a:latin typeface="Cambria Math"/>
                            </a:rPr>
                            <m:t>𝑑</m:t>
                          </m:r>
                          <m:sSup>
                            <m:sSupPr>
                              <m:ctrlPr>
                                <a:rPr lang="it-IT" sz="2000" i="1">
                                  <a:latin typeface="Cambria Math"/>
                                </a:rPr>
                              </m:ctrlPr>
                            </m:sSupPr>
                            <m:e>
                              <m:r>
                                <a:rPr lang="it-IT" sz="2000" i="1">
                                  <a:latin typeface="Cambria Math"/>
                                </a:rPr>
                                <m:t>𝑡</m:t>
                              </m:r>
                            </m:e>
                            <m:sup>
                              <m:r>
                                <a:rPr lang="it-IT" sz="2000" i="1">
                                  <a:latin typeface="Cambria Math"/>
                                </a:rPr>
                                <m:t>2</m:t>
                              </m:r>
                            </m:sup>
                          </m:sSup>
                        </m:den>
                      </m:f>
                    </m:oMath>
                  </m:oMathPara>
                </a14:m>
                <a:endParaRPr lang="it-IT" sz="2000" dirty="0">
                  <a:ea typeface="Cambria Math"/>
                </a:endParaRPr>
              </a:p>
            </p:txBody>
          </p:sp>
        </mc:Choice>
        <mc:Fallback>
          <p:sp>
            <p:nvSpPr>
              <p:cNvPr id="5" name="CasellaDiTesto 4"/>
              <p:cNvSpPr txBox="1">
                <a:spLocks noRot="1" noChangeAspect="1" noMove="1" noResize="1" noEditPoints="1" noAdjustHandles="1" noChangeArrowheads="1" noChangeShapeType="1" noTextEdit="1"/>
              </p:cNvSpPr>
              <p:nvPr/>
            </p:nvSpPr>
            <p:spPr>
              <a:xfrm>
                <a:off x="3131840" y="3789040"/>
                <a:ext cx="5472608" cy="3083473"/>
              </a:xfrm>
              <a:prstGeom prst="rect">
                <a:avLst/>
              </a:prstGeom>
              <a:blipFill rotWithShape="1">
                <a:blip r:embed="rId3"/>
                <a:stretch>
                  <a:fillRect l="-1226" t="-990" r="-1226"/>
                </a:stretch>
              </a:blipFill>
            </p:spPr>
            <p:txBody>
              <a:bodyPr/>
              <a:lstStyle/>
              <a:p>
                <a:r>
                  <a:rPr lang="it-IT">
                    <a:noFill/>
                  </a:rPr>
                  <a:t> </a:t>
                </a:r>
              </a:p>
            </p:txBody>
          </p:sp>
        </mc:Fallback>
      </mc:AlternateContent>
    </p:spTree>
    <p:extLst>
      <p:ext uri="{BB962C8B-B14F-4D97-AF65-F5344CB8AC3E}">
        <p14:creationId xmlns:p14="http://schemas.microsoft.com/office/powerpoint/2010/main" val="2450810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24669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CasellaDiTesto 3"/>
              <p:cNvSpPr txBox="1"/>
              <p:nvPr/>
            </p:nvSpPr>
            <p:spPr>
              <a:xfrm>
                <a:off x="3275856" y="620688"/>
                <a:ext cx="5256584" cy="1685141"/>
              </a:xfrm>
              <a:prstGeom prst="rect">
                <a:avLst/>
              </a:prstGeom>
              <a:noFill/>
            </p:spPr>
            <p:txBody>
              <a:bodyPr wrap="square" rtlCol="0">
                <a:spAutoFit/>
              </a:bodyPr>
              <a:lstStyle/>
              <a:p>
                <a:pPr algn="just"/>
                <a:r>
                  <a:rPr lang="it-IT" sz="2000" dirty="0" smtClean="0"/>
                  <a:t>Per piccole oscillazioni </a:t>
                </a:r>
                <a14:m>
                  <m:oMath xmlns:m="http://schemas.openxmlformats.org/officeDocument/2006/math">
                    <m:r>
                      <a:rPr lang="it-IT" sz="2000" b="0" i="1" smtClean="0">
                        <a:latin typeface="Cambria Math"/>
                      </a:rPr>
                      <m:t>𝑠𝑖𝑛</m:t>
                    </m:r>
                    <m:r>
                      <a:rPr lang="it-IT" sz="2000" b="0" i="1" smtClean="0">
                        <a:latin typeface="Cambria Math"/>
                        <a:ea typeface="Cambria Math"/>
                      </a:rPr>
                      <m:t>𝜃</m:t>
                    </m:r>
                    <m:r>
                      <a:rPr lang="it-IT" sz="2000" b="0" i="1" smtClean="0">
                        <a:latin typeface="Cambria Math"/>
                        <a:ea typeface="Cambria Math"/>
                      </a:rPr>
                      <m:t>=</m:t>
                    </m:r>
                    <m:r>
                      <a:rPr lang="it-IT" sz="2000" b="0" i="1" smtClean="0">
                        <a:latin typeface="Cambria Math"/>
                        <a:ea typeface="Cambria Math"/>
                      </a:rPr>
                      <m:t>𝜃</m:t>
                    </m:r>
                  </m:oMath>
                </a14:m>
                <a:r>
                  <a:rPr lang="it-IT" sz="2000" dirty="0" smtClean="0"/>
                  <a:t>:</a:t>
                </a:r>
              </a:p>
              <a:p>
                <a:pPr algn="just"/>
                <a14:m>
                  <m:oMathPara xmlns:m="http://schemas.openxmlformats.org/officeDocument/2006/math">
                    <m:oMathParaPr>
                      <m:jc m:val="centerGroup"/>
                    </m:oMathParaPr>
                    <m:oMath xmlns:m="http://schemas.openxmlformats.org/officeDocument/2006/math">
                      <m:f>
                        <m:fPr>
                          <m:ctrlPr>
                            <a:rPr lang="it-IT" sz="2000" i="1">
                              <a:latin typeface="Cambria Math"/>
                            </a:rPr>
                          </m:ctrlPr>
                        </m:fPr>
                        <m:num>
                          <m:sSup>
                            <m:sSupPr>
                              <m:ctrlPr>
                                <a:rPr lang="it-IT" sz="2000" i="1">
                                  <a:latin typeface="Cambria Math"/>
                                </a:rPr>
                              </m:ctrlPr>
                            </m:sSupPr>
                            <m:e>
                              <m:r>
                                <a:rPr lang="it-IT" sz="2000" i="1">
                                  <a:latin typeface="Cambria Math"/>
                                </a:rPr>
                                <m:t>𝑑</m:t>
                              </m:r>
                            </m:e>
                            <m:sup>
                              <m:r>
                                <a:rPr lang="it-IT" sz="2000" i="1">
                                  <a:latin typeface="Cambria Math"/>
                                </a:rPr>
                                <m:t>2</m:t>
                              </m:r>
                            </m:sup>
                          </m:sSup>
                          <m:r>
                            <a:rPr lang="it-IT" sz="2000" i="1">
                              <a:latin typeface="Cambria Math"/>
                              <a:ea typeface="Cambria Math"/>
                            </a:rPr>
                            <m:t>𝜃</m:t>
                          </m:r>
                        </m:num>
                        <m:den>
                          <m:r>
                            <a:rPr lang="it-IT" sz="2000" i="1">
                              <a:latin typeface="Cambria Math"/>
                            </a:rPr>
                            <m:t>𝑑</m:t>
                          </m:r>
                          <m:sSup>
                            <m:sSupPr>
                              <m:ctrlPr>
                                <a:rPr lang="it-IT" sz="2000" i="1">
                                  <a:latin typeface="Cambria Math"/>
                                </a:rPr>
                              </m:ctrlPr>
                            </m:sSupPr>
                            <m:e>
                              <m:r>
                                <a:rPr lang="it-IT" sz="2000" i="1">
                                  <a:latin typeface="Cambria Math"/>
                                </a:rPr>
                                <m:t>𝑡</m:t>
                              </m:r>
                            </m:e>
                            <m:sup>
                              <m:r>
                                <a:rPr lang="it-IT" sz="2000" i="1">
                                  <a:latin typeface="Cambria Math"/>
                                </a:rPr>
                                <m:t>2</m:t>
                              </m:r>
                            </m:sup>
                          </m:sSup>
                        </m:den>
                      </m:f>
                      <m:r>
                        <a:rPr lang="it-IT" sz="2000" b="0" i="1" smtClean="0">
                          <a:latin typeface="Cambria Math"/>
                        </a:rPr>
                        <m:t>+</m:t>
                      </m:r>
                      <m:f>
                        <m:fPr>
                          <m:ctrlPr>
                            <a:rPr lang="it-IT" sz="2000" b="0" i="1" smtClean="0">
                              <a:latin typeface="Cambria Math"/>
                            </a:rPr>
                          </m:ctrlPr>
                        </m:fPr>
                        <m:num>
                          <m:r>
                            <a:rPr lang="it-IT" sz="2000" b="0" i="1" smtClean="0">
                              <a:latin typeface="Cambria Math"/>
                            </a:rPr>
                            <m:t>𝑚𝑔𝑐</m:t>
                          </m:r>
                        </m:num>
                        <m:den>
                          <m:r>
                            <a:rPr lang="it-IT" sz="2000" b="0" i="1" smtClean="0">
                              <a:latin typeface="Cambria Math"/>
                            </a:rPr>
                            <m:t>2</m:t>
                          </m:r>
                          <m:sSub>
                            <m:sSubPr>
                              <m:ctrlPr>
                                <a:rPr lang="it-IT" sz="2000" i="1">
                                  <a:latin typeface="Cambria Math"/>
                                </a:rPr>
                              </m:ctrlPr>
                            </m:sSubPr>
                            <m:e>
                              <m:r>
                                <a:rPr lang="it-IT" sz="2000" i="1">
                                  <a:latin typeface="Cambria Math"/>
                                </a:rPr>
                                <m:t>𝐼</m:t>
                              </m:r>
                            </m:e>
                            <m:sub>
                              <m:r>
                                <a:rPr lang="it-IT" sz="2000" i="1">
                                  <a:latin typeface="Cambria Math"/>
                                </a:rPr>
                                <m:t>𝑎</m:t>
                              </m:r>
                            </m:sub>
                          </m:sSub>
                        </m:den>
                      </m:f>
                      <m:r>
                        <a:rPr lang="it-IT" sz="2000" i="1">
                          <a:latin typeface="Cambria Math"/>
                          <a:ea typeface="Cambria Math"/>
                        </a:rPr>
                        <m:t>𝜃</m:t>
                      </m:r>
                      <m:r>
                        <a:rPr lang="it-IT" sz="2000" b="0" i="1" smtClean="0">
                          <a:latin typeface="Cambria Math"/>
                          <a:ea typeface="Cambria Math"/>
                        </a:rPr>
                        <m:t>=0</m:t>
                      </m:r>
                    </m:oMath>
                  </m:oMathPara>
                </a14:m>
                <a:endParaRPr lang="it-IT" sz="2000" dirty="0" smtClean="0"/>
              </a:p>
              <a:p>
                <a:pPr algn="just"/>
                <a:r>
                  <a:rPr lang="it-IT" sz="2000" dirty="0" smtClean="0"/>
                  <a:t>La soluzione è del tipo:</a:t>
                </a:r>
              </a:p>
              <a:p>
                <a:pPr algn="just"/>
                <a14:m>
                  <m:oMathPara xmlns:m="http://schemas.openxmlformats.org/officeDocument/2006/math">
                    <m:oMathParaPr>
                      <m:jc m:val="centerGroup"/>
                    </m:oMathParaPr>
                    <m:oMath xmlns:m="http://schemas.openxmlformats.org/officeDocument/2006/math">
                      <m:r>
                        <a:rPr lang="it-IT" sz="2000" i="1" smtClean="0">
                          <a:latin typeface="Cambria Math"/>
                          <a:ea typeface="Cambria Math"/>
                        </a:rPr>
                        <m:t>𝜃</m:t>
                      </m:r>
                      <m:r>
                        <a:rPr lang="it-IT" sz="2000" b="0" i="1" smtClean="0">
                          <a:latin typeface="Cambria Math"/>
                          <a:ea typeface="Cambria Math"/>
                        </a:rPr>
                        <m:t>=</m:t>
                      </m:r>
                      <m:sSub>
                        <m:sSubPr>
                          <m:ctrlPr>
                            <a:rPr lang="it-IT" sz="2000" b="0" i="1" smtClean="0">
                              <a:latin typeface="Cambria Math"/>
                              <a:ea typeface="Cambria Math"/>
                            </a:rPr>
                          </m:ctrlPr>
                        </m:sSubPr>
                        <m:e>
                          <m:r>
                            <a:rPr lang="it-IT" sz="2000" b="0" i="1" smtClean="0">
                              <a:latin typeface="Cambria Math"/>
                              <a:ea typeface="Cambria Math"/>
                            </a:rPr>
                            <m:t>𝜃</m:t>
                          </m:r>
                        </m:e>
                        <m:sub>
                          <m:r>
                            <a:rPr lang="it-IT" sz="2000" b="0" i="1" smtClean="0">
                              <a:latin typeface="Cambria Math"/>
                              <a:ea typeface="Cambria Math"/>
                            </a:rPr>
                            <m:t>0</m:t>
                          </m:r>
                        </m:sub>
                      </m:sSub>
                      <m:r>
                        <a:rPr lang="it-IT" sz="2000" b="0" i="1" smtClean="0">
                          <a:latin typeface="Cambria Math"/>
                          <a:ea typeface="Cambria Math"/>
                        </a:rPr>
                        <m:t>𝑠𝑖𝑛</m:t>
                      </m:r>
                      <m:d>
                        <m:dPr>
                          <m:ctrlPr>
                            <a:rPr lang="it-IT" sz="2000" b="0" i="1" smtClean="0">
                              <a:latin typeface="Cambria Math"/>
                              <a:ea typeface="Cambria Math"/>
                            </a:rPr>
                          </m:ctrlPr>
                        </m:dPr>
                        <m:e>
                          <m:sSub>
                            <m:sSubPr>
                              <m:ctrlPr>
                                <a:rPr lang="it-IT" sz="2000" b="0" i="1" smtClean="0">
                                  <a:latin typeface="Cambria Math"/>
                                  <a:ea typeface="Cambria Math"/>
                                </a:rPr>
                              </m:ctrlPr>
                            </m:sSubPr>
                            <m:e>
                              <m:r>
                                <a:rPr lang="it-IT" sz="2000" b="0" i="1" smtClean="0">
                                  <a:latin typeface="Cambria Math"/>
                                  <a:ea typeface="Cambria Math"/>
                                </a:rPr>
                                <m:t>𝜔</m:t>
                              </m:r>
                            </m:e>
                            <m:sub>
                              <m:r>
                                <a:rPr lang="it-IT" sz="2000" b="0" i="1" smtClean="0">
                                  <a:latin typeface="Cambria Math"/>
                                  <a:ea typeface="Cambria Math"/>
                                </a:rPr>
                                <m:t>0</m:t>
                              </m:r>
                            </m:sub>
                          </m:sSub>
                          <m:r>
                            <a:rPr lang="it-IT" sz="2000" b="0" i="1" smtClean="0">
                              <a:latin typeface="Cambria Math"/>
                              <a:ea typeface="Cambria Math"/>
                            </a:rPr>
                            <m:t>𝑡</m:t>
                          </m:r>
                          <m:r>
                            <a:rPr lang="it-IT" sz="2000" b="0" i="1" smtClean="0">
                              <a:latin typeface="Cambria Math"/>
                              <a:ea typeface="Cambria Math"/>
                            </a:rPr>
                            <m:t>+</m:t>
                          </m:r>
                          <m:r>
                            <a:rPr lang="it-IT" sz="2000" b="0" i="1" smtClean="0">
                              <a:latin typeface="Cambria Math"/>
                              <a:ea typeface="Cambria Math"/>
                            </a:rPr>
                            <m:t>𝜑</m:t>
                          </m:r>
                        </m:e>
                      </m:d>
                    </m:oMath>
                  </m:oMathPara>
                </a14:m>
                <a:endParaRPr lang="it-IT" sz="2000" dirty="0" smtClean="0"/>
              </a:p>
            </p:txBody>
          </p:sp>
        </mc:Choice>
        <mc:Fallback>
          <p:sp>
            <p:nvSpPr>
              <p:cNvPr id="4" name="CasellaDiTesto 3"/>
              <p:cNvSpPr txBox="1">
                <a:spLocks noRot="1" noChangeAspect="1" noMove="1" noResize="1" noEditPoints="1" noAdjustHandles="1" noChangeArrowheads="1" noChangeShapeType="1" noTextEdit="1"/>
              </p:cNvSpPr>
              <p:nvPr/>
            </p:nvSpPr>
            <p:spPr>
              <a:xfrm>
                <a:off x="3275856" y="620688"/>
                <a:ext cx="5256584" cy="1685141"/>
              </a:xfrm>
              <a:prstGeom prst="rect">
                <a:avLst/>
              </a:prstGeom>
              <a:blipFill rotWithShape="1">
                <a:blip r:embed="rId3"/>
                <a:stretch>
                  <a:fillRect l="-1159" t="-1812" b="-1449"/>
                </a:stretch>
              </a:blipFill>
            </p:spPr>
            <p:txBody>
              <a:bodyPr/>
              <a:lstStyle/>
              <a:p>
                <a:r>
                  <a:rPr lang="it-IT">
                    <a:noFill/>
                  </a:rPr>
                  <a:t> </a:t>
                </a:r>
              </a:p>
            </p:txBody>
          </p:sp>
        </mc:Fallback>
      </mc:AlternateContent>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877" y="3119289"/>
            <a:ext cx="14382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5" name="CasellaDiTesto 4"/>
              <p:cNvSpPr txBox="1"/>
              <p:nvPr/>
            </p:nvSpPr>
            <p:spPr>
              <a:xfrm>
                <a:off x="3275856" y="2924944"/>
                <a:ext cx="5256584" cy="3841564"/>
              </a:xfrm>
              <a:prstGeom prst="rect">
                <a:avLst/>
              </a:prstGeom>
              <a:noFill/>
            </p:spPr>
            <p:txBody>
              <a:bodyPr wrap="square" rtlCol="0">
                <a:spAutoFit/>
              </a:bodyPr>
              <a:lstStyle/>
              <a:p>
                <a:r>
                  <a:rPr lang="it-IT" sz="2000" b="1" dirty="0" smtClean="0"/>
                  <a:t>Il pendolo di torsione </a:t>
                </a:r>
                <a:r>
                  <a:rPr lang="it-IT" sz="2000" dirty="0" smtClean="0"/>
                  <a:t>è costituito da un cilindro omogeneo teso fra due vincoli A e B. Ruotando inizialmente il cilindro di un angolo </a:t>
                </a:r>
                <a14:m>
                  <m:oMath xmlns:m="http://schemas.openxmlformats.org/officeDocument/2006/math">
                    <m:sSub>
                      <m:sSubPr>
                        <m:ctrlPr>
                          <a:rPr lang="it-IT" sz="2000" i="1">
                            <a:latin typeface="Cambria Math"/>
                            <a:ea typeface="Cambria Math"/>
                          </a:rPr>
                        </m:ctrlPr>
                      </m:sSubPr>
                      <m:e>
                        <m:r>
                          <a:rPr lang="it-IT" sz="2000" i="1">
                            <a:latin typeface="Cambria Math"/>
                            <a:ea typeface="Cambria Math"/>
                          </a:rPr>
                          <m:t>𝜃</m:t>
                        </m:r>
                      </m:e>
                      <m:sub>
                        <m:r>
                          <a:rPr lang="it-IT" sz="2000" i="1">
                            <a:latin typeface="Cambria Math"/>
                            <a:ea typeface="Cambria Math"/>
                          </a:rPr>
                          <m:t>0</m:t>
                        </m:r>
                      </m:sub>
                    </m:sSub>
                  </m:oMath>
                </a14:m>
                <a:r>
                  <a:rPr lang="it-IT" sz="2000" dirty="0" smtClean="0"/>
                  <a:t>e abbandonandolo da fermo esso prende a oscillare in virtù del momento assiale di richiamo </a:t>
                </a:r>
                <a14:m>
                  <m:oMath xmlns:m="http://schemas.openxmlformats.org/officeDocument/2006/math">
                    <m:r>
                      <a:rPr lang="it-IT" sz="2000" b="0" i="1" smtClean="0">
                        <a:latin typeface="Cambria Math"/>
                      </a:rPr>
                      <m:t>𝑀</m:t>
                    </m:r>
                    <m:r>
                      <a:rPr lang="it-IT" sz="2000" b="0" i="1" smtClean="0">
                        <a:latin typeface="Cambria Math"/>
                      </a:rPr>
                      <m:t>=−</m:t>
                    </m:r>
                    <m:r>
                      <a:rPr lang="it-IT" sz="2000" b="0" i="1" smtClean="0">
                        <a:latin typeface="Cambria Math"/>
                      </a:rPr>
                      <m:t>𝑐</m:t>
                    </m:r>
                    <m:r>
                      <a:rPr lang="it-IT" sz="2000" b="0" i="1" smtClean="0">
                        <a:latin typeface="Cambria Math"/>
                        <a:ea typeface="Cambria Math"/>
                      </a:rPr>
                      <m:t>𝜃</m:t>
                    </m:r>
                  </m:oMath>
                </a14:m>
                <a:r>
                  <a:rPr lang="it-IT" sz="2000" dirty="0" smtClean="0"/>
                  <a:t>con cui il filo reagisce alla torsione. Si avrà:</a:t>
                </a:r>
              </a:p>
              <a:p>
                <a14:m>
                  <m:oMathPara xmlns:m="http://schemas.openxmlformats.org/officeDocument/2006/math">
                    <m:oMathParaPr>
                      <m:jc m:val="centerGroup"/>
                    </m:oMathParaPr>
                    <m:oMath xmlns:m="http://schemas.openxmlformats.org/officeDocument/2006/math">
                      <m:r>
                        <a:rPr lang="it-IT" sz="2000" i="1">
                          <a:latin typeface="Cambria Math"/>
                        </a:rPr>
                        <m:t>−</m:t>
                      </m:r>
                      <m:r>
                        <a:rPr lang="it-IT" sz="2000" i="1">
                          <a:latin typeface="Cambria Math"/>
                        </a:rPr>
                        <m:t>𝑐</m:t>
                      </m:r>
                      <m:r>
                        <a:rPr lang="it-IT" sz="2000" i="1">
                          <a:latin typeface="Cambria Math"/>
                          <a:ea typeface="Cambria Math"/>
                        </a:rPr>
                        <m:t>𝜃</m:t>
                      </m:r>
                      <m:r>
                        <a:rPr lang="it-IT" sz="2000" b="0" i="1" smtClean="0">
                          <a:latin typeface="Cambria Math"/>
                          <a:ea typeface="Cambria Math"/>
                        </a:rPr>
                        <m:t>=</m:t>
                      </m:r>
                      <m:sSub>
                        <m:sSubPr>
                          <m:ctrlPr>
                            <a:rPr lang="it-IT" sz="2000" i="1">
                              <a:latin typeface="Cambria Math"/>
                            </a:rPr>
                          </m:ctrlPr>
                        </m:sSubPr>
                        <m:e>
                          <m:r>
                            <a:rPr lang="it-IT" sz="2000" i="1">
                              <a:latin typeface="Cambria Math"/>
                            </a:rPr>
                            <m:t>𝐼</m:t>
                          </m:r>
                        </m:e>
                        <m:sub>
                          <m:r>
                            <a:rPr lang="it-IT" sz="2000" i="1">
                              <a:latin typeface="Cambria Math"/>
                            </a:rPr>
                            <m:t>𝑎</m:t>
                          </m:r>
                        </m:sub>
                      </m:sSub>
                      <m:f>
                        <m:fPr>
                          <m:ctrlPr>
                            <a:rPr lang="it-IT" sz="2000" i="1">
                              <a:latin typeface="Cambria Math"/>
                            </a:rPr>
                          </m:ctrlPr>
                        </m:fPr>
                        <m:num>
                          <m:sSup>
                            <m:sSupPr>
                              <m:ctrlPr>
                                <a:rPr lang="it-IT" sz="2000" i="1">
                                  <a:latin typeface="Cambria Math"/>
                                </a:rPr>
                              </m:ctrlPr>
                            </m:sSupPr>
                            <m:e>
                              <m:r>
                                <a:rPr lang="it-IT" sz="2000" i="1">
                                  <a:latin typeface="Cambria Math"/>
                                </a:rPr>
                                <m:t>𝑑</m:t>
                              </m:r>
                            </m:e>
                            <m:sup>
                              <m:r>
                                <a:rPr lang="it-IT" sz="2000" i="1">
                                  <a:latin typeface="Cambria Math"/>
                                </a:rPr>
                                <m:t>2</m:t>
                              </m:r>
                            </m:sup>
                          </m:sSup>
                          <m:r>
                            <a:rPr lang="it-IT" sz="2000" i="1">
                              <a:latin typeface="Cambria Math"/>
                              <a:ea typeface="Cambria Math"/>
                            </a:rPr>
                            <m:t>𝜃</m:t>
                          </m:r>
                        </m:num>
                        <m:den>
                          <m:r>
                            <a:rPr lang="it-IT" sz="2000" i="1">
                              <a:latin typeface="Cambria Math"/>
                            </a:rPr>
                            <m:t>𝑑</m:t>
                          </m:r>
                          <m:sSup>
                            <m:sSupPr>
                              <m:ctrlPr>
                                <a:rPr lang="it-IT" sz="2000" i="1">
                                  <a:latin typeface="Cambria Math"/>
                                </a:rPr>
                              </m:ctrlPr>
                            </m:sSupPr>
                            <m:e>
                              <m:r>
                                <a:rPr lang="it-IT" sz="2000" i="1">
                                  <a:latin typeface="Cambria Math"/>
                                </a:rPr>
                                <m:t>𝑡</m:t>
                              </m:r>
                            </m:e>
                            <m:sup>
                              <m:r>
                                <a:rPr lang="it-IT" sz="2000" i="1">
                                  <a:latin typeface="Cambria Math"/>
                                </a:rPr>
                                <m:t>2</m:t>
                              </m:r>
                            </m:sup>
                          </m:sSup>
                        </m:den>
                      </m:f>
                    </m:oMath>
                  </m:oMathPara>
                </a14:m>
                <a:endParaRPr lang="it-IT" sz="2000" dirty="0" smtClean="0"/>
              </a:p>
              <a:p>
                <a:r>
                  <a:rPr lang="it-IT" sz="2000" dirty="0"/>
                  <a:t>o</a:t>
                </a:r>
                <a:r>
                  <a:rPr lang="it-IT" sz="2000" dirty="0" smtClean="0"/>
                  <a:t>vvero:</a:t>
                </a:r>
              </a:p>
              <a:p>
                <a14:m>
                  <m:oMathPara xmlns:m="http://schemas.openxmlformats.org/officeDocument/2006/math">
                    <m:oMathParaPr>
                      <m:jc m:val="centerGroup"/>
                    </m:oMathParaPr>
                    <m:oMath xmlns:m="http://schemas.openxmlformats.org/officeDocument/2006/math">
                      <m:f>
                        <m:fPr>
                          <m:ctrlPr>
                            <a:rPr lang="it-IT" sz="2000" i="1">
                              <a:latin typeface="Cambria Math"/>
                            </a:rPr>
                          </m:ctrlPr>
                        </m:fPr>
                        <m:num>
                          <m:sSup>
                            <m:sSupPr>
                              <m:ctrlPr>
                                <a:rPr lang="it-IT" sz="2000" i="1">
                                  <a:latin typeface="Cambria Math"/>
                                </a:rPr>
                              </m:ctrlPr>
                            </m:sSupPr>
                            <m:e>
                              <m:r>
                                <a:rPr lang="it-IT" sz="2000" i="1">
                                  <a:latin typeface="Cambria Math"/>
                                </a:rPr>
                                <m:t>𝑑</m:t>
                              </m:r>
                            </m:e>
                            <m:sup>
                              <m:r>
                                <a:rPr lang="it-IT" sz="2000" i="1">
                                  <a:latin typeface="Cambria Math"/>
                                </a:rPr>
                                <m:t>2</m:t>
                              </m:r>
                            </m:sup>
                          </m:sSup>
                          <m:r>
                            <a:rPr lang="it-IT" sz="2000" i="1">
                              <a:latin typeface="Cambria Math"/>
                              <a:ea typeface="Cambria Math"/>
                            </a:rPr>
                            <m:t>𝜃</m:t>
                          </m:r>
                        </m:num>
                        <m:den>
                          <m:r>
                            <a:rPr lang="it-IT" sz="2000" i="1">
                              <a:latin typeface="Cambria Math"/>
                            </a:rPr>
                            <m:t>𝑑</m:t>
                          </m:r>
                          <m:sSup>
                            <m:sSupPr>
                              <m:ctrlPr>
                                <a:rPr lang="it-IT" sz="2000" i="1">
                                  <a:latin typeface="Cambria Math"/>
                                </a:rPr>
                              </m:ctrlPr>
                            </m:sSupPr>
                            <m:e>
                              <m:r>
                                <a:rPr lang="it-IT" sz="2000" i="1">
                                  <a:latin typeface="Cambria Math"/>
                                </a:rPr>
                                <m:t>𝑡</m:t>
                              </m:r>
                            </m:e>
                            <m:sup>
                              <m:r>
                                <a:rPr lang="it-IT" sz="2000" i="1">
                                  <a:latin typeface="Cambria Math"/>
                                </a:rPr>
                                <m:t>2</m:t>
                              </m:r>
                            </m:sup>
                          </m:sSup>
                        </m:den>
                      </m:f>
                      <m:r>
                        <a:rPr lang="it-IT" sz="2000" i="1">
                          <a:latin typeface="Cambria Math"/>
                        </a:rPr>
                        <m:t>+</m:t>
                      </m:r>
                      <m:f>
                        <m:fPr>
                          <m:ctrlPr>
                            <a:rPr lang="it-IT" sz="2000" i="1">
                              <a:latin typeface="Cambria Math"/>
                            </a:rPr>
                          </m:ctrlPr>
                        </m:fPr>
                        <m:num>
                          <m:r>
                            <a:rPr lang="it-IT" sz="2000" i="1">
                              <a:latin typeface="Cambria Math"/>
                            </a:rPr>
                            <m:t>𝑐</m:t>
                          </m:r>
                        </m:num>
                        <m:den>
                          <m:sSub>
                            <m:sSubPr>
                              <m:ctrlPr>
                                <a:rPr lang="it-IT" sz="2000" i="1">
                                  <a:latin typeface="Cambria Math"/>
                                </a:rPr>
                              </m:ctrlPr>
                            </m:sSubPr>
                            <m:e>
                              <m:r>
                                <a:rPr lang="it-IT" sz="2000" i="1">
                                  <a:latin typeface="Cambria Math"/>
                                </a:rPr>
                                <m:t>𝐼</m:t>
                              </m:r>
                            </m:e>
                            <m:sub>
                              <m:r>
                                <a:rPr lang="it-IT" sz="2000" i="1">
                                  <a:latin typeface="Cambria Math"/>
                                </a:rPr>
                                <m:t>𝑎</m:t>
                              </m:r>
                            </m:sub>
                          </m:sSub>
                        </m:den>
                      </m:f>
                      <m:r>
                        <a:rPr lang="it-IT" sz="2000" i="1">
                          <a:latin typeface="Cambria Math"/>
                          <a:ea typeface="Cambria Math"/>
                        </a:rPr>
                        <m:t>𝜃</m:t>
                      </m:r>
                      <m:r>
                        <a:rPr lang="it-IT" sz="2000" i="1">
                          <a:latin typeface="Cambria Math"/>
                          <a:ea typeface="Cambria Math"/>
                        </a:rPr>
                        <m:t>=0</m:t>
                      </m:r>
                    </m:oMath>
                  </m:oMathPara>
                </a14:m>
                <a:endParaRPr lang="it-IT" sz="2000" dirty="0"/>
              </a:p>
            </p:txBody>
          </p:sp>
        </mc:Choice>
        <mc:Fallback>
          <p:sp>
            <p:nvSpPr>
              <p:cNvPr id="5" name="CasellaDiTesto 4"/>
              <p:cNvSpPr txBox="1">
                <a:spLocks noRot="1" noChangeAspect="1" noMove="1" noResize="1" noEditPoints="1" noAdjustHandles="1" noChangeArrowheads="1" noChangeShapeType="1" noTextEdit="1"/>
              </p:cNvSpPr>
              <p:nvPr/>
            </p:nvSpPr>
            <p:spPr>
              <a:xfrm>
                <a:off x="3275856" y="2924944"/>
                <a:ext cx="5256584" cy="3841564"/>
              </a:xfrm>
              <a:prstGeom prst="rect">
                <a:avLst/>
              </a:prstGeom>
              <a:blipFill rotWithShape="1">
                <a:blip r:embed="rId5"/>
                <a:stretch>
                  <a:fillRect l="-1159" t="-794" r="-1043"/>
                </a:stretch>
              </a:blipFill>
            </p:spPr>
            <p:txBody>
              <a:bodyPr/>
              <a:lstStyle/>
              <a:p>
                <a:r>
                  <a:rPr lang="it-IT">
                    <a:noFill/>
                  </a:rPr>
                  <a:t> </a:t>
                </a:r>
              </a:p>
            </p:txBody>
          </p:sp>
        </mc:Fallback>
      </mc:AlternateContent>
    </p:spTree>
    <p:extLst>
      <p:ext uri="{BB962C8B-B14F-4D97-AF65-F5344CB8AC3E}">
        <p14:creationId xmlns:p14="http://schemas.microsoft.com/office/powerpoint/2010/main" val="4014184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Manuele\Desktop\fisica\300pp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Documents and Settings\Manuele\Desktop\fisica\300ppt\8.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Documents and Settings\Manuele\Desktop\fisica\300ppt\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120" y="1620623"/>
            <a:ext cx="7020272" cy="526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23528" y="717664"/>
            <a:ext cx="8208912" cy="1631216"/>
          </a:xfrm>
          <a:prstGeom prst="rect">
            <a:avLst/>
          </a:prstGeom>
          <a:noFill/>
        </p:spPr>
        <p:txBody>
          <a:bodyPr wrap="square" rtlCol="0">
            <a:spAutoFit/>
          </a:bodyPr>
          <a:lstStyle/>
          <a:p>
            <a:pPr algn="just"/>
            <a:r>
              <a:rPr lang="it-IT" sz="2000" dirty="0" smtClean="0"/>
              <a:t>Una biglia di massa m e raggio r rotola lungo il percorso ruvido e piegato ad anello come mostrato. Qual è il valore minimo di h perché la biglia raggiunga il punto più alto dell’avvolgimento senza lasciare il percorso? Si consideri prima il caso di r &lt;&lt; R ignorando le perdite di energia dovute all’attrito. Si ripeta il problema senza assumere r &lt;&lt; R</a:t>
            </a:r>
            <a:endParaRPr lang="it-IT"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tangolo 1"/>
              <p:cNvSpPr/>
              <p:nvPr/>
            </p:nvSpPr>
            <p:spPr>
              <a:xfrm>
                <a:off x="251520" y="332656"/>
                <a:ext cx="8496944" cy="5479257"/>
              </a:xfrm>
              <a:prstGeom prst="rect">
                <a:avLst/>
              </a:prstGeom>
            </p:spPr>
            <p:txBody>
              <a:bodyPr wrap="square">
                <a:spAutoFit/>
              </a:bodyPr>
              <a:lstStyle/>
              <a:p>
                <a:pPr algn="just"/>
                <a:r>
                  <a:rPr lang="it-IT" sz="2000" b="0" i="0" u="none" strike="noStrike" baseline="0" dirty="0" smtClean="0">
                    <a:latin typeface="Times New Roman"/>
                  </a:rPr>
                  <a:t>Attorno ad un disco di massa M e raggio R è avvolta come mostrato in figura una fune</a:t>
                </a:r>
                <a:r>
                  <a:rPr lang="it-IT" sz="2000" b="0" i="0" u="none" strike="noStrike" dirty="0" smtClean="0">
                    <a:latin typeface="Times New Roman"/>
                  </a:rPr>
                  <a:t> </a:t>
                </a:r>
                <a:r>
                  <a:rPr lang="it-IT" sz="2000" b="0" i="0" u="none" strike="noStrike" baseline="0" dirty="0" smtClean="0">
                    <a:latin typeface="Times New Roman"/>
                  </a:rPr>
                  <a:t>ideale al cui estremo è sospeso, in quiete, un blocchetto di massa m = (3/2)M.</a:t>
                </a:r>
              </a:p>
              <a:p>
                <a:pPr algn="just"/>
                <a:r>
                  <a:rPr lang="it-IT" sz="2000" b="0" i="0" u="none" strike="noStrike" baseline="0" dirty="0" smtClean="0">
                    <a:latin typeface="Times New Roman"/>
                  </a:rPr>
                  <a:t>All’istante iniziale il blocchetto viene lasciato libero di muoversi causando la rotazione del</a:t>
                </a:r>
                <a:r>
                  <a:rPr lang="it-IT" sz="2000" b="0" i="0" u="none" strike="noStrike" dirty="0" smtClean="0">
                    <a:latin typeface="Times New Roman"/>
                  </a:rPr>
                  <a:t> </a:t>
                </a:r>
                <a:r>
                  <a:rPr lang="it-IT" sz="2000" b="0" i="0" u="none" strike="noStrike" baseline="0" dirty="0" smtClean="0">
                    <a:latin typeface="Times New Roman"/>
                  </a:rPr>
                  <a:t>disco attorno all’asse passante per il suo centro O.</a:t>
                </a:r>
              </a:p>
              <a:p>
                <a:pPr algn="just"/>
                <a:r>
                  <a:rPr lang="it-IT" sz="2000" b="0" i="0" u="none" strike="noStrike" baseline="0" dirty="0" smtClean="0">
                    <a:latin typeface="Times New Roman"/>
                  </a:rPr>
                  <a:t>Sapendo che sull’asse di rotazione del disco si esercita un momento d’attrito costante, </a:t>
                </a:r>
                <a:r>
                  <a:rPr lang="it-IT" sz="2000" b="0" i="0" u="none" strike="noStrike" baseline="0" dirty="0" err="1" smtClean="0">
                    <a:latin typeface="Symbol"/>
                  </a:rPr>
                  <a:t>t</a:t>
                </a:r>
                <a:r>
                  <a:rPr lang="it-IT" sz="1100" b="0" i="0" u="none" strike="noStrike" baseline="0" dirty="0" err="1" smtClean="0">
                    <a:latin typeface="Times New Roman"/>
                  </a:rPr>
                  <a:t>attrito</a:t>
                </a:r>
                <a:r>
                  <a:rPr lang="it-IT" sz="2000" b="0" i="0" u="none" strike="noStrike" baseline="0" dirty="0" smtClean="0">
                    <a:latin typeface="Times New Roman"/>
                  </a:rPr>
                  <a:t>, si studi il moto del sistema disco + blocchetto, calcolando l’accelerazione angolare</a:t>
                </a:r>
                <a:r>
                  <a:rPr lang="it-IT" sz="2000" b="0" i="0" u="none" strike="noStrike" dirty="0" smtClean="0">
                    <a:latin typeface="Times New Roman"/>
                  </a:rPr>
                  <a:t> </a:t>
                </a:r>
                <a:r>
                  <a:rPr lang="it-IT" sz="2000" b="0" i="0" u="none" strike="noStrike" baseline="0" dirty="0" smtClean="0">
                    <a:latin typeface="Times New Roman"/>
                  </a:rPr>
                  <a:t>del disco, l’accelerazione del blocchetto e la tensione della fune.</a:t>
                </a:r>
                <a:r>
                  <a:rPr lang="it-IT" sz="2000" b="0" i="0" u="none" strike="noStrike" dirty="0" smtClean="0">
                    <a:latin typeface="Times New Roman"/>
                  </a:rPr>
                  <a:t> </a:t>
                </a:r>
                <a:r>
                  <a:rPr lang="it-IT" sz="2000" b="0" i="0" u="none" strike="noStrike" baseline="0" dirty="0" smtClean="0">
                    <a:latin typeface="Times New Roman"/>
                  </a:rPr>
                  <a:t>Rispondere quindi alle seguenti domande, tenendo conto dei seguenti dati numerici: (M=10 kg, R=20 cm, </a:t>
                </a:r>
                <a14:m>
                  <m:oMath xmlns:m="http://schemas.openxmlformats.org/officeDocument/2006/math">
                    <m:sSub>
                      <m:sSubPr>
                        <m:ctrlPr>
                          <a:rPr lang="it-IT" sz="2000" b="0" i="1" u="none" strike="noStrike" baseline="0" smtClean="0">
                            <a:latin typeface="Cambria Math"/>
                          </a:rPr>
                        </m:ctrlPr>
                      </m:sSubPr>
                      <m:e>
                        <m:r>
                          <a:rPr lang="it-IT" sz="2000" b="0" i="1" u="none" strike="noStrike" baseline="0" smtClean="0">
                            <a:latin typeface="Cambria Math"/>
                          </a:rPr>
                          <m:t>𝐼</m:t>
                        </m:r>
                      </m:e>
                      <m:sub>
                        <m:r>
                          <a:rPr lang="it-IT" sz="2000" b="0" i="1" u="none" strike="noStrike" baseline="0" smtClean="0">
                            <a:latin typeface="Cambria Math"/>
                          </a:rPr>
                          <m:t>0</m:t>
                        </m:r>
                      </m:sub>
                    </m:sSub>
                    <m:r>
                      <a:rPr lang="it-IT" sz="2000" b="0" i="1" u="none" strike="noStrike" baseline="0" smtClean="0">
                        <a:latin typeface="Cambria Math"/>
                      </a:rPr>
                      <m:t>=</m:t>
                    </m:r>
                    <m:f>
                      <m:fPr>
                        <m:ctrlPr>
                          <a:rPr lang="it-IT" sz="2000" b="0" i="1" u="none" strike="noStrike" baseline="0" smtClean="0">
                            <a:latin typeface="Cambria Math"/>
                          </a:rPr>
                        </m:ctrlPr>
                      </m:fPr>
                      <m:num>
                        <m:r>
                          <a:rPr lang="it-IT" sz="2000" b="0" i="1" u="none" strike="noStrike" baseline="0" smtClean="0">
                            <a:latin typeface="Cambria Math"/>
                          </a:rPr>
                          <m:t>1</m:t>
                        </m:r>
                      </m:num>
                      <m:den>
                        <m:r>
                          <a:rPr lang="it-IT" sz="2000" b="0" i="1" u="none" strike="noStrike" baseline="0" smtClean="0">
                            <a:latin typeface="Cambria Math"/>
                          </a:rPr>
                          <m:t>2</m:t>
                        </m:r>
                      </m:den>
                    </m:f>
                    <m:r>
                      <a:rPr lang="it-IT" sz="2000" b="0" i="1" u="none" strike="noStrike" baseline="0" smtClean="0">
                        <a:latin typeface="Cambria Math"/>
                      </a:rPr>
                      <m:t>𝑀</m:t>
                    </m:r>
                    <m:sSup>
                      <m:sSupPr>
                        <m:ctrlPr>
                          <a:rPr lang="it-IT" sz="2000" b="0" i="1" u="none" strike="noStrike" baseline="0" smtClean="0">
                            <a:latin typeface="Cambria Math"/>
                          </a:rPr>
                        </m:ctrlPr>
                      </m:sSupPr>
                      <m:e>
                        <m:r>
                          <a:rPr lang="it-IT" sz="2000" b="0" i="1" u="none" strike="noStrike" baseline="0" smtClean="0">
                            <a:latin typeface="Cambria Math"/>
                          </a:rPr>
                          <m:t>𝑅</m:t>
                        </m:r>
                      </m:e>
                      <m:sup>
                        <m:r>
                          <a:rPr lang="it-IT" sz="2000" b="0" i="1" u="none" strike="noStrike" baseline="0" smtClean="0">
                            <a:latin typeface="Cambria Math"/>
                          </a:rPr>
                          <m:t>2</m:t>
                        </m:r>
                      </m:sup>
                    </m:sSup>
                  </m:oMath>
                </a14:m>
                <a:r>
                  <a:rPr lang="it-IT" sz="2000" b="0" i="0" u="none" strike="noStrike" baseline="0" dirty="0" smtClean="0">
                    <a:latin typeface="Times New Roman"/>
                  </a:rPr>
                  <a:t>, </a:t>
                </a:r>
                <a:r>
                  <a:rPr lang="it-IT" sz="2000" b="0" i="0" u="none" strike="noStrike" baseline="0" dirty="0" err="1" smtClean="0">
                    <a:latin typeface="Symbol"/>
                  </a:rPr>
                  <a:t>t</a:t>
                </a:r>
                <a:r>
                  <a:rPr lang="it-IT" sz="1100" b="0" i="0" u="none" strike="noStrike" baseline="0" dirty="0" err="1" smtClean="0">
                    <a:latin typeface="Times New Roman"/>
                  </a:rPr>
                  <a:t>attrito</a:t>
                </a:r>
                <a:r>
                  <a:rPr lang="it-IT" sz="2000" b="0" i="0" u="none" strike="noStrike" baseline="0" dirty="0" smtClean="0">
                    <a:latin typeface="Times New Roman"/>
                  </a:rPr>
                  <a:t>=5 </a:t>
                </a:r>
                <a:r>
                  <a:rPr lang="it-IT" sz="2000" b="0" i="0" u="none" strike="noStrike" baseline="0" dirty="0" err="1" smtClean="0">
                    <a:latin typeface="Times New Roman"/>
                  </a:rPr>
                  <a:t>N</a:t>
                </a:r>
                <a:r>
                  <a:rPr lang="it-IT" sz="2000" b="0" i="0" u="none" strike="noStrike" baseline="0" dirty="0" err="1" smtClean="0">
                    <a:latin typeface="Symbol"/>
                  </a:rPr>
                  <a:t>×</a:t>
                </a:r>
                <a:r>
                  <a:rPr lang="it-IT" sz="2000" b="0" i="0" u="none" strike="noStrike" baseline="0" dirty="0" err="1" smtClean="0">
                    <a:latin typeface="Times New Roman"/>
                  </a:rPr>
                  <a:t>m</a:t>
                </a:r>
                <a:r>
                  <a:rPr lang="it-IT" sz="2000" b="0" i="0" u="none" strike="noStrike" baseline="0" dirty="0" smtClean="0">
                    <a:latin typeface="Times New Roman"/>
                  </a:rPr>
                  <a:t>):</a:t>
                </a:r>
              </a:p>
              <a:p>
                <a:pPr marL="457200" indent="-457200" algn="just">
                  <a:buAutoNum type="arabicPeriod"/>
                </a:pPr>
                <a:r>
                  <a:rPr lang="it-IT" sz="2000" dirty="0" smtClean="0"/>
                  <a:t>l’equazione </a:t>
                </a:r>
                <a:r>
                  <a:rPr lang="it-IT" sz="2000" dirty="0"/>
                  <a:t>del moto per il </a:t>
                </a:r>
                <a:r>
                  <a:rPr lang="it-IT" sz="2000" dirty="0" smtClean="0"/>
                  <a:t>disco;</a:t>
                </a:r>
              </a:p>
              <a:p>
                <a:pPr marL="457200" indent="-457200" algn="just">
                  <a:buAutoNum type="arabicPeriod"/>
                </a:pPr>
                <a:r>
                  <a:rPr lang="it-IT" sz="2000" dirty="0"/>
                  <a:t>l’equazione del moto per il </a:t>
                </a:r>
                <a:r>
                  <a:rPr lang="it-IT" sz="2000" dirty="0" smtClean="0"/>
                  <a:t>blocchetto;</a:t>
                </a:r>
              </a:p>
              <a:p>
                <a:pPr marL="457200" indent="-457200" algn="just">
                  <a:buAutoNum type="arabicPeriod"/>
                </a:pPr>
                <a:r>
                  <a:rPr lang="it-IT" sz="2000" dirty="0"/>
                  <a:t>l’accelerazione del </a:t>
                </a:r>
                <a:r>
                  <a:rPr lang="it-IT" sz="2000" dirty="0" smtClean="0"/>
                  <a:t>blocchetto;</a:t>
                </a:r>
              </a:p>
              <a:p>
                <a:pPr marL="457200" indent="-457200" algn="just">
                  <a:buAutoNum type="arabicPeriod"/>
                </a:pPr>
                <a:r>
                  <a:rPr lang="it-IT" sz="2000" dirty="0"/>
                  <a:t>l’accelerazione angolare del </a:t>
                </a:r>
                <a:r>
                  <a:rPr lang="it-IT" sz="2000" dirty="0" smtClean="0"/>
                  <a:t>disco;</a:t>
                </a:r>
              </a:p>
              <a:p>
                <a:pPr marL="457200" indent="-457200" algn="just">
                  <a:buAutoNum type="arabicPeriod"/>
                </a:pPr>
                <a:r>
                  <a:rPr lang="it-IT" sz="2000" dirty="0"/>
                  <a:t>la tensione T della fune</a:t>
                </a:r>
                <a:endParaRPr lang="it-IT" sz="2000" dirty="0" smtClean="0"/>
              </a:p>
              <a:p>
                <a:pPr algn="just"/>
                <a:endParaRPr lang="it-IT" sz="2000" b="0" i="0" u="none" strike="noStrike" baseline="0" dirty="0" smtClean="0">
                  <a:latin typeface="Times New Roman"/>
                </a:endParaRPr>
              </a:p>
              <a:p>
                <a:pPr algn="just"/>
                <a:endParaRPr lang="it-IT" sz="2000" dirty="0"/>
              </a:p>
            </p:txBody>
          </p:sp>
        </mc:Choice>
        <mc:Fallback xmlns="">
          <p:sp>
            <p:nvSpPr>
              <p:cNvPr id="2" name="Rettangolo 1"/>
              <p:cNvSpPr>
                <a:spLocks noRot="1" noChangeAspect="1" noMove="1" noResize="1" noEditPoints="1" noAdjustHandles="1" noChangeArrowheads="1" noChangeShapeType="1" noTextEdit="1"/>
              </p:cNvSpPr>
              <p:nvPr/>
            </p:nvSpPr>
            <p:spPr>
              <a:xfrm>
                <a:off x="251520" y="332656"/>
                <a:ext cx="8496944" cy="5479257"/>
              </a:xfrm>
              <a:prstGeom prst="rect">
                <a:avLst/>
              </a:prstGeom>
              <a:blipFill rotWithShape="1">
                <a:blip r:embed="rId2"/>
                <a:stretch>
                  <a:fillRect l="-717" t="-557" r="-789"/>
                </a:stretch>
              </a:blipFill>
            </p:spPr>
            <p:txBody>
              <a:bodyPr/>
              <a:lstStyle/>
              <a:p>
                <a:r>
                  <a:rPr lang="it-IT">
                    <a:noFill/>
                  </a:rPr>
                  <a:t> </a:t>
                </a:r>
              </a:p>
            </p:txBody>
          </p:sp>
        </mc:Fallback>
      </mc:AlternateContent>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789040"/>
            <a:ext cx="19716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801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Manuele\Desktop\fisica\300ppt\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5038"/>
            <a:ext cx="6240463" cy="46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CasellaDiTesto 1"/>
          <p:cNvSpPr txBox="1">
            <a:spLocks noChangeArrowheads="1"/>
          </p:cNvSpPr>
          <p:nvPr/>
        </p:nvSpPr>
        <p:spPr bwMode="auto">
          <a:xfrm>
            <a:off x="250825" y="260350"/>
            <a:ext cx="82089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it-IT" altLang="it-IT" sz="2000"/>
              <a:t>Su una giostra, un bambino è seduto su un cavallo vicino al bordo più esterno e un altro bambino è seduto su un leone a metà tra il bordo e il centro. Quale dei due bambini ha velocità lineare maggiore? Quale dei due bambini ha velocità angolare maggiore</a:t>
            </a:r>
            <a:r>
              <a:rPr lang="it-IT" altLang="it-IT"/>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sellaDiTesto 1"/>
              <p:cNvSpPr txBox="1"/>
              <p:nvPr/>
            </p:nvSpPr>
            <p:spPr>
              <a:xfrm>
                <a:off x="179512" y="476672"/>
                <a:ext cx="8712968" cy="4547527"/>
              </a:xfrm>
              <a:prstGeom prst="rect">
                <a:avLst/>
              </a:prstGeom>
              <a:noFill/>
            </p:spPr>
            <p:txBody>
              <a:bodyPr wrap="square" rtlCol="0">
                <a:spAutoFit/>
              </a:bodyPr>
              <a:lstStyle/>
              <a:p>
                <a:pPr algn="just"/>
                <a:r>
                  <a:rPr lang="it-IT" sz="1600" dirty="0" smtClean="0"/>
                  <a:t>Il sistema rappresentato in figura consta di un disco, di massa M e di raggio R, che rotola senza strisciare su di un piano orizzontale, di una carrucola ideale e di un blocco di massa m, posto su di un piano scabro, inclinato di un angolo θ rispetto alla verticale. Il disco viene messo in moto da un filo ideale, ovvero</a:t>
                </a:r>
              </a:p>
              <a:p>
                <a:pPr algn="just"/>
                <a:r>
                  <a:rPr lang="it-IT" sz="1600" dirty="0" smtClean="0"/>
                  <a:t>inestensibile e privo di massa, teso, che è legato ad un estremo al centro O del disco, mediante un gancio G di massa trascurabile, mostrato nel riquadro sinistro della figura, e all’altro suo estremo al blocco.</a:t>
                </a:r>
              </a:p>
              <a:p>
                <a:pPr algn="just"/>
                <a:r>
                  <a:rPr lang="it-IT" sz="1600" dirty="0" smtClean="0"/>
                  <a:t>Si assuma che il gancio sia sistemato in maniera tale da non produrre attrito sul disco, quando quest’ultimo è in rotazione e che tra il blocco e il piano inclinato scabro il coefficiente di attrito dinamico valga μ. Il sistema è inizialmente fermo. Si risolva il problema in condizioni dinamiche utilizzando i seguenti dati numerici: M =2.00 Kg, m =1.00 Kg, , θ =30°; R=10.0 cm; d=1.60 m,</a:t>
                </a:r>
                <a:r>
                  <a:rPr lang="it-IT" sz="1600" dirty="0"/>
                  <a:t> </a:t>
                </a:r>
                <a:r>
                  <a:rPr lang="it-IT" sz="1600" dirty="0" smtClean="0"/>
                  <a:t>μ =</a:t>
                </a:r>
                <a14:m>
                  <m:oMath xmlns:m="http://schemas.openxmlformats.org/officeDocument/2006/math">
                    <m:rad>
                      <m:radPr>
                        <m:degHide m:val="on"/>
                        <m:ctrlPr>
                          <a:rPr lang="it-IT" sz="1600" i="1" smtClean="0">
                            <a:latin typeface="Cambria Math"/>
                          </a:rPr>
                        </m:ctrlPr>
                      </m:radPr>
                      <m:deg/>
                      <m:e>
                        <m:r>
                          <a:rPr lang="it-IT" sz="1600" b="0" i="1" smtClean="0">
                            <a:latin typeface="Cambria Math"/>
                          </a:rPr>
                          <m:t>3</m:t>
                        </m:r>
                      </m:e>
                    </m:rad>
                    <m:r>
                      <a:rPr lang="it-IT" sz="1600" b="0" i="1" smtClean="0">
                        <a:latin typeface="Cambria Math"/>
                      </a:rPr>
                      <m:t>/2</m:t>
                    </m:r>
                  </m:oMath>
                </a14:m>
                <a:r>
                  <a:rPr lang="it-IT" sz="1600" dirty="0" smtClean="0"/>
                  <a:t> e di calcolino:</a:t>
                </a:r>
              </a:p>
              <a:p>
                <a:pPr marL="457200" indent="-457200" algn="just">
                  <a:buAutoNum type="alphaLcPeriod"/>
                </a:pPr>
                <a:r>
                  <a:rPr lang="it-IT" sz="1600" dirty="0" smtClean="0"/>
                  <a:t>La reazione vincolare normale al piano inclinato;</a:t>
                </a:r>
              </a:p>
              <a:p>
                <a:pPr marL="457200" indent="-457200" algn="just">
                  <a:buAutoNum type="alphaLcPeriod"/>
                </a:pPr>
                <a:r>
                  <a:rPr lang="it-IT" sz="1600" dirty="0" smtClean="0"/>
                  <a:t>L’accelerazione del blocco</a:t>
                </a:r>
              </a:p>
              <a:p>
                <a:pPr marL="457200" indent="-457200" algn="just">
                  <a:buAutoNum type="alphaLcPeriod"/>
                </a:pPr>
                <a:r>
                  <a:rPr lang="it-IT" sz="1600" dirty="0" smtClean="0"/>
                  <a:t>Il modulo della tensione del filo</a:t>
                </a:r>
              </a:p>
              <a:p>
                <a:pPr marL="457200" indent="-457200" algn="just">
                  <a:buAutoNum type="alphaLcPeriod"/>
                </a:pPr>
                <a:r>
                  <a:rPr lang="it-IT" sz="1600" dirty="0" smtClean="0"/>
                  <a:t>Il modulo della forza di attrito tra il disco e</a:t>
                </a:r>
              </a:p>
              <a:p>
                <a:pPr algn="just"/>
                <a:r>
                  <a:rPr lang="it-IT" sz="1600" dirty="0"/>
                  <a:t> </a:t>
                </a:r>
                <a:r>
                  <a:rPr lang="it-IT" sz="1600" dirty="0" smtClean="0"/>
                  <a:t>        il piano orizzontale</a:t>
                </a:r>
              </a:p>
              <a:p>
                <a:pPr marL="457200" indent="-457200" algn="just">
                  <a:buAutoNum type="alphaLcPeriod"/>
                </a:pPr>
                <a:r>
                  <a:rPr lang="it-IT" sz="1600" dirty="0" smtClean="0"/>
                  <a:t>La velocità del centro di massa del disco</a:t>
                </a:r>
                <a:endParaRPr lang="it-IT" sz="16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179512" y="476672"/>
                <a:ext cx="8712968" cy="4547527"/>
              </a:xfrm>
              <a:prstGeom prst="rect">
                <a:avLst/>
              </a:prstGeom>
              <a:blipFill rotWithShape="1">
                <a:blip r:embed="rId2"/>
                <a:stretch>
                  <a:fillRect l="-350" t="-402" r="-350" b="-804"/>
                </a:stretch>
              </a:blipFill>
            </p:spPr>
            <p:txBody>
              <a:bodyPr/>
              <a:lstStyle/>
              <a:p>
                <a:r>
                  <a:rPr lang="it-IT">
                    <a:noFill/>
                  </a:rPr>
                  <a:t> </a:t>
                </a:r>
              </a:p>
            </p:txBody>
          </p:sp>
        </mc:Fallback>
      </mc:AlternateContent>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821351"/>
            <a:ext cx="4320480" cy="289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753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sellaDiTesto 1"/>
              <p:cNvSpPr txBox="1"/>
              <p:nvPr/>
            </p:nvSpPr>
            <p:spPr>
              <a:xfrm>
                <a:off x="467544" y="692696"/>
                <a:ext cx="8136904" cy="3477875"/>
              </a:xfrm>
              <a:prstGeom prst="rect">
                <a:avLst/>
              </a:prstGeom>
              <a:noFill/>
            </p:spPr>
            <p:txBody>
              <a:bodyPr wrap="square" rtlCol="0">
                <a:spAutoFit/>
              </a:bodyPr>
              <a:lstStyle/>
              <a:p>
                <a:pPr algn="just"/>
                <a:r>
                  <a:rPr lang="it-IT" sz="2000" dirty="0" smtClean="0"/>
                  <a:t>Si consideri un rocchetto di massa M costituito da due dischi laterali e da un cilindro centrale saldati in modo da essere coassiali. I dischi laterali hanno raggi 3R e il cilindro centrale ha raggio R. Il momento d’inerzia del rocchetto rispetto al suo centro di simmetria vale </a:t>
                </a:r>
                <a14:m>
                  <m:oMath xmlns:m="http://schemas.openxmlformats.org/officeDocument/2006/math">
                    <m:sSub>
                      <m:sSubPr>
                        <m:ctrlPr>
                          <a:rPr lang="it-IT" sz="2000" i="1" smtClean="0">
                            <a:latin typeface="Cambria Math"/>
                          </a:rPr>
                        </m:ctrlPr>
                      </m:sSubPr>
                      <m:e>
                        <m:r>
                          <a:rPr lang="it-IT" sz="2000" b="0" i="1" smtClean="0">
                            <a:latin typeface="Cambria Math"/>
                          </a:rPr>
                          <m:t>𝐼</m:t>
                        </m:r>
                      </m:e>
                      <m:sub>
                        <m:r>
                          <a:rPr lang="it-IT" sz="2000" b="0" i="1" smtClean="0">
                            <a:latin typeface="Cambria Math"/>
                          </a:rPr>
                          <m:t>0</m:t>
                        </m:r>
                      </m:sub>
                    </m:sSub>
                    <m:r>
                      <a:rPr lang="it-IT" sz="2000" b="0" i="1" smtClean="0">
                        <a:latin typeface="Cambria Math"/>
                      </a:rPr>
                      <m:t>=2</m:t>
                    </m:r>
                    <m:r>
                      <a:rPr lang="it-IT" sz="2000" b="0" i="1" smtClean="0">
                        <a:latin typeface="Cambria Math"/>
                      </a:rPr>
                      <m:t>𝑀</m:t>
                    </m:r>
                    <m:sSup>
                      <m:sSupPr>
                        <m:ctrlPr>
                          <a:rPr lang="it-IT" sz="2000" b="0" i="1" smtClean="0">
                            <a:latin typeface="Cambria Math"/>
                          </a:rPr>
                        </m:ctrlPr>
                      </m:sSupPr>
                      <m:e>
                        <m:r>
                          <a:rPr lang="it-IT" sz="2000" b="0" i="1" smtClean="0">
                            <a:latin typeface="Cambria Math"/>
                          </a:rPr>
                          <m:t>𝑅</m:t>
                        </m:r>
                      </m:e>
                      <m:sup>
                        <m:r>
                          <a:rPr lang="it-IT" sz="2000" b="0" i="1" smtClean="0">
                            <a:latin typeface="Cambria Math"/>
                          </a:rPr>
                          <m:t>2</m:t>
                        </m:r>
                      </m:sup>
                    </m:sSup>
                  </m:oMath>
                </a14:m>
                <a:r>
                  <a:rPr lang="it-IT" sz="2000" dirty="0" smtClean="0"/>
                  <a:t>. Il rocchetto, collegato ad una massa m tramite una fune ideale che si avvolge sul cilindro centrale di raggio R scende lungo un piano inclinato di un angolo </a:t>
                </a:r>
                <a:r>
                  <a:rPr lang="el-GR" sz="2000" dirty="0" smtClean="0">
                    <a:latin typeface="Times New Roman"/>
                    <a:cs typeface="Times New Roman"/>
                  </a:rPr>
                  <a:t>α</a:t>
                </a:r>
                <a:r>
                  <a:rPr lang="it-IT" sz="2000" dirty="0" smtClean="0">
                    <a:latin typeface="Times New Roman"/>
                    <a:cs typeface="Times New Roman"/>
                  </a:rPr>
                  <a:t> rotolando senza strisciare. Posto m=0.5 Kg, M= 6m, R=5 cm, sin</a:t>
                </a:r>
                <a:r>
                  <a:rPr lang="el-GR" sz="2000" dirty="0" smtClean="0">
                    <a:latin typeface="Times New Roman"/>
                    <a:cs typeface="Times New Roman"/>
                  </a:rPr>
                  <a:t>α</a:t>
                </a:r>
                <a:r>
                  <a:rPr lang="it-IT" sz="2000" dirty="0" smtClean="0">
                    <a:latin typeface="Times New Roman"/>
                    <a:cs typeface="Times New Roman"/>
                  </a:rPr>
                  <a:t>=1/3, si calcoli:</a:t>
                </a:r>
              </a:p>
              <a:p>
                <a:pPr marL="457200" indent="-457200" algn="just">
                  <a:buAutoNum type="alphaLcPeriod"/>
                </a:pPr>
                <a:r>
                  <a:rPr lang="it-IT" sz="2000" dirty="0" smtClean="0">
                    <a:latin typeface="Times New Roman"/>
                    <a:cs typeface="Times New Roman"/>
                  </a:rPr>
                  <a:t>l’accelerazione lineare della massa m</a:t>
                </a:r>
              </a:p>
              <a:p>
                <a:pPr marL="457200" indent="-457200" algn="just">
                  <a:buAutoNum type="alphaLcPeriod"/>
                </a:pPr>
                <a:r>
                  <a:rPr lang="it-IT" sz="2000" dirty="0" smtClean="0">
                    <a:latin typeface="Times New Roman"/>
                    <a:cs typeface="Times New Roman"/>
                  </a:rPr>
                  <a:t>L’accelerazione angolare del rocchetto</a:t>
                </a:r>
              </a:p>
              <a:p>
                <a:pPr marL="457200" indent="-457200" algn="just">
                  <a:buAutoNum type="alphaLcPeriod"/>
                </a:pPr>
                <a:r>
                  <a:rPr lang="it-IT" sz="2000" dirty="0" smtClean="0">
                    <a:latin typeface="Times New Roman"/>
                    <a:cs typeface="Times New Roman"/>
                  </a:rPr>
                  <a:t>La tensione della fune</a:t>
                </a:r>
              </a:p>
              <a:p>
                <a:pPr marL="457200" indent="-457200" algn="just">
                  <a:buAutoNum type="alphaLcPeriod"/>
                </a:pPr>
                <a:r>
                  <a:rPr lang="it-IT" sz="2000" dirty="0" smtClean="0">
                    <a:latin typeface="Times New Roman"/>
                    <a:cs typeface="Times New Roman"/>
                  </a:rPr>
                  <a:t>La forza di attrito </a:t>
                </a:r>
                <a:endParaRPr lang="it-IT" sz="20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467544" y="692696"/>
                <a:ext cx="8136904" cy="3477875"/>
              </a:xfrm>
              <a:prstGeom prst="rect">
                <a:avLst/>
              </a:prstGeom>
              <a:blipFill rotWithShape="1">
                <a:blip r:embed="rId2"/>
                <a:stretch>
                  <a:fillRect l="-825" t="-877" r="-825" b="-2281"/>
                </a:stretch>
              </a:blipFill>
            </p:spPr>
            <p:txBody>
              <a:bodyPr/>
              <a:lstStyle/>
              <a:p>
                <a:r>
                  <a:rPr lang="it-IT">
                    <a:noFill/>
                  </a:rPr>
                  <a:t> </a:t>
                </a:r>
              </a:p>
            </p:txBody>
          </p:sp>
        </mc:Fallback>
      </mc:AlternateContent>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562633"/>
            <a:ext cx="4968552" cy="30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18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Manuele\Desktop\fisica\300ppt\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Manuele\Desktop\fisica\300ppt\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Manuele\Desktop\fisica\300ppt\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950" y="4049713"/>
            <a:ext cx="3779838" cy="283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itolo 4"/>
          <p:cNvSpPr>
            <a:spLocks noGrp="1"/>
          </p:cNvSpPr>
          <p:nvPr>
            <p:ph type="title"/>
          </p:nvPr>
        </p:nvSpPr>
        <p:spPr>
          <a:xfrm>
            <a:off x="685800" y="44450"/>
            <a:ext cx="7772400" cy="1143000"/>
          </a:xfrm>
        </p:spPr>
        <p:txBody>
          <a:bodyPr/>
          <a:lstStyle/>
          <a:p>
            <a:pPr eaLnBrk="1" hangingPunct="1"/>
            <a:r>
              <a:rPr lang="it-IT" altLang="it-IT" smtClean="0"/>
              <a:t>Il momento torcente</a:t>
            </a:r>
          </a:p>
        </p:txBody>
      </p:sp>
      <p:sp>
        <p:nvSpPr>
          <p:cNvPr id="9220" name="CasellaDiTesto 6"/>
          <p:cNvSpPr txBox="1">
            <a:spLocks noRot="1" noChangeAspect="1" noMove="1" noResize="1" noEditPoints="1" noAdjustHandles="1" noChangeArrowheads="1" noChangeShapeType="1" noTextEdit="1"/>
          </p:cNvSpPr>
          <p:nvPr/>
        </p:nvSpPr>
        <p:spPr bwMode="auto">
          <a:xfrm>
            <a:off x="323850" y="1124744"/>
            <a:ext cx="8351838" cy="3477875"/>
          </a:xfrm>
          <a:prstGeom prst="rect">
            <a:avLst/>
          </a:prstGeom>
          <a:blipFill rotWithShape="1">
            <a:blip r:embed="rId3"/>
            <a:stretch>
              <a:fillRect l="-730" t="-877" r="-803" b="-228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it-IT">
                <a:no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Manuele\Desktop\fisica\300ppt\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8788"/>
            <a:ext cx="6084888"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noRot="1" noChangeAspect="1" noMove="1" noResize="1" noEditPoints="1" noAdjustHandles="1" noChangeArrowheads="1" noChangeShapeType="1" noTextEdit="1"/>
          </p:cNvSpPr>
          <p:nvPr>
            <p:ph type="title"/>
          </p:nvPr>
        </p:nvSpPr>
        <p:spPr>
          <a:xfrm>
            <a:off x="685800" y="44624"/>
            <a:ext cx="7772400" cy="1143000"/>
          </a:xfrm>
          <a:blipFill rotWithShape="1">
            <a:blip r:embed="rId3"/>
            <a:stretch>
              <a:fillRect/>
            </a:stretch>
          </a:blipFill>
          <a:extLst/>
        </p:spPr>
        <p:txBody>
          <a:bodyPr/>
          <a:lstStyle/>
          <a:p>
            <a:pPr>
              <a:defRPr/>
            </a:pPr>
            <a:r>
              <a:rPr lang="it-IT">
                <a:noFill/>
              </a:rPr>
              <a:t> </a:t>
            </a:r>
          </a:p>
        </p:txBody>
      </p:sp>
      <p:sp>
        <p:nvSpPr>
          <p:cNvPr id="4" name="CasellaDiTesto 3"/>
          <p:cNvSpPr txBox="1">
            <a:spLocks noRot="1" noChangeAspect="1" noMove="1" noResize="1" noEditPoints="1" noAdjustHandles="1" noChangeArrowheads="1" noChangeShapeType="1" noTextEdit="1"/>
          </p:cNvSpPr>
          <p:nvPr/>
        </p:nvSpPr>
        <p:spPr>
          <a:xfrm>
            <a:off x="5580112" y="2530639"/>
            <a:ext cx="3168352" cy="3477875"/>
          </a:xfrm>
          <a:prstGeom prst="rect">
            <a:avLst/>
          </a:prstGeom>
          <a:blipFill rotWithShape="1">
            <a:blip r:embed="rId4"/>
            <a:stretch>
              <a:fillRect l="-1923" t="-876" r="-2115"/>
            </a:stretch>
          </a:blipFill>
        </p:spPr>
        <p:txBody>
          <a:bodyPr/>
          <a:lstStyle/>
          <a:p>
            <a:pPr>
              <a:defRPr/>
            </a:pPr>
            <a:r>
              <a:rPr lang="it-IT">
                <a:noFill/>
              </a:rPr>
              <a:t> </a:t>
            </a:r>
          </a:p>
        </p:txBody>
      </p:sp>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782</TotalTime>
  <Words>2777</Words>
  <Application>Microsoft Office PowerPoint</Application>
  <PresentationFormat>Presentazione su schermo (4:3)</PresentationFormat>
  <Paragraphs>121</Paragraphs>
  <Slides>51</Slides>
  <Notes>0</Notes>
  <HiddenSlides>0</HiddenSlides>
  <MMClips>0</MMClips>
  <ScaleCrop>false</ScaleCrop>
  <HeadingPairs>
    <vt:vector size="4" baseType="variant">
      <vt:variant>
        <vt:lpstr>Tema</vt:lpstr>
      </vt:variant>
      <vt:variant>
        <vt:i4>1</vt:i4>
      </vt:variant>
      <vt:variant>
        <vt:lpstr>Titoli diapositive</vt:lpstr>
      </vt:variant>
      <vt:variant>
        <vt:i4>51</vt:i4>
      </vt:variant>
    </vt:vector>
  </HeadingPairs>
  <TitlesOfParts>
    <vt:vector size="52" baseType="lpstr">
      <vt:lpstr>Struttura predefinita</vt:lpstr>
      <vt:lpstr>Moto rotatorio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momento torcente</vt:lpstr>
      <vt:lpstr> </vt:lpstr>
      <vt:lpstr>Presentazione standard di PowerPoint</vt:lpstr>
      <vt:lpstr>Presentazione standard di PowerPoint</vt:lpstr>
      <vt:lpstr>Momento torcente di un bicipite</vt:lpstr>
      <vt:lpstr>Momento torcente su una ruota composita</vt:lpstr>
      <vt:lpstr>Presentazione standard di PowerPoint</vt:lpstr>
      <vt:lpstr>Presentazione standard di PowerPoint</vt:lpstr>
      <vt:lpstr>Dinamica rotazionale e inerzia</vt:lpstr>
      <vt:lpstr>Presentazione standard di PowerPoint</vt:lpstr>
      <vt:lpstr>Momento d’inerzia</vt:lpstr>
      <vt:lpstr>Problemi di dinamica rotazionale</vt:lpstr>
      <vt:lpstr>Presentazione standard di PowerPoint</vt:lpstr>
      <vt:lpstr>Momento d’inerzia di sistemi continui</vt:lpstr>
      <vt:lpstr>Presentazione standard di PowerPoint</vt:lpstr>
      <vt:lpstr>Presentazione standard di PowerPoint</vt:lpstr>
      <vt:lpstr>Energia cinetica di un corpo rigido</vt:lpstr>
      <vt:lpstr>Sfera che rotola lungo un piano inclinato</vt:lpstr>
      <vt:lpstr>La macchina di Atwood reale</vt:lpstr>
      <vt:lpstr>Chi arriva prima?</vt:lpstr>
      <vt:lpstr>Presentazione standard di PowerPoint</vt:lpstr>
      <vt:lpstr>Lavoro del momento torcente</vt:lpstr>
      <vt:lpstr>Il momento angolare</vt:lpstr>
      <vt:lpstr>La conservazione del momento angolare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pendolo fisico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Dieffe Srl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MJ</dc:creator>
  <cp:lastModifiedBy>Roberto</cp:lastModifiedBy>
  <cp:revision>57</cp:revision>
  <dcterms:created xsi:type="dcterms:W3CDTF">2005-04-07T13:25:13Z</dcterms:created>
  <dcterms:modified xsi:type="dcterms:W3CDTF">2013-11-24T23:52:58Z</dcterms:modified>
</cp:coreProperties>
</file>