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0" r:id="rId2"/>
    <p:sldId id="281" r:id="rId3"/>
    <p:sldId id="330" r:id="rId4"/>
    <p:sldId id="331" r:id="rId5"/>
    <p:sldId id="332" r:id="rId6"/>
    <p:sldId id="333" r:id="rId7"/>
    <p:sldId id="334" r:id="rId8"/>
    <p:sldId id="335" r:id="rId9"/>
    <p:sldId id="336" r:id="rId10"/>
    <p:sldId id="328"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91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1104901" y="2292096"/>
            <a:ext cx="10096500" cy="2219691"/>
          </a:xfrm>
        </p:spPr>
        <p:txBody>
          <a:bodyPr anchor="ctr">
            <a:normAutofit/>
          </a:bodyPr>
          <a:lstStyle>
            <a:lvl1pPr algn="l">
              <a:defRPr sz="3300" cap="all" baseline="0"/>
            </a:lvl1pPr>
          </a:lstStyle>
          <a:p>
            <a:r>
              <a:rPr lang="it-IT"/>
              <a:t>Fare clic per modificare lo stile del titolo</a:t>
            </a:r>
            <a:endParaRPr/>
          </a:p>
        </p:txBody>
      </p:sp>
      <p:sp>
        <p:nvSpPr>
          <p:cNvPr id="3" name="Subtitle 2"/>
          <p:cNvSpPr>
            <a:spLocks noGrp="1"/>
          </p:cNvSpPr>
          <p:nvPr>
            <p:ph type="subTitle" idx="1"/>
          </p:nvPr>
        </p:nvSpPr>
        <p:spPr>
          <a:xfrm>
            <a:off x="1104899" y="4511786"/>
            <a:ext cx="10096501"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a:p>
        </p:txBody>
      </p:sp>
      <p:sp>
        <p:nvSpPr>
          <p:cNvPr id="4" name="Date Placeholder 3"/>
          <p:cNvSpPr>
            <a:spLocks noGrp="1"/>
          </p:cNvSpPr>
          <p:nvPr>
            <p:ph type="dt" sz="half" idx="10"/>
          </p:nvPr>
        </p:nvSpPr>
        <p:spPr/>
        <p:txBody>
          <a:bodyPr/>
          <a:lstStyle/>
          <a:p>
            <a:fld id="{402B9795-92DC-40DC-A1CA-9A4B349D7824}" type="datetimeFigureOut">
              <a:rPr lang="it-IT"/>
              <a:t>15/10/2024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324446" y="0"/>
            <a:ext cx="1747524" cy="2292094"/>
          </a:xfrm>
          <a:prstGeom prst="rect">
            <a:avLst/>
          </a:prstGeom>
        </p:spPr>
      </p:pic>
    </p:spTree>
    <p:extLst>
      <p:ext uri="{BB962C8B-B14F-4D97-AF65-F5344CB8AC3E}">
        <p14:creationId xmlns:p14="http://schemas.microsoft.com/office/powerpoint/2010/main" val="64668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it-IT"/>
              <a:t>Fare clic per modificare lo stile del titolo</a:t>
            </a:r>
            <a:endParaRPr/>
          </a:p>
        </p:txBody>
      </p:sp>
      <p:sp>
        <p:nvSpPr>
          <p:cNvPr id="3" name="Picture Placeholder 2"/>
          <p:cNvSpPr>
            <a:spLocks noGrp="1"/>
          </p:cNvSpPr>
          <p:nvPr>
            <p:ph type="pic" idx="1"/>
          </p:nvPr>
        </p:nvSpPr>
        <p:spPr>
          <a:xfrm>
            <a:off x="4654671" y="1600201"/>
            <a:ext cx="6430912" cy="4572001"/>
          </a:xfrm>
        </p:spPr>
        <p:txBody>
          <a:bodyPr tIns="118872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a:p>
        </p:txBody>
      </p:sp>
      <p:sp>
        <p:nvSpPr>
          <p:cNvPr id="4" name="Text Placeholder 3"/>
          <p:cNvSpPr>
            <a:spLocks noGrp="1"/>
          </p:cNvSpPr>
          <p:nvPr>
            <p:ph type="body" sz="half" idx="2"/>
          </p:nvPr>
        </p:nvSpPr>
        <p:spPr>
          <a:xfrm>
            <a:off x="1104901" y="1600200"/>
            <a:ext cx="3396996" cy="4572000"/>
          </a:xfrm>
        </p:spPr>
        <p:txBody>
          <a:bodyPr>
            <a:normAutofit/>
          </a:bodyPr>
          <a:lstStyle>
            <a:lvl1pPr marL="0" indent="0">
              <a:spcBef>
                <a:spcPts val="90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02B9795-92DC-40DC-A1CA-9A4B349D7824}" type="datetimeFigureOut">
              <a:rPr lang="it-IT"/>
              <a:t>15/10/2024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226715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fld id="{402B9795-92DC-40DC-A1CA-9A4B349D7824}" type="datetimeFigureOut">
              <a:rPr lang="it-IT"/>
              <a:t>15/10/2024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82121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1" y="365125"/>
            <a:ext cx="1714500" cy="5811838"/>
          </a:xfrm>
        </p:spPr>
        <p:txBody>
          <a:bodyPr vert="eaVert"/>
          <a:lstStyle/>
          <a:p>
            <a:r>
              <a:rPr lang="it-IT"/>
              <a:t>Fare clic per modificare lo stile del titolo</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fld id="{402B9795-92DC-40DC-A1CA-9A4B349D7824}" type="datetimeFigureOut">
              <a:rPr lang="it-IT"/>
              <a:t>15/10/2024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a:t>
            </a:fld>
            <a:endParaRPr/>
          </a:p>
        </p:txBody>
      </p:sp>
      <p:grpSp>
        <p:nvGrpSpPr>
          <p:cNvPr id="7" name="Group 6"/>
          <p:cNvGrpSpPr/>
          <p:nvPr/>
        </p:nvGrpSpPr>
        <p:grpSpPr>
          <a:xfrm rot="5400000">
            <a:off x="6514047" y="3228844"/>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509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fld id="{402B9795-92DC-40DC-A1CA-9A4B349D7824}" type="datetimeFigureOut">
              <a:rPr lang="it-IT"/>
              <a:t>15/10/2024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327370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titolo con immagine">
    <p:spTree>
      <p:nvGrpSpPr>
        <p:cNvPr id="1" name=""/>
        <p:cNvGrpSpPr/>
        <p:nvPr/>
      </p:nvGrpSpPr>
      <p:grpSpPr>
        <a:xfrm>
          <a:off x="0" y="0"/>
          <a:ext cx="0" cy="0"/>
          <a:chOff x="0" y="0"/>
          <a:chExt cx="0" cy="0"/>
        </a:xfrm>
      </p:grpSpPr>
      <p:grpSp>
        <p:nvGrpSpPr>
          <p:cNvPr id="13" name="Group 12"/>
          <p:cNvGrpSpPr/>
          <p:nvPr/>
        </p:nvGrpSpPr>
        <p:grpSpPr>
          <a:xfrm rot="10800000">
            <a:off x="0" y="5645512"/>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2"/>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1104900" y="2292096"/>
            <a:ext cx="5734051" cy="2219691"/>
          </a:xfrm>
        </p:spPr>
        <p:txBody>
          <a:bodyPr anchor="ctr">
            <a:normAutofit/>
          </a:bodyPr>
          <a:lstStyle>
            <a:lvl1pPr algn="l">
              <a:defRPr sz="3300" cap="all" baseline="0"/>
            </a:lvl1pPr>
          </a:lstStyle>
          <a:p>
            <a:r>
              <a:rPr lang="it-IT"/>
              <a:t>Fare clic per modificare lo stile del titolo</a:t>
            </a:r>
            <a:endParaRPr/>
          </a:p>
        </p:txBody>
      </p:sp>
      <p:sp>
        <p:nvSpPr>
          <p:cNvPr id="3" name="Subtitle 2"/>
          <p:cNvSpPr>
            <a:spLocks noGrp="1"/>
          </p:cNvSpPr>
          <p:nvPr>
            <p:ph type="subTitle" idx="1"/>
          </p:nvPr>
        </p:nvSpPr>
        <p:spPr>
          <a:xfrm>
            <a:off x="1104900" y="4511786"/>
            <a:ext cx="5734051"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325881" y="0"/>
            <a:ext cx="1747524" cy="2292094"/>
          </a:xfrm>
          <a:prstGeom prst="rect">
            <a:avLst/>
          </a:prstGeom>
        </p:spPr>
      </p:pic>
      <p:sp>
        <p:nvSpPr>
          <p:cNvPr id="11" name="Picture Placeholder 10"/>
          <p:cNvSpPr>
            <a:spLocks noGrp="1"/>
          </p:cNvSpPr>
          <p:nvPr>
            <p:ph type="pic" sz="quarter" idx="13"/>
          </p:nvPr>
        </p:nvSpPr>
        <p:spPr>
          <a:xfrm>
            <a:off x="6981065" y="1310656"/>
            <a:ext cx="5210937" cy="4208604"/>
          </a:xfrm>
          <a:solidFill>
            <a:schemeClr val="tx1">
              <a:lumMod val="20000"/>
              <a:lumOff val="80000"/>
            </a:schemeClr>
          </a:solidFill>
        </p:spPr>
        <p:txBody>
          <a:bodyPr tIns="1005840"/>
          <a:lstStyle>
            <a:lvl1pPr marL="0" indent="0" algn="ctr">
              <a:buNone/>
              <a:defRPr/>
            </a:lvl1pPr>
          </a:lstStyle>
          <a:p>
            <a:r>
              <a:rPr lang="it-IT"/>
              <a:t>Fare clic sull'icona per inserire un'immagine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defTabSz="685800">
              <a:buNone/>
            </a:pPr>
            <a:r>
              <a:rPr sz="900" b="1" i="1">
                <a:latin typeface="Arial"/>
                <a:ea typeface="+mn-ea"/>
                <a:cs typeface="Arial"/>
              </a:rPr>
              <a:t>NOTA:</a:t>
            </a:r>
          </a:p>
          <a:p>
            <a:pPr algn="l" defTabSz="685800">
              <a:buNone/>
            </a:pPr>
            <a:r>
              <a:rPr sz="900" b="0" i="1">
                <a:latin typeface="Arial"/>
                <a:ea typeface="+mn-ea"/>
                <a:cs typeface="Arial"/>
              </a:rPr>
              <a:t>Per modificare l'immagine su questa diapositiva, selezionarla ed eliminarla. Fare quindi clic sull'icona delle Immagini nel segnaposto per inserire l'immagine personale.</a:t>
            </a:r>
          </a:p>
        </p:txBody>
      </p:sp>
    </p:spTree>
    <p:extLst>
      <p:ext uri="{BB962C8B-B14F-4D97-AF65-F5344CB8AC3E}">
        <p14:creationId xmlns:p14="http://schemas.microsoft.com/office/powerpoint/2010/main" val="258335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8" name="Group 7"/>
          <p:cNvGrpSpPr/>
          <p:nvPr/>
        </p:nvGrpSpPr>
        <p:grpSpPr>
          <a:xfrm>
            <a:off x="0" y="2514602"/>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900" y="2971806"/>
            <a:ext cx="10071099" cy="1684150"/>
          </a:xfrm>
        </p:spPr>
        <p:txBody>
          <a:bodyPr anchor="ctr">
            <a:normAutofit/>
          </a:bodyPr>
          <a:lstStyle>
            <a:lvl1pPr>
              <a:defRPr sz="3300" cap="all" baseline="0">
                <a:solidFill>
                  <a:schemeClr val="bg1"/>
                </a:solidFill>
              </a:defRPr>
            </a:lvl1pPr>
          </a:lstStyle>
          <a:p>
            <a:r>
              <a:rPr lang="it-IT"/>
              <a:t>Fare clic per modificare lo stile del titolo</a:t>
            </a:r>
            <a:endParaRPr/>
          </a:p>
        </p:txBody>
      </p:sp>
      <p:sp>
        <p:nvSpPr>
          <p:cNvPr id="3" name="Text Placeholder 2"/>
          <p:cNvSpPr>
            <a:spLocks noGrp="1"/>
          </p:cNvSpPr>
          <p:nvPr>
            <p:ph type="body" idx="1"/>
          </p:nvPr>
        </p:nvSpPr>
        <p:spPr>
          <a:xfrm>
            <a:off x="1104900" y="4655956"/>
            <a:ext cx="10071099" cy="509750"/>
          </a:xfrm>
        </p:spPr>
        <p:txBody>
          <a:bodyPr>
            <a:normAutofit/>
          </a:bodyPr>
          <a:lstStyle>
            <a:lvl1pPr marL="0" indent="0">
              <a:spcBef>
                <a:spcPts val="0"/>
              </a:spcBef>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02B9795-92DC-40DC-A1CA-9A4B349D7824}" type="datetimeFigureOut">
              <a:rPr lang="it-IT"/>
              <a:t>15/10/2024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1" y="0"/>
            <a:ext cx="1783188" cy="2971806"/>
          </a:xfrm>
          <a:prstGeom prst="rect">
            <a:avLst/>
          </a:prstGeom>
        </p:spPr>
      </p:pic>
    </p:spTree>
    <p:extLst>
      <p:ext uri="{BB962C8B-B14F-4D97-AF65-F5344CB8AC3E}">
        <p14:creationId xmlns:p14="http://schemas.microsoft.com/office/powerpoint/2010/main" val="239005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a:p>
        </p:txBody>
      </p:sp>
      <p:sp>
        <p:nvSpPr>
          <p:cNvPr id="3" name="Content Placeholder 2"/>
          <p:cNvSpPr>
            <a:spLocks noGrp="1"/>
          </p:cNvSpPr>
          <p:nvPr>
            <p:ph sz="half" idx="1"/>
          </p:nvPr>
        </p:nvSpPr>
        <p:spPr>
          <a:xfrm>
            <a:off x="1104901" y="1600202"/>
            <a:ext cx="4914900" cy="4571999"/>
          </a:xfrm>
        </p:spPr>
        <p:txBody>
          <a:bodyPr/>
          <a:lstStyle>
            <a:lvl5pPr>
              <a:defRPr/>
            </a:lvl5pPr>
            <a:lvl6pPr>
              <a:defRPr/>
            </a:lvl6pPr>
            <a:lvl7pPr>
              <a:defRPr/>
            </a:lvl7pPr>
            <a:lvl8pPr>
              <a:defRPr/>
            </a:lvl8pPr>
            <a:lvl9pPr>
              <a:defRPr/>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Content Placeholder 3"/>
          <p:cNvSpPr>
            <a:spLocks noGrp="1"/>
          </p:cNvSpPr>
          <p:nvPr>
            <p:ph sz="half" idx="2"/>
          </p:nvPr>
        </p:nvSpPr>
        <p:spPr>
          <a:xfrm>
            <a:off x="6172201" y="1600202"/>
            <a:ext cx="4914900" cy="4571999"/>
          </a:xfrm>
        </p:spPr>
        <p:txBody>
          <a:bodyPr/>
          <a:lstStyle>
            <a:lvl5pPr>
              <a:defRPr/>
            </a:lvl5pPr>
            <a:lvl6pPr>
              <a:defRPr/>
            </a:lvl6pPr>
            <a:lvl7pPr>
              <a:defRPr/>
            </a:lvl7pPr>
            <a:lvl8pPr>
              <a:defRPr/>
            </a:lvl8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5" name="Date Placeholder 4"/>
          <p:cNvSpPr>
            <a:spLocks noGrp="1"/>
          </p:cNvSpPr>
          <p:nvPr>
            <p:ph type="dt" sz="half" idx="10"/>
          </p:nvPr>
        </p:nvSpPr>
        <p:spPr/>
        <p:txBody>
          <a:bodyPr/>
          <a:lstStyle/>
          <a:p>
            <a:fld id="{402B9795-92DC-40DC-A1CA-9A4B349D7824}" type="datetimeFigureOut">
              <a:rPr lang="it-IT"/>
              <a:t>15/10/2024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381846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Content Placeholder 3"/>
          <p:cNvSpPr>
            <a:spLocks noGrp="1"/>
          </p:cNvSpPr>
          <p:nvPr>
            <p:ph sz="half" idx="2"/>
          </p:nvPr>
        </p:nvSpPr>
        <p:spPr>
          <a:xfrm>
            <a:off x="1104900" y="2424112"/>
            <a:ext cx="4919472" cy="37480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5" name="Text Placeholder 4"/>
          <p:cNvSpPr>
            <a:spLocks noGrp="1"/>
          </p:cNvSpPr>
          <p:nvPr>
            <p:ph type="body" sz="quarter" idx="3"/>
          </p:nvPr>
        </p:nvSpPr>
        <p:spPr>
          <a:xfrm>
            <a:off x="6166111" y="1600200"/>
            <a:ext cx="4919472"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Content Placeholder 5"/>
          <p:cNvSpPr>
            <a:spLocks noGrp="1"/>
          </p:cNvSpPr>
          <p:nvPr>
            <p:ph sz="quarter" idx="4"/>
          </p:nvPr>
        </p:nvSpPr>
        <p:spPr>
          <a:xfrm>
            <a:off x="6166111" y="2424112"/>
            <a:ext cx="4919472" cy="37480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7" name="Date Placeholder 6"/>
          <p:cNvSpPr>
            <a:spLocks noGrp="1"/>
          </p:cNvSpPr>
          <p:nvPr>
            <p:ph type="dt" sz="half" idx="10"/>
          </p:nvPr>
        </p:nvSpPr>
        <p:spPr/>
        <p:txBody>
          <a:bodyPr/>
          <a:lstStyle/>
          <a:p>
            <a:fld id="{402B9795-92DC-40DC-A1CA-9A4B349D7824}" type="datetimeFigureOut">
              <a:rPr lang="it-IT"/>
              <a:t>15/10/2024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348723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a:p>
        </p:txBody>
      </p:sp>
      <p:sp>
        <p:nvSpPr>
          <p:cNvPr id="3" name="Date Placeholder 2"/>
          <p:cNvSpPr>
            <a:spLocks noGrp="1"/>
          </p:cNvSpPr>
          <p:nvPr>
            <p:ph type="dt" sz="half" idx="10"/>
          </p:nvPr>
        </p:nvSpPr>
        <p:spPr/>
        <p:txBody>
          <a:bodyPr/>
          <a:lstStyle/>
          <a:p>
            <a:fld id="{402B9795-92DC-40DC-A1CA-9A4B349D7824}" type="datetimeFigureOut">
              <a:rPr lang="it-IT"/>
              <a:t>15/10/2024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305057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it-IT"/>
              <a:t>15/10/2024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268980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it-IT"/>
              <a:t>Fare clic per modificare lo stile del titolo</a:t>
            </a:r>
            <a:endParaRPr/>
          </a:p>
        </p:txBody>
      </p:sp>
      <p:sp>
        <p:nvSpPr>
          <p:cNvPr id="3" name="Content Placeholder 2"/>
          <p:cNvSpPr>
            <a:spLocks noGrp="1"/>
          </p:cNvSpPr>
          <p:nvPr>
            <p:ph idx="1"/>
          </p:nvPr>
        </p:nvSpPr>
        <p:spPr>
          <a:xfrm>
            <a:off x="5641849" y="1600201"/>
            <a:ext cx="5445252" cy="4572001"/>
          </a:xfrm>
        </p:spPr>
        <p:txBody>
          <a:bodyPr>
            <a:normAutofit/>
          </a:bodyPr>
          <a:lstStyle>
            <a:lvl1pPr>
              <a:defRPr sz="1500"/>
            </a:lvl1pPr>
            <a:lvl2pPr>
              <a:defRPr sz="1200"/>
            </a:lvl2pPr>
            <a:lvl3pPr>
              <a:defRPr sz="1200"/>
            </a:lvl3pPr>
            <a:lvl4pPr>
              <a:defRPr sz="1050"/>
            </a:lvl4pPr>
            <a:lvl5pPr>
              <a:defRPr sz="1050"/>
            </a:lvl5pPr>
            <a:lvl6pPr>
              <a:defRPr sz="1050"/>
            </a:lvl6pPr>
            <a:lvl7pPr>
              <a:defRPr sz="1050"/>
            </a:lvl7pPr>
            <a:lvl8pPr>
              <a:defRPr sz="1050"/>
            </a:lvl8pPr>
            <a:lvl9pPr>
              <a:defRPr sz="105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Text Placeholder 3"/>
          <p:cNvSpPr>
            <a:spLocks noGrp="1"/>
          </p:cNvSpPr>
          <p:nvPr>
            <p:ph type="body" sz="half" idx="2"/>
          </p:nvPr>
        </p:nvSpPr>
        <p:spPr>
          <a:xfrm>
            <a:off x="1104901" y="1600200"/>
            <a:ext cx="4384548" cy="4572000"/>
          </a:xfrm>
        </p:spPr>
        <p:txBody>
          <a:bodyPr>
            <a:normAutofit/>
          </a:bodyPr>
          <a:lstStyle>
            <a:lvl1pPr marL="0" indent="0">
              <a:spcBef>
                <a:spcPts val="90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02B9795-92DC-40DC-A1CA-9A4B349D7824}" type="datetimeFigureOut">
              <a:rPr lang="it-IT"/>
              <a:t>15/10/2024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2832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3" cy="1096962"/>
          </a:xfrm>
          <a:prstGeom prst="rect">
            <a:avLst/>
          </a:prstGeom>
        </p:spPr>
        <p:txBody>
          <a:bodyPr vert="horz" lIns="0" tIns="45720" rIns="0" bIns="45720" rtlCol="0" anchor="b">
            <a:normAutofit/>
          </a:bodyPr>
          <a:lstStyle/>
          <a:p>
            <a:r>
              <a:rPr lang="it-IT"/>
              <a:t>Fare clic per modificare lo stile del titolo</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2"/>
          </p:nvPr>
        </p:nvSpPr>
        <p:spPr>
          <a:xfrm>
            <a:off x="1104901" y="6356353"/>
            <a:ext cx="1829559" cy="365125"/>
          </a:xfrm>
          <a:prstGeom prst="rect">
            <a:avLst/>
          </a:prstGeom>
        </p:spPr>
        <p:txBody>
          <a:bodyPr vert="horz" lIns="0" tIns="45720" rIns="0" bIns="45720" rtlCol="0" anchor="ctr"/>
          <a:lstStyle>
            <a:lvl1pPr algn="l">
              <a:defRPr sz="900">
                <a:solidFill>
                  <a:schemeClr val="tx1">
                    <a:lumMod val="60000"/>
                    <a:lumOff val="40000"/>
                  </a:schemeClr>
                </a:solidFill>
              </a:defRPr>
            </a:lvl1pPr>
          </a:lstStyle>
          <a:p>
            <a:fld id="{402B9795-92DC-40DC-A1CA-9A4B349D7824}" type="datetimeFigureOut">
              <a:rPr lang="it-IT"/>
              <a:pPr/>
              <a:t>15/10/2024</a:t>
            </a:fld>
            <a:endParaRPr/>
          </a:p>
        </p:txBody>
      </p:sp>
      <p:sp>
        <p:nvSpPr>
          <p:cNvPr id="5" name="Footer Placeholder 4"/>
          <p:cNvSpPr>
            <a:spLocks noGrp="1"/>
          </p:cNvSpPr>
          <p:nvPr>
            <p:ph type="ftr" sz="quarter" idx="3"/>
          </p:nvPr>
        </p:nvSpPr>
        <p:spPr>
          <a:xfrm>
            <a:off x="2934459" y="6356350"/>
            <a:ext cx="6323083" cy="365126"/>
          </a:xfrm>
          <a:prstGeom prst="rect">
            <a:avLst/>
          </a:prstGeom>
        </p:spPr>
        <p:txBody>
          <a:bodyPr vert="horz" lIns="0" tIns="45720" rIns="0" bIns="45720" rtlCol="0" anchor="ctr"/>
          <a:lstStyle>
            <a:lvl1pPr algn="ctr">
              <a:defRPr sz="9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3" y="6356353"/>
            <a:ext cx="1828800" cy="365125"/>
          </a:xfrm>
          <a:prstGeom prst="rect">
            <a:avLst/>
          </a:prstGeom>
        </p:spPr>
        <p:txBody>
          <a:bodyPr vert="horz" lIns="0" tIns="45720" rIns="0" bIns="45720" rtlCol="0" anchor="ctr"/>
          <a:lstStyle>
            <a:lvl1pPr algn="r">
              <a:defRPr sz="900">
                <a:solidFill>
                  <a:schemeClr val="tx1">
                    <a:lumMod val="60000"/>
                    <a:lumOff val="40000"/>
                  </a:schemeClr>
                </a:solidFill>
              </a:defRPr>
            </a:lvl1pPr>
          </a:lstStyle>
          <a:p>
            <a:fld id="{0FF54DE5-C571-48E8-A5BC-B369434E2F44}" type="slidenum">
              <a:rPr/>
              <a:pPr/>
              <a:t>‹N›</a:t>
            </a:fld>
            <a:endParaRPr/>
          </a:p>
        </p:txBody>
      </p:sp>
      <p:grpSp>
        <p:nvGrpSpPr>
          <p:cNvPr id="15" name="Group 14"/>
          <p:cNvGrpSpPr/>
          <p:nvPr/>
        </p:nvGrpSpPr>
        <p:grpSpPr>
          <a:xfrm>
            <a:off x="1103376" y="1219203"/>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1071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1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1350"/>
        </a:spcBef>
        <a:buFont typeface="Wingdings" panose="05000000000000000000" pitchFamily="2" charset="2"/>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450"/>
        </a:spcBef>
        <a:buFont typeface="Wingdings" panose="05000000000000000000" pitchFamily="2" charset="2"/>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3pPr>
      <a:lvl4pPr marL="12001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userDrawn="1">
          <p15:clr>
            <a:srgbClr val="F26B43"/>
          </p15:clr>
        </p15:guide>
        <p15:guide id="2" pos="6984" userDrawn="1">
          <p15:clr>
            <a:srgbClr val="F26B43"/>
          </p15:clr>
        </p15:guide>
        <p15:guide id="3" orient="horz" pos="1008"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535048" y="2968499"/>
            <a:ext cx="6101829" cy="1664768"/>
          </a:xfrm>
        </p:spPr>
        <p:txBody>
          <a:bodyPr anchor="ctr">
            <a:normAutofit/>
          </a:bodyPr>
          <a:lstStyle/>
          <a:p>
            <a:r>
              <a:rPr lang="it-IT" noProof="1">
                <a:latin typeface="Consolas" panose="020B0609020204030204" pitchFamily="49" charset="0"/>
              </a:rPr>
              <a:t>Fondamenti di aritmetica razionale e algebra per l’insegnamento</a:t>
            </a:r>
          </a:p>
        </p:txBody>
      </p:sp>
      <p:sp>
        <p:nvSpPr>
          <p:cNvPr id="7" name="Sottotitolo 6"/>
          <p:cNvSpPr>
            <a:spLocks noGrp="1"/>
          </p:cNvSpPr>
          <p:nvPr>
            <p:ph type="subTitle" idx="1"/>
          </p:nvPr>
        </p:nvSpPr>
        <p:spPr>
          <a:xfrm>
            <a:off x="551384" y="4604707"/>
            <a:ext cx="5734051" cy="955565"/>
          </a:xfrm>
        </p:spPr>
        <p:txBody>
          <a:bodyPr>
            <a:normAutofit/>
          </a:bodyPr>
          <a:lstStyle/>
          <a:p>
            <a:r>
              <a:rPr lang="it-IT" sz="1400" noProof="1">
                <a:latin typeface="Consolas" panose="020B0609020204030204" pitchFamily="49" charset="0"/>
              </a:rPr>
              <a:t>Prof. Roberto Capone</a:t>
            </a:r>
          </a:p>
          <a:p>
            <a:r>
              <a:rPr lang="it-IT" sz="1400" noProof="1">
                <a:latin typeface="Consolas" panose="020B0609020204030204" pitchFamily="49" charset="0"/>
              </a:rPr>
              <a:t>A.A. 2024/25</a:t>
            </a:r>
          </a:p>
          <a:p>
            <a:r>
              <a:rPr lang="it-IT" sz="1400" noProof="1">
                <a:latin typeface="Consolas" panose="020B0609020204030204" pitchFamily="49" charset="0"/>
              </a:rPr>
              <a:t>Matematiche Elementari da un Punto di Vista Superiore</a:t>
            </a:r>
          </a:p>
        </p:txBody>
      </p:sp>
      <p:pic>
        <p:nvPicPr>
          <p:cNvPr id="4" name="Segnaposto immagine  3" descr="Libro aperto su un tavolo, librerie sfumate sullo sfondo" title="Immagine di esempio"/>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05" r="8805"/>
          <a:stretch>
            <a:fillRect/>
          </a:stretch>
        </p:blipFill>
        <p:spPr/>
      </p:pic>
      <p:pic>
        <p:nvPicPr>
          <p:cNvPr id="8" name="Immagine 7">
            <a:extLst>
              <a:ext uri="{FF2B5EF4-FFF2-40B4-BE49-F238E27FC236}">
                <a16:creationId xmlns:a16="http://schemas.microsoft.com/office/drawing/2014/main" id="{096B3DC2-1AEE-AB35-1163-8FE4690493F1}"/>
              </a:ext>
            </a:extLst>
          </p:cNvPr>
          <p:cNvPicPr>
            <a:picLocks noChangeAspect="1"/>
          </p:cNvPicPr>
          <p:nvPr/>
        </p:nvPicPr>
        <p:blipFill>
          <a:blip r:embed="rId3"/>
          <a:stretch>
            <a:fillRect/>
          </a:stretch>
        </p:blipFill>
        <p:spPr>
          <a:xfrm>
            <a:off x="1559496" y="1052735"/>
            <a:ext cx="1281683" cy="1271591"/>
          </a:xfrm>
          <a:prstGeom prst="rect">
            <a:avLst/>
          </a:prstGeom>
        </p:spPr>
      </p:pic>
    </p:spTree>
    <p:extLst>
      <p:ext uri="{BB962C8B-B14F-4D97-AF65-F5344CB8AC3E}">
        <p14:creationId xmlns:p14="http://schemas.microsoft.com/office/powerpoint/2010/main" val="254695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asellaDiTesto 2"/>
              <p:cNvSpPr txBox="1"/>
              <p:nvPr/>
            </p:nvSpPr>
            <p:spPr>
              <a:xfrm>
                <a:off x="1099418" y="2621905"/>
                <a:ext cx="10009112" cy="3970318"/>
              </a:xfrm>
              <a:prstGeom prst="rect">
                <a:avLst/>
              </a:prstGeom>
              <a:noFill/>
            </p:spPr>
            <p:txBody>
              <a:bodyPr wrap="square" rtlCol="0">
                <a:spAutoFit/>
              </a:bodyPr>
              <a:lstStyle/>
              <a:p>
                <a:pPr algn="just"/>
                <a:r>
                  <a:rPr lang="it-IT" dirty="0">
                    <a:latin typeface="Consolas" panose="020B0609020204030204" pitchFamily="49" charset="0"/>
                  </a:rPr>
                  <a:t>• Associatività di + e · : </a:t>
                </a:r>
              </a:p>
              <a:p>
                <a:pPr algn="ctr"/>
                <a14:m>
                  <m:oMathPara xmlns:m="http://schemas.openxmlformats.org/officeDocument/2006/math">
                    <m:oMathParaPr>
                      <m:jc m:val="centerGroup"/>
                    </m:oMathParaPr>
                    <m:oMath xmlns:m="http://schemas.openxmlformats.org/officeDocument/2006/math">
                      <m:r>
                        <a:rPr lang="it-IT" i="1" dirty="0" smtClean="0">
                          <a:latin typeface="Cambria Math" panose="02040503050406030204" pitchFamily="18" charset="0"/>
                        </a:rPr>
                        <m:t>∀</m:t>
                      </m:r>
                      <m:r>
                        <a:rPr lang="it-IT" i="1" dirty="0" smtClean="0">
                          <a:latin typeface="Cambria Math" panose="02040503050406030204" pitchFamily="18" charset="0"/>
                        </a:rPr>
                        <m:t>𝑥</m:t>
                      </m:r>
                      <m:r>
                        <a:rPr lang="it-IT" i="1" dirty="0" smtClean="0">
                          <a:latin typeface="Cambria Math" panose="02040503050406030204" pitchFamily="18" charset="0"/>
                        </a:rPr>
                        <m:t>, </m:t>
                      </m:r>
                      <m:r>
                        <a:rPr lang="it-IT" i="1" dirty="0" smtClean="0">
                          <a:latin typeface="Cambria Math" panose="02040503050406030204" pitchFamily="18" charset="0"/>
                        </a:rPr>
                        <m:t>𝑦</m:t>
                      </m:r>
                      <m:r>
                        <a:rPr lang="it-IT" i="1" dirty="0" smtClean="0">
                          <a:latin typeface="Cambria Math" panose="02040503050406030204" pitchFamily="18" charset="0"/>
                        </a:rPr>
                        <m:t>, </m:t>
                      </m:r>
                      <m:r>
                        <a:rPr lang="it-IT" i="1" dirty="0" smtClean="0">
                          <a:latin typeface="Cambria Math" panose="02040503050406030204" pitchFamily="18" charset="0"/>
                        </a:rPr>
                        <m:t>𝑧</m:t>
                      </m:r>
                      <m:r>
                        <a:rPr lang="it-IT" i="1" dirty="0" smtClean="0">
                          <a:latin typeface="Cambria Math" panose="02040503050406030204" pitchFamily="18" charset="0"/>
                        </a:rPr>
                        <m:t> [</m:t>
                      </m:r>
                      <m:r>
                        <a:rPr lang="it-IT" i="1" dirty="0" smtClean="0">
                          <a:latin typeface="Cambria Math" panose="02040503050406030204" pitchFamily="18" charset="0"/>
                        </a:rPr>
                        <m:t>𝑥</m:t>
                      </m:r>
                      <m:r>
                        <a:rPr lang="it-IT" i="1" dirty="0" smtClean="0">
                          <a:latin typeface="Cambria Math" panose="02040503050406030204" pitchFamily="18" charset="0"/>
                        </a:rPr>
                        <m:t> + (</m:t>
                      </m:r>
                      <m:r>
                        <a:rPr lang="it-IT" i="1" dirty="0" smtClean="0">
                          <a:latin typeface="Cambria Math" panose="02040503050406030204" pitchFamily="18" charset="0"/>
                        </a:rPr>
                        <m:t>𝑦</m:t>
                      </m:r>
                      <m:r>
                        <a:rPr lang="it-IT" i="1" dirty="0" smtClean="0">
                          <a:latin typeface="Cambria Math" panose="02040503050406030204" pitchFamily="18" charset="0"/>
                        </a:rPr>
                        <m:t> + </m:t>
                      </m:r>
                      <m:r>
                        <a:rPr lang="it-IT" i="1" dirty="0" smtClean="0">
                          <a:latin typeface="Cambria Math" panose="02040503050406030204" pitchFamily="18" charset="0"/>
                        </a:rPr>
                        <m:t>𝑧</m:t>
                      </m:r>
                      <m:r>
                        <a:rPr lang="it-IT" i="1" dirty="0" smtClean="0">
                          <a:latin typeface="Cambria Math" panose="02040503050406030204" pitchFamily="18" charset="0"/>
                        </a:rPr>
                        <m:t>) = (</m:t>
                      </m:r>
                      <m:r>
                        <a:rPr lang="it-IT" i="1" dirty="0" smtClean="0">
                          <a:latin typeface="Cambria Math" panose="02040503050406030204" pitchFamily="18" charset="0"/>
                        </a:rPr>
                        <m:t>𝑥</m:t>
                      </m:r>
                      <m:r>
                        <a:rPr lang="it-IT" i="1" dirty="0" smtClean="0">
                          <a:latin typeface="Cambria Math" panose="02040503050406030204" pitchFamily="18" charset="0"/>
                        </a:rPr>
                        <m:t> + </m:t>
                      </m:r>
                      <m:r>
                        <a:rPr lang="it-IT" i="1" dirty="0" smtClean="0">
                          <a:latin typeface="Cambria Math" panose="02040503050406030204" pitchFamily="18" charset="0"/>
                        </a:rPr>
                        <m:t>𝑦</m:t>
                      </m:r>
                      <m:r>
                        <a:rPr lang="it-IT" i="1" dirty="0" smtClean="0">
                          <a:latin typeface="Cambria Math" panose="02040503050406030204" pitchFamily="18" charset="0"/>
                        </a:rPr>
                        <m:t>) + </m:t>
                      </m:r>
                      <m:r>
                        <a:rPr lang="it-IT" i="1" dirty="0" smtClean="0">
                          <a:latin typeface="Cambria Math" panose="02040503050406030204" pitchFamily="18" charset="0"/>
                        </a:rPr>
                        <m:t>𝑧</m:t>
                      </m:r>
                      <m:r>
                        <a:rPr lang="it-IT" i="1" dirty="0" smtClean="0">
                          <a:latin typeface="Cambria Math" panose="02040503050406030204" pitchFamily="18" charset="0"/>
                        </a:rPr>
                        <m:t>  </m:t>
                      </m:r>
                    </m:oMath>
                  </m:oMathPara>
                </a14:m>
                <a:endParaRPr lang="it-IT" i="1" dirty="0">
                  <a:latin typeface="Cambria Math" panose="02040503050406030204" pitchFamily="18" charset="0"/>
                </a:endParaRPr>
              </a:p>
              <a:p>
                <a:pPr algn="ctr"/>
                <a14:m>
                  <m:oMath xmlns:m="http://schemas.openxmlformats.org/officeDocument/2006/math">
                    <m:r>
                      <a:rPr lang="it-IT" i="1" dirty="0" smtClean="0">
                        <a:latin typeface="Cambria Math" panose="02040503050406030204" pitchFamily="18" charset="0"/>
                      </a:rPr>
                      <m:t>𝑥</m:t>
                    </m:r>
                    <m:r>
                      <a:rPr lang="it-IT" i="1" dirty="0" smtClean="0">
                        <a:latin typeface="Cambria Math" panose="02040503050406030204" pitchFamily="18" charset="0"/>
                      </a:rPr>
                      <m:t> · (</m:t>
                    </m:r>
                    <m:r>
                      <a:rPr lang="it-IT" i="1" dirty="0" smtClean="0">
                        <a:latin typeface="Cambria Math" panose="02040503050406030204" pitchFamily="18" charset="0"/>
                      </a:rPr>
                      <m:t>𝑦</m:t>
                    </m:r>
                    <m:r>
                      <a:rPr lang="it-IT" i="1" dirty="0" smtClean="0">
                        <a:latin typeface="Cambria Math" panose="02040503050406030204" pitchFamily="18" charset="0"/>
                      </a:rPr>
                      <m:t> · </m:t>
                    </m:r>
                    <m:r>
                      <a:rPr lang="it-IT" i="1" dirty="0" smtClean="0">
                        <a:latin typeface="Cambria Math" panose="02040503050406030204" pitchFamily="18" charset="0"/>
                      </a:rPr>
                      <m:t>𝑥</m:t>
                    </m:r>
                    <m:r>
                      <a:rPr lang="it-IT" i="1" dirty="0" smtClean="0">
                        <a:latin typeface="Cambria Math" panose="02040503050406030204" pitchFamily="18" charset="0"/>
                      </a:rPr>
                      <m:t>) = (</m:t>
                    </m:r>
                    <m:r>
                      <a:rPr lang="it-IT" i="1" dirty="0" smtClean="0">
                        <a:latin typeface="Cambria Math" panose="02040503050406030204" pitchFamily="18" charset="0"/>
                      </a:rPr>
                      <m:t>𝑥</m:t>
                    </m:r>
                    <m:r>
                      <a:rPr lang="it-IT" i="1" dirty="0" smtClean="0">
                        <a:latin typeface="Cambria Math" panose="02040503050406030204" pitchFamily="18" charset="0"/>
                      </a:rPr>
                      <m:t> · </m:t>
                    </m:r>
                    <m:r>
                      <a:rPr lang="it-IT" i="1" dirty="0" smtClean="0">
                        <a:latin typeface="Cambria Math" panose="02040503050406030204" pitchFamily="18" charset="0"/>
                      </a:rPr>
                      <m:t>𝑦</m:t>
                    </m:r>
                    <m:r>
                      <a:rPr lang="it-IT" i="1" dirty="0" smtClean="0">
                        <a:latin typeface="Cambria Math" panose="02040503050406030204" pitchFamily="18" charset="0"/>
                      </a:rPr>
                      <m:t>) · </m:t>
                    </m:r>
                    <m:r>
                      <a:rPr lang="it-IT" i="1" dirty="0" smtClean="0">
                        <a:latin typeface="Cambria Math" panose="02040503050406030204" pitchFamily="18" charset="0"/>
                      </a:rPr>
                      <m:t>𝑧</m:t>
                    </m:r>
                    <m:r>
                      <a:rPr lang="it-IT" i="1" dirty="0" smtClean="0">
                        <a:latin typeface="Cambria Math" panose="02040503050406030204" pitchFamily="18" charset="0"/>
                      </a:rPr>
                      <m:t>]</m:t>
                    </m:r>
                  </m:oMath>
                </a14:m>
                <a:r>
                  <a:rPr lang="it-IT" dirty="0">
                    <a:latin typeface="Consolas" panose="020B0609020204030204" pitchFamily="49" charset="0"/>
                  </a:rPr>
                  <a:t>;</a:t>
                </a:r>
              </a:p>
              <a:p>
                <a:pPr algn="just"/>
                <a:r>
                  <a:rPr lang="it-IT" dirty="0">
                    <a:latin typeface="Consolas" panose="020B0609020204030204" pitchFamily="49" charset="0"/>
                  </a:rPr>
                  <a:t>• Commutatività di + e ·:</a:t>
                </a:r>
              </a:p>
              <a:p>
                <a:pPr algn="ctr"/>
                <a:r>
                  <a:rPr lang="it-IT" dirty="0">
                    <a:latin typeface="Consolas" panose="020B0609020204030204" pitchFamily="49" charset="0"/>
                  </a:rPr>
                  <a:t> </a:t>
                </a:r>
                <a14:m>
                  <m:oMath xmlns:m="http://schemas.openxmlformats.org/officeDocument/2006/math">
                    <m:r>
                      <a:rPr lang="it-IT" i="1" dirty="0" smtClean="0">
                        <a:latin typeface="Cambria Math" panose="02040503050406030204" pitchFamily="18" charset="0"/>
                      </a:rPr>
                      <m:t>∀</m:t>
                    </m:r>
                    <m:r>
                      <a:rPr lang="it-IT" i="1" dirty="0" smtClean="0">
                        <a:latin typeface="Cambria Math" panose="02040503050406030204" pitchFamily="18" charset="0"/>
                      </a:rPr>
                      <m:t>𝑥</m:t>
                    </m:r>
                    <m:r>
                      <a:rPr lang="it-IT" i="1" dirty="0" smtClean="0">
                        <a:latin typeface="Cambria Math" panose="02040503050406030204" pitchFamily="18" charset="0"/>
                      </a:rPr>
                      <m:t>, </m:t>
                    </m:r>
                    <m:r>
                      <a:rPr lang="it-IT" i="1" dirty="0" smtClean="0">
                        <a:latin typeface="Cambria Math" panose="02040503050406030204" pitchFamily="18" charset="0"/>
                      </a:rPr>
                      <m:t>𝑦</m:t>
                    </m:r>
                    <m:r>
                      <a:rPr lang="it-IT" i="1" dirty="0" smtClean="0">
                        <a:latin typeface="Cambria Math" panose="02040503050406030204" pitchFamily="18" charset="0"/>
                      </a:rPr>
                      <m:t> :</m:t>
                    </m:r>
                    <m:d>
                      <m:dPr>
                        <m:begChr m:val="["/>
                        <m:endChr m:val="]"/>
                        <m:ctrlPr>
                          <a:rPr lang="it-IT" i="1" dirty="0" smtClean="0">
                            <a:latin typeface="Cambria Math" panose="02040503050406030204" pitchFamily="18" charset="0"/>
                          </a:rPr>
                        </m:ctrlPr>
                      </m:dPr>
                      <m:e>
                        <m:r>
                          <a:rPr lang="it-IT" i="1" dirty="0" smtClean="0">
                            <a:latin typeface="Cambria Math" panose="02040503050406030204" pitchFamily="18" charset="0"/>
                          </a:rPr>
                          <m:t>𝑥</m:t>
                        </m:r>
                        <m:r>
                          <a:rPr lang="it-IT" i="1" dirty="0" smtClean="0">
                            <a:latin typeface="Cambria Math" panose="02040503050406030204" pitchFamily="18" charset="0"/>
                          </a:rPr>
                          <m:t> + </m:t>
                        </m:r>
                        <m:r>
                          <a:rPr lang="it-IT" i="1" dirty="0" smtClean="0">
                            <a:latin typeface="Cambria Math" panose="02040503050406030204" pitchFamily="18" charset="0"/>
                          </a:rPr>
                          <m:t>𝑦</m:t>
                        </m:r>
                        <m:r>
                          <a:rPr lang="it-IT" i="1" dirty="0" smtClean="0">
                            <a:latin typeface="Cambria Math" panose="02040503050406030204" pitchFamily="18" charset="0"/>
                          </a:rPr>
                          <m:t> = </m:t>
                        </m:r>
                        <m:r>
                          <a:rPr lang="it-IT" i="1" dirty="0" smtClean="0">
                            <a:latin typeface="Cambria Math" panose="02040503050406030204" pitchFamily="18" charset="0"/>
                          </a:rPr>
                          <m:t>𝑦</m:t>
                        </m:r>
                        <m:r>
                          <a:rPr lang="it-IT" i="1" dirty="0" smtClean="0">
                            <a:latin typeface="Cambria Math" panose="02040503050406030204" pitchFamily="18" charset="0"/>
                          </a:rPr>
                          <m:t> + </m:t>
                        </m:r>
                        <m:r>
                          <a:rPr lang="it-IT" i="1" dirty="0" smtClean="0">
                            <a:latin typeface="Cambria Math" panose="02040503050406030204" pitchFamily="18" charset="0"/>
                          </a:rPr>
                          <m:t>𝑥</m:t>
                        </m:r>
                      </m:e>
                    </m:d>
                  </m:oMath>
                </a14:m>
                <a:endParaRPr lang="it-IT"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it-IT" i="1" dirty="0">
                          <a:latin typeface="Cambria Math" panose="02040503050406030204" pitchFamily="18" charset="0"/>
                        </a:rPr>
                        <m:t>∀</m:t>
                      </m:r>
                      <m:r>
                        <a:rPr lang="it-IT" i="1" dirty="0">
                          <a:latin typeface="Cambria Math" panose="02040503050406030204" pitchFamily="18" charset="0"/>
                        </a:rPr>
                        <m:t>𝑥</m:t>
                      </m:r>
                      <m:r>
                        <a:rPr lang="it-IT" i="1" dirty="0">
                          <a:latin typeface="Cambria Math" panose="02040503050406030204" pitchFamily="18" charset="0"/>
                        </a:rPr>
                        <m:t>, </m:t>
                      </m:r>
                      <m:r>
                        <a:rPr lang="it-IT" i="1" dirty="0">
                          <a:latin typeface="Cambria Math" panose="02040503050406030204" pitchFamily="18" charset="0"/>
                        </a:rPr>
                        <m:t>𝑦</m:t>
                      </m:r>
                      <m:r>
                        <a:rPr lang="it-IT" i="1" dirty="0">
                          <a:latin typeface="Cambria Math" panose="02040503050406030204" pitchFamily="18" charset="0"/>
                        </a:rPr>
                        <m:t> : [</m:t>
                      </m:r>
                      <m:r>
                        <a:rPr lang="it-IT" i="1" dirty="0">
                          <a:latin typeface="Cambria Math" panose="02040503050406030204" pitchFamily="18" charset="0"/>
                        </a:rPr>
                        <m:t>𝑥</m:t>
                      </m:r>
                      <m:r>
                        <a:rPr lang="it-IT" i="1" dirty="0">
                          <a:latin typeface="Cambria Math" panose="02040503050406030204" pitchFamily="18" charset="0"/>
                        </a:rPr>
                        <m:t> · </m:t>
                      </m:r>
                      <m:r>
                        <a:rPr lang="it-IT" i="1" dirty="0">
                          <a:latin typeface="Cambria Math" panose="02040503050406030204" pitchFamily="18" charset="0"/>
                        </a:rPr>
                        <m:t>𝑦</m:t>
                      </m:r>
                      <m:r>
                        <a:rPr lang="it-IT" i="1" dirty="0">
                          <a:latin typeface="Cambria Math" panose="02040503050406030204" pitchFamily="18" charset="0"/>
                        </a:rPr>
                        <m:t> = </m:t>
                      </m:r>
                      <m:r>
                        <a:rPr lang="it-IT" i="1" dirty="0">
                          <a:latin typeface="Cambria Math" panose="02040503050406030204" pitchFamily="18" charset="0"/>
                        </a:rPr>
                        <m:t>𝑦</m:t>
                      </m:r>
                      <m:r>
                        <a:rPr lang="it-IT" i="1" dirty="0">
                          <a:latin typeface="Cambria Math" panose="02040503050406030204" pitchFamily="18" charset="0"/>
                        </a:rPr>
                        <m:t> · </m:t>
                      </m:r>
                      <m:r>
                        <a:rPr lang="it-IT" i="1" dirty="0">
                          <a:latin typeface="Cambria Math" panose="02040503050406030204" pitchFamily="18" charset="0"/>
                        </a:rPr>
                        <m:t>𝑥</m:t>
                      </m:r>
                      <m:r>
                        <a:rPr lang="it-IT" i="1" dirty="0">
                          <a:latin typeface="Cambria Math" panose="02040503050406030204" pitchFamily="18" charset="0"/>
                        </a:rPr>
                        <m:t>];</m:t>
                      </m:r>
                    </m:oMath>
                  </m:oMathPara>
                </a14:m>
                <a:endParaRPr lang="it-IT" dirty="0">
                  <a:latin typeface="Consolas" panose="020B0609020204030204" pitchFamily="49" charset="0"/>
                </a:endParaRPr>
              </a:p>
              <a:p>
                <a:pPr algn="just"/>
                <a:r>
                  <a:rPr lang="it-IT" dirty="0">
                    <a:latin typeface="Consolas" panose="020B0609020204030204" pitchFamily="49" charset="0"/>
                  </a:rPr>
                  <a:t>• Distributività di · rispetto a +: </a:t>
                </a:r>
              </a:p>
              <a:p>
                <a:pPr algn="just"/>
                <a14:m>
                  <m:oMathPara xmlns:m="http://schemas.openxmlformats.org/officeDocument/2006/math">
                    <m:oMathParaPr>
                      <m:jc m:val="centerGroup"/>
                    </m:oMathParaPr>
                    <m:oMath xmlns:m="http://schemas.openxmlformats.org/officeDocument/2006/math">
                      <m:r>
                        <a:rPr lang="it-IT" i="1" dirty="0" smtClean="0">
                          <a:latin typeface="Cambria Math" panose="02040503050406030204" pitchFamily="18" charset="0"/>
                        </a:rPr>
                        <m:t>∀</m:t>
                      </m:r>
                      <m:r>
                        <a:rPr lang="it-IT" i="1" dirty="0" smtClean="0">
                          <a:latin typeface="Cambria Math" panose="02040503050406030204" pitchFamily="18" charset="0"/>
                        </a:rPr>
                        <m:t>𝑥</m:t>
                      </m:r>
                      <m:r>
                        <a:rPr lang="it-IT" i="1" dirty="0" smtClean="0">
                          <a:latin typeface="Cambria Math" panose="02040503050406030204" pitchFamily="18" charset="0"/>
                        </a:rPr>
                        <m:t>, </m:t>
                      </m:r>
                      <m:r>
                        <a:rPr lang="it-IT" i="1" dirty="0" smtClean="0">
                          <a:latin typeface="Cambria Math" panose="02040503050406030204" pitchFamily="18" charset="0"/>
                        </a:rPr>
                        <m:t>𝑦</m:t>
                      </m:r>
                      <m:r>
                        <a:rPr lang="it-IT" i="1" dirty="0" smtClean="0">
                          <a:latin typeface="Cambria Math" panose="02040503050406030204" pitchFamily="18" charset="0"/>
                        </a:rPr>
                        <m:t>, </m:t>
                      </m:r>
                      <m:r>
                        <a:rPr lang="it-IT" i="1" dirty="0" smtClean="0">
                          <a:latin typeface="Cambria Math" panose="02040503050406030204" pitchFamily="18" charset="0"/>
                        </a:rPr>
                        <m:t>𝑧</m:t>
                      </m:r>
                      <m:r>
                        <a:rPr lang="it-IT" i="1" dirty="0" smtClean="0">
                          <a:latin typeface="Cambria Math" panose="02040503050406030204" pitchFamily="18" charset="0"/>
                        </a:rPr>
                        <m:t> [</m:t>
                      </m:r>
                      <m:r>
                        <a:rPr lang="it-IT" i="1" dirty="0" smtClean="0">
                          <a:latin typeface="Cambria Math" panose="02040503050406030204" pitchFamily="18" charset="0"/>
                        </a:rPr>
                        <m:t>𝑥</m:t>
                      </m:r>
                      <m:r>
                        <a:rPr lang="it-IT" i="1" dirty="0" smtClean="0">
                          <a:latin typeface="Cambria Math" panose="02040503050406030204" pitchFamily="18" charset="0"/>
                        </a:rPr>
                        <m:t> · (</m:t>
                      </m:r>
                      <m:r>
                        <a:rPr lang="it-IT" i="1" dirty="0" smtClean="0">
                          <a:latin typeface="Cambria Math" panose="02040503050406030204" pitchFamily="18" charset="0"/>
                        </a:rPr>
                        <m:t>𝑦</m:t>
                      </m:r>
                      <m:r>
                        <a:rPr lang="it-IT" i="1" dirty="0" smtClean="0">
                          <a:latin typeface="Cambria Math" panose="02040503050406030204" pitchFamily="18" charset="0"/>
                        </a:rPr>
                        <m:t> + </m:t>
                      </m:r>
                      <m:r>
                        <a:rPr lang="it-IT" i="1" dirty="0" smtClean="0">
                          <a:latin typeface="Cambria Math" panose="02040503050406030204" pitchFamily="18" charset="0"/>
                        </a:rPr>
                        <m:t>𝑧</m:t>
                      </m:r>
                      <m:r>
                        <a:rPr lang="it-IT" i="1" dirty="0" smtClean="0">
                          <a:latin typeface="Cambria Math" panose="02040503050406030204" pitchFamily="18" charset="0"/>
                        </a:rPr>
                        <m:t>) = </m:t>
                      </m:r>
                      <m:r>
                        <a:rPr lang="it-IT" i="1" dirty="0" smtClean="0">
                          <a:latin typeface="Cambria Math" panose="02040503050406030204" pitchFamily="18" charset="0"/>
                        </a:rPr>
                        <m:t>𝑥</m:t>
                      </m:r>
                      <m:r>
                        <a:rPr lang="it-IT" i="1" dirty="0" smtClean="0">
                          <a:latin typeface="Cambria Math" panose="02040503050406030204" pitchFamily="18" charset="0"/>
                        </a:rPr>
                        <m:t> · </m:t>
                      </m:r>
                      <m:r>
                        <a:rPr lang="it-IT" i="1" dirty="0" smtClean="0">
                          <a:latin typeface="Cambria Math" panose="02040503050406030204" pitchFamily="18" charset="0"/>
                        </a:rPr>
                        <m:t>𝑦</m:t>
                      </m:r>
                      <m:r>
                        <a:rPr lang="it-IT" i="1" dirty="0" smtClean="0">
                          <a:latin typeface="Cambria Math" panose="02040503050406030204" pitchFamily="18" charset="0"/>
                        </a:rPr>
                        <m:t> + </m:t>
                      </m:r>
                      <m:r>
                        <a:rPr lang="it-IT" i="1" dirty="0" smtClean="0">
                          <a:latin typeface="Cambria Math" panose="02040503050406030204" pitchFamily="18" charset="0"/>
                        </a:rPr>
                        <m:t>𝑥</m:t>
                      </m:r>
                      <m:r>
                        <a:rPr lang="it-IT" i="1" dirty="0" smtClean="0">
                          <a:latin typeface="Cambria Math" panose="02040503050406030204" pitchFamily="18" charset="0"/>
                        </a:rPr>
                        <m:t> · </m:t>
                      </m:r>
                      <m:r>
                        <a:rPr lang="it-IT" i="1" dirty="0" smtClean="0">
                          <a:latin typeface="Cambria Math" panose="02040503050406030204" pitchFamily="18" charset="0"/>
                        </a:rPr>
                        <m:t>𝑧</m:t>
                      </m:r>
                      <m:r>
                        <a:rPr lang="it-IT" i="1" dirty="0" smtClean="0">
                          <a:latin typeface="Cambria Math" panose="02040503050406030204" pitchFamily="18" charset="0"/>
                        </a:rPr>
                        <m:t>];</m:t>
                      </m:r>
                    </m:oMath>
                  </m:oMathPara>
                </a14:m>
                <a:endParaRPr lang="it-IT" dirty="0">
                  <a:latin typeface="Consolas" panose="020B0609020204030204" pitchFamily="49" charset="0"/>
                </a:endParaRPr>
              </a:p>
              <a:p>
                <a:pPr algn="just"/>
                <a:r>
                  <a:rPr lang="it-IT" dirty="0">
                    <a:latin typeface="Consolas" panose="020B0609020204030204" pitchFamily="49" charset="0"/>
                  </a:rPr>
                  <a:t>• Proprietà degli elementi neutri:</a:t>
                </a:r>
              </a:p>
              <a:p>
                <a:pPr algn="ctr"/>
                <a:r>
                  <a:rPr lang="it-IT" dirty="0">
                    <a:latin typeface="Consolas" panose="020B0609020204030204" pitchFamily="49" charset="0"/>
                  </a:rPr>
                  <a:t> </a:t>
                </a:r>
                <a14:m>
                  <m:oMath xmlns:m="http://schemas.openxmlformats.org/officeDocument/2006/math">
                    <m:r>
                      <a:rPr lang="it-IT" i="1" dirty="0" smtClean="0">
                        <a:latin typeface="Cambria Math" panose="02040503050406030204" pitchFamily="18" charset="0"/>
                      </a:rPr>
                      <m:t>𝑖</m:t>
                    </m:r>
                    <m:r>
                      <a:rPr lang="it-IT" i="1" dirty="0" smtClean="0">
                        <a:latin typeface="Cambria Math" panose="02040503050406030204" pitchFamily="18" charset="0"/>
                      </a:rPr>
                      <m:t>) ∀</m:t>
                    </m:r>
                    <m:r>
                      <a:rPr lang="it-IT" i="1" dirty="0" smtClean="0">
                        <a:latin typeface="Cambria Math" panose="02040503050406030204" pitchFamily="18" charset="0"/>
                      </a:rPr>
                      <m:t>𝑥</m:t>
                    </m:r>
                    <m:r>
                      <a:rPr lang="it-IT" i="1" dirty="0" smtClean="0">
                        <a:latin typeface="Cambria Math" panose="02040503050406030204" pitchFamily="18" charset="0"/>
                      </a:rPr>
                      <m:t>, </m:t>
                    </m:r>
                    <m:r>
                      <a:rPr lang="it-IT" i="1" dirty="0" smtClean="0">
                        <a:latin typeface="Cambria Math" panose="02040503050406030204" pitchFamily="18" charset="0"/>
                      </a:rPr>
                      <m:t>𝑥</m:t>
                    </m:r>
                    <m:r>
                      <a:rPr lang="it-IT" i="1" dirty="0" smtClean="0">
                        <a:latin typeface="Cambria Math" panose="02040503050406030204" pitchFamily="18" charset="0"/>
                      </a:rPr>
                      <m:t> + </m:t>
                    </m:r>
                    <m:sSub>
                      <m:sSubPr>
                        <m:ctrlPr>
                          <a:rPr lang="it-IT" i="1" dirty="0" smtClean="0">
                            <a:latin typeface="Cambria Math" panose="02040503050406030204" pitchFamily="18" charset="0"/>
                          </a:rPr>
                        </m:ctrlPr>
                      </m:sSubPr>
                      <m:e>
                        <m:r>
                          <a:rPr lang="it-IT" i="1" dirty="0">
                            <a:latin typeface="Cambria Math" panose="02040503050406030204" pitchFamily="18" charset="0"/>
                          </a:rPr>
                          <m:t>0</m:t>
                        </m:r>
                      </m:e>
                      <m:sub>
                        <m:r>
                          <a:rPr lang="it-IT" i="1" dirty="0">
                            <a:latin typeface="Cambria Math" panose="02040503050406030204" pitchFamily="18" charset="0"/>
                          </a:rPr>
                          <m:t>𝐾</m:t>
                        </m:r>
                      </m:sub>
                    </m:sSub>
                    <m:r>
                      <a:rPr lang="it-IT" i="1" dirty="0" smtClean="0">
                        <a:latin typeface="Cambria Math" panose="02040503050406030204" pitchFamily="18" charset="0"/>
                      </a:rPr>
                      <m:t> = </m:t>
                    </m:r>
                    <m:r>
                      <a:rPr lang="it-IT" i="1" dirty="0" smtClean="0">
                        <a:latin typeface="Cambria Math" panose="02040503050406030204" pitchFamily="18" charset="0"/>
                      </a:rPr>
                      <m:t>𝑥</m:t>
                    </m:r>
                    <m:r>
                      <a:rPr lang="it-IT" i="1" dirty="0" smtClean="0">
                        <a:latin typeface="Cambria Math" panose="02040503050406030204" pitchFamily="18" charset="0"/>
                      </a:rPr>
                      <m:t>, </m:t>
                    </m:r>
                  </m:oMath>
                </a14:m>
                <a:endParaRPr lang="it-IT"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it-IT" i="1" dirty="0" smtClean="0">
                          <a:latin typeface="Cambria Math" panose="02040503050406030204" pitchFamily="18" charset="0"/>
                        </a:rPr>
                        <m:t>𝑖𝑖</m:t>
                      </m:r>
                      <m:r>
                        <a:rPr lang="it-IT" i="1" dirty="0" smtClean="0">
                          <a:latin typeface="Cambria Math" panose="02040503050406030204" pitchFamily="18" charset="0"/>
                        </a:rPr>
                        <m:t>) ∀</m:t>
                      </m:r>
                      <m:r>
                        <a:rPr lang="it-IT" i="1" dirty="0" smtClean="0">
                          <a:latin typeface="Cambria Math" panose="02040503050406030204" pitchFamily="18" charset="0"/>
                        </a:rPr>
                        <m:t>𝑥</m:t>
                      </m:r>
                      <m:r>
                        <a:rPr lang="it-IT" i="1" dirty="0" smtClean="0">
                          <a:latin typeface="Cambria Math" panose="02040503050406030204" pitchFamily="18" charset="0"/>
                        </a:rPr>
                        <m:t>, </m:t>
                      </m:r>
                      <m:r>
                        <a:rPr lang="it-IT" i="1" dirty="0" smtClean="0">
                          <a:latin typeface="Cambria Math" panose="02040503050406030204" pitchFamily="18" charset="0"/>
                        </a:rPr>
                        <m:t>𝑥</m:t>
                      </m:r>
                      <m:r>
                        <a:rPr lang="it-IT" i="1" dirty="0" smtClean="0">
                          <a:latin typeface="Cambria Math" panose="02040503050406030204" pitchFamily="18" charset="0"/>
                        </a:rPr>
                        <m:t> · </m:t>
                      </m:r>
                      <m:sSub>
                        <m:sSubPr>
                          <m:ctrlPr>
                            <a:rPr lang="it-IT" i="1" dirty="0" smtClean="0">
                              <a:latin typeface="Cambria Math" panose="02040503050406030204" pitchFamily="18" charset="0"/>
                            </a:rPr>
                          </m:ctrlPr>
                        </m:sSubPr>
                        <m:e>
                          <m:r>
                            <a:rPr lang="it-IT" i="1" dirty="0">
                              <a:latin typeface="Cambria Math" panose="02040503050406030204" pitchFamily="18" charset="0"/>
                            </a:rPr>
                            <m:t>1</m:t>
                          </m:r>
                        </m:e>
                        <m:sub>
                          <m:r>
                            <a:rPr lang="it-IT" i="1" dirty="0">
                              <a:latin typeface="Cambria Math" panose="02040503050406030204" pitchFamily="18" charset="0"/>
                            </a:rPr>
                            <m:t>𝐾</m:t>
                          </m:r>
                        </m:sub>
                      </m:sSub>
                      <m:r>
                        <a:rPr lang="it-IT" i="1" dirty="0" smtClean="0">
                          <a:latin typeface="Cambria Math" panose="02040503050406030204" pitchFamily="18" charset="0"/>
                        </a:rPr>
                        <m:t> = </m:t>
                      </m:r>
                      <m:r>
                        <a:rPr lang="it-IT" i="1" dirty="0" smtClean="0">
                          <a:latin typeface="Cambria Math" panose="02040503050406030204" pitchFamily="18" charset="0"/>
                        </a:rPr>
                        <m:t>𝑥</m:t>
                      </m:r>
                      <m:r>
                        <a:rPr lang="it-IT" i="1" dirty="0" smtClean="0">
                          <a:latin typeface="Cambria Math" panose="02040503050406030204" pitchFamily="18" charset="0"/>
                        </a:rPr>
                        <m:t>;</m:t>
                      </m:r>
                    </m:oMath>
                  </m:oMathPara>
                </a14:m>
                <a:endParaRPr lang="it-IT" dirty="0">
                  <a:latin typeface="Consolas" panose="020B0609020204030204" pitchFamily="49" charset="0"/>
                </a:endParaRPr>
              </a:p>
              <a:p>
                <a:pPr algn="just"/>
                <a:r>
                  <a:rPr lang="it-IT" dirty="0">
                    <a:latin typeface="Consolas" panose="020B0609020204030204" pitchFamily="49" charset="0"/>
                  </a:rPr>
                  <a:t>• Esistenza dell’opposto e del reciproco: </a:t>
                </a:r>
              </a:p>
              <a:p>
                <a:pPr algn="just"/>
                <a14:m>
                  <m:oMathPara xmlns:m="http://schemas.openxmlformats.org/officeDocument/2006/math">
                    <m:oMathParaPr>
                      <m:jc m:val="centerGroup"/>
                    </m:oMathParaPr>
                    <m:oMath xmlns:m="http://schemas.openxmlformats.org/officeDocument/2006/math">
                      <m:r>
                        <a:rPr lang="it-IT" i="1" dirty="0" smtClean="0">
                          <a:latin typeface="Cambria Math" panose="02040503050406030204" pitchFamily="18" charset="0"/>
                        </a:rPr>
                        <m:t>𝑖</m:t>
                      </m:r>
                      <m:r>
                        <a:rPr lang="it-IT" i="1" dirty="0" smtClean="0">
                          <a:latin typeface="Cambria Math" panose="02040503050406030204" pitchFamily="18" charset="0"/>
                        </a:rPr>
                        <m:t>) ∀</m:t>
                      </m:r>
                      <m:r>
                        <a:rPr lang="it-IT" i="1" dirty="0" smtClean="0">
                          <a:latin typeface="Cambria Math" panose="02040503050406030204" pitchFamily="18" charset="0"/>
                        </a:rPr>
                        <m:t>𝑥</m:t>
                      </m:r>
                      <m:r>
                        <a:rPr lang="it-IT" i="1" dirty="0" smtClean="0">
                          <a:latin typeface="Cambria Math" panose="02040503050406030204" pitchFamily="18" charset="0"/>
                        </a:rPr>
                        <m:t> ∃</m:t>
                      </m:r>
                      <m:r>
                        <a:rPr lang="it-IT" i="1" dirty="0" smtClean="0">
                          <a:latin typeface="Cambria Math" panose="02040503050406030204" pitchFamily="18" charset="0"/>
                        </a:rPr>
                        <m:t>𝑦</m:t>
                      </m:r>
                      <m:r>
                        <a:rPr lang="it-IT" i="1" dirty="0" smtClean="0">
                          <a:latin typeface="Cambria Math" panose="02040503050406030204" pitchFamily="18" charset="0"/>
                        </a:rPr>
                        <m:t>, </m:t>
                      </m:r>
                      <m:r>
                        <a:rPr lang="it-IT" i="1" dirty="0" err="1" smtClean="0">
                          <a:latin typeface="Cambria Math" panose="02040503050406030204" pitchFamily="18" charset="0"/>
                        </a:rPr>
                        <m:t>𝑥</m:t>
                      </m:r>
                      <m:r>
                        <a:rPr lang="it-IT" i="1" dirty="0" err="1" smtClean="0">
                          <a:latin typeface="Cambria Math" panose="02040503050406030204" pitchFamily="18" charset="0"/>
                        </a:rPr>
                        <m:t>+</m:t>
                      </m:r>
                      <m:r>
                        <a:rPr lang="it-IT" i="1" dirty="0" err="1" smtClean="0">
                          <a:latin typeface="Cambria Math" panose="02040503050406030204" pitchFamily="18" charset="0"/>
                        </a:rPr>
                        <m:t>𝑦</m:t>
                      </m:r>
                      <m:r>
                        <a:rPr lang="it-IT" i="1" dirty="0" smtClean="0">
                          <a:latin typeface="Cambria Math" panose="02040503050406030204" pitchFamily="18" charset="0"/>
                        </a:rPr>
                        <m:t> = </m:t>
                      </m:r>
                      <m:sSub>
                        <m:sSubPr>
                          <m:ctrlPr>
                            <a:rPr lang="it-IT" i="1" dirty="0" smtClean="0">
                              <a:latin typeface="Cambria Math" panose="02040503050406030204" pitchFamily="18" charset="0"/>
                            </a:rPr>
                          </m:ctrlPr>
                        </m:sSubPr>
                        <m:e>
                          <m:r>
                            <a:rPr lang="it-IT" i="1" dirty="0">
                              <a:latin typeface="Cambria Math" panose="02040503050406030204" pitchFamily="18" charset="0"/>
                            </a:rPr>
                            <m:t>0</m:t>
                          </m:r>
                        </m:e>
                        <m:sub>
                          <m:r>
                            <a:rPr lang="it-IT" i="1" dirty="0">
                              <a:latin typeface="Cambria Math" panose="02040503050406030204" pitchFamily="18" charset="0"/>
                            </a:rPr>
                            <m:t>𝐾</m:t>
                          </m:r>
                        </m:sub>
                      </m:sSub>
                      <m:r>
                        <a:rPr lang="it-IT" i="1" dirty="0" smtClean="0">
                          <a:latin typeface="Cambria Math" panose="02040503050406030204" pitchFamily="18" charset="0"/>
                        </a:rPr>
                        <m:t>, </m:t>
                      </m:r>
                    </m:oMath>
                  </m:oMathPara>
                </a14:m>
                <a:endParaRPr lang="it-IT" i="1" dirty="0">
                  <a:latin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r>
                        <a:rPr lang="it-IT" i="1" dirty="0" smtClean="0">
                          <a:latin typeface="Cambria Math" panose="02040503050406030204" pitchFamily="18" charset="0"/>
                        </a:rPr>
                        <m:t>𝑖𝑖</m:t>
                      </m:r>
                      <m:r>
                        <a:rPr lang="it-IT" i="1" dirty="0" smtClean="0">
                          <a:latin typeface="Cambria Math" panose="02040503050406030204" pitchFamily="18" charset="0"/>
                        </a:rPr>
                        <m:t>) ∀</m:t>
                      </m:r>
                      <m:r>
                        <a:rPr lang="it-IT" i="1" dirty="0" smtClean="0">
                          <a:latin typeface="Cambria Math" panose="02040503050406030204" pitchFamily="18" charset="0"/>
                        </a:rPr>
                        <m:t>𝑥</m:t>
                      </m:r>
                      <m:r>
                        <a:rPr lang="it-IT" i="1" dirty="0" smtClean="0">
                          <a:latin typeface="Cambria Math" panose="02040503050406030204" pitchFamily="18" charset="0"/>
                        </a:rPr>
                        <m:t> ≠</m:t>
                      </m:r>
                      <m:sSub>
                        <m:sSubPr>
                          <m:ctrlPr>
                            <a:rPr lang="it-IT" i="1" dirty="0" smtClean="0">
                              <a:latin typeface="Cambria Math" panose="02040503050406030204" pitchFamily="18" charset="0"/>
                            </a:rPr>
                          </m:ctrlPr>
                        </m:sSubPr>
                        <m:e>
                          <m:r>
                            <a:rPr lang="it-IT" i="1" dirty="0">
                              <a:latin typeface="Cambria Math" panose="02040503050406030204" pitchFamily="18" charset="0"/>
                            </a:rPr>
                            <m:t>0</m:t>
                          </m:r>
                        </m:e>
                        <m:sub>
                          <m:r>
                            <a:rPr lang="it-IT" i="1" dirty="0">
                              <a:latin typeface="Cambria Math" panose="02040503050406030204" pitchFamily="18" charset="0"/>
                            </a:rPr>
                            <m:t>𝐾</m:t>
                          </m:r>
                        </m:sub>
                      </m:sSub>
                      <m:r>
                        <a:rPr lang="it-IT" i="1" dirty="0" smtClean="0">
                          <a:latin typeface="Cambria Math" panose="02040503050406030204" pitchFamily="18" charset="0"/>
                        </a:rPr>
                        <m:t> ∃</m:t>
                      </m:r>
                      <m:r>
                        <a:rPr lang="it-IT" i="1" dirty="0" smtClean="0">
                          <a:latin typeface="Cambria Math" panose="02040503050406030204" pitchFamily="18" charset="0"/>
                        </a:rPr>
                        <m:t>𝑦</m:t>
                      </m:r>
                      <m:r>
                        <a:rPr lang="it-IT" i="1" dirty="0" smtClean="0">
                          <a:latin typeface="Cambria Math" panose="02040503050406030204" pitchFamily="18" charset="0"/>
                        </a:rPr>
                        <m:t>, </m:t>
                      </m:r>
                      <m:r>
                        <a:rPr lang="it-IT" i="1" dirty="0" err="1" smtClean="0">
                          <a:latin typeface="Cambria Math" panose="02040503050406030204" pitchFamily="18" charset="0"/>
                        </a:rPr>
                        <m:t>𝑥</m:t>
                      </m:r>
                      <m:r>
                        <a:rPr lang="it-IT" i="1" dirty="0" err="1" smtClean="0">
                          <a:latin typeface="Cambria Math" panose="02040503050406030204" pitchFamily="18" charset="0"/>
                        </a:rPr>
                        <m:t>·</m:t>
                      </m:r>
                      <m:r>
                        <a:rPr lang="it-IT" i="1" dirty="0" err="1" smtClean="0">
                          <a:latin typeface="Cambria Math" panose="02040503050406030204" pitchFamily="18" charset="0"/>
                        </a:rPr>
                        <m:t>𝑦</m:t>
                      </m:r>
                      <m:r>
                        <a:rPr lang="it-IT" i="1" dirty="0" smtClean="0">
                          <a:latin typeface="Cambria Math" panose="02040503050406030204" pitchFamily="18" charset="0"/>
                        </a:rPr>
                        <m:t> = </m:t>
                      </m:r>
                      <m:sSub>
                        <m:sSubPr>
                          <m:ctrlPr>
                            <a:rPr lang="it-IT" i="1" dirty="0" smtClean="0">
                              <a:latin typeface="Cambria Math" panose="02040503050406030204" pitchFamily="18" charset="0"/>
                            </a:rPr>
                          </m:ctrlPr>
                        </m:sSubPr>
                        <m:e>
                          <m:r>
                            <a:rPr lang="it-IT" i="1" dirty="0">
                              <a:latin typeface="Cambria Math" panose="02040503050406030204" pitchFamily="18" charset="0"/>
                            </a:rPr>
                            <m:t>1</m:t>
                          </m:r>
                        </m:e>
                        <m:sub>
                          <m:r>
                            <a:rPr lang="it-IT" i="1" dirty="0">
                              <a:latin typeface="Cambria Math" panose="02040503050406030204" pitchFamily="18" charset="0"/>
                            </a:rPr>
                            <m:t>𝐾</m:t>
                          </m:r>
                        </m:sub>
                      </m:sSub>
                      <m:r>
                        <a:rPr lang="it-IT" i="1" dirty="0" smtClean="0">
                          <a:latin typeface="Cambria Math" panose="02040503050406030204" pitchFamily="18" charset="0"/>
                        </a:rPr>
                        <m:t>.</m:t>
                      </m:r>
                    </m:oMath>
                  </m:oMathPara>
                </a14:m>
                <a:endParaRPr lang="it-IT" dirty="0">
                  <a:latin typeface="Consolas" panose="020B0609020204030204" pitchFamily="49" charset="0"/>
                </a:endParaRPr>
              </a:p>
            </p:txBody>
          </p:sp>
        </mc:Choice>
        <mc:Fallback>
          <p:sp>
            <p:nvSpPr>
              <p:cNvPr id="3" name="CasellaDiTesto 2"/>
              <p:cNvSpPr txBox="1">
                <a:spLocks noRot="1" noChangeAspect="1" noMove="1" noResize="1" noEditPoints="1" noAdjustHandles="1" noChangeArrowheads="1" noChangeShapeType="1" noTextEdit="1"/>
              </p:cNvSpPr>
              <p:nvPr/>
            </p:nvSpPr>
            <p:spPr>
              <a:xfrm>
                <a:off x="1099418" y="2621905"/>
                <a:ext cx="10009112" cy="3970318"/>
              </a:xfrm>
              <a:prstGeom prst="rect">
                <a:avLst/>
              </a:prstGeom>
              <a:blipFill>
                <a:blip r:embed="rId2"/>
                <a:stretch>
                  <a:fillRect l="-487" t="-768" b="-46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CasellaDiTesto 4">
                <a:extLst>
                  <a:ext uri="{FF2B5EF4-FFF2-40B4-BE49-F238E27FC236}">
                    <a16:creationId xmlns:a16="http://schemas.microsoft.com/office/drawing/2014/main" id="{83E0FF98-0EFF-D2CE-DBBF-6F70066F01DC}"/>
                  </a:ext>
                </a:extLst>
              </p:cNvPr>
              <p:cNvSpPr txBox="1"/>
              <p:nvPr/>
            </p:nvSpPr>
            <p:spPr>
              <a:xfrm>
                <a:off x="1127447" y="1708560"/>
                <a:ext cx="9937103" cy="923330"/>
              </a:xfrm>
              <a:prstGeom prst="rect">
                <a:avLst/>
              </a:prstGeom>
              <a:solidFill>
                <a:schemeClr val="bg2">
                  <a:lumMod val="75000"/>
                </a:schemeClr>
              </a:solidFill>
            </p:spPr>
            <p:txBody>
              <a:bodyPr wrap="square">
                <a:spAutoFit/>
              </a:bodyPr>
              <a:lstStyle/>
              <a:p>
                <a:r>
                  <a:rPr lang="it-IT" b="1" dirty="0">
                    <a:latin typeface="Consolas" panose="020B0609020204030204" pitchFamily="49" charset="0"/>
                  </a:rPr>
                  <a:t>Definizione. </a:t>
                </a:r>
                <a:r>
                  <a:rPr lang="it-IT" dirty="0">
                    <a:latin typeface="Consolas" panose="020B0609020204030204" pitchFamily="49" charset="0"/>
                  </a:rPr>
                  <a:t>Un campo K è una struttura </a:t>
                </a:r>
                <a14:m>
                  <m:oMath xmlns:m="http://schemas.openxmlformats.org/officeDocument/2006/math">
                    <m:r>
                      <a:rPr lang="it-IT" b="0" i="1" dirty="0" smtClean="0">
                        <a:latin typeface="Cambria Math" panose="02040503050406030204" pitchFamily="18" charset="0"/>
                      </a:rPr>
                      <m:t>&lt; </m:t>
                    </m:r>
                    <m:r>
                      <a:rPr lang="it-IT" b="0" i="1" dirty="0" smtClean="0">
                        <a:latin typeface="Cambria Math" panose="02040503050406030204" pitchFamily="18" charset="0"/>
                      </a:rPr>
                      <m:t>𝐾</m:t>
                    </m:r>
                    <m:r>
                      <a:rPr lang="it-IT" b="0" i="1" dirty="0" smtClean="0">
                        <a:latin typeface="Cambria Math" panose="02040503050406030204" pitchFamily="18" charset="0"/>
                      </a:rPr>
                      <m:t>, +, ·, </m:t>
                    </m:r>
                    <m:sSub>
                      <m:sSubPr>
                        <m:ctrlPr>
                          <a:rPr lang="it-IT" i="1" dirty="0" smtClean="0">
                            <a:latin typeface="Cambria Math" panose="02040503050406030204" pitchFamily="18" charset="0"/>
                          </a:rPr>
                        </m:ctrlPr>
                      </m:sSubPr>
                      <m:e>
                        <m:r>
                          <a:rPr lang="it-IT" b="0" i="1" dirty="0">
                            <a:latin typeface="Cambria Math" panose="02040503050406030204" pitchFamily="18" charset="0"/>
                          </a:rPr>
                          <m:t>0</m:t>
                        </m:r>
                      </m:e>
                      <m:sub>
                        <m:r>
                          <a:rPr lang="it-IT" b="0" i="1" dirty="0">
                            <a:latin typeface="Cambria Math" panose="02040503050406030204" pitchFamily="18" charset="0"/>
                          </a:rPr>
                          <m:t>𝐾</m:t>
                        </m:r>
                      </m:sub>
                    </m:sSub>
                    <m:r>
                      <a:rPr lang="it-IT" b="0" i="1" dirty="0" smtClean="0">
                        <a:latin typeface="Cambria Math" panose="02040503050406030204" pitchFamily="18" charset="0"/>
                      </a:rPr>
                      <m:t>, </m:t>
                    </m:r>
                    <m:sSub>
                      <m:sSubPr>
                        <m:ctrlPr>
                          <a:rPr lang="it-IT" i="1" dirty="0" smtClean="0">
                            <a:latin typeface="Cambria Math" panose="02040503050406030204" pitchFamily="18" charset="0"/>
                          </a:rPr>
                        </m:ctrlPr>
                      </m:sSubPr>
                      <m:e>
                        <m:r>
                          <a:rPr lang="it-IT" b="0" i="1" dirty="0">
                            <a:latin typeface="Cambria Math" panose="02040503050406030204" pitchFamily="18" charset="0"/>
                          </a:rPr>
                          <m:t>1</m:t>
                        </m:r>
                      </m:e>
                      <m:sub>
                        <m:r>
                          <a:rPr lang="it-IT" b="0" i="1" dirty="0">
                            <a:latin typeface="Cambria Math" panose="02040503050406030204" pitchFamily="18" charset="0"/>
                          </a:rPr>
                          <m:t>𝐾</m:t>
                        </m:r>
                      </m:sub>
                    </m:sSub>
                    <m:r>
                      <a:rPr lang="it-IT" b="0" i="1" dirty="0" smtClean="0">
                        <a:latin typeface="Cambria Math" panose="02040503050406030204" pitchFamily="18" charset="0"/>
                      </a:rPr>
                      <m:t> &gt; </m:t>
                    </m:r>
                  </m:oMath>
                </a14:m>
                <a:r>
                  <a:rPr lang="it-IT" dirty="0">
                    <a:latin typeface="Consolas" panose="020B0609020204030204" pitchFamily="49" charset="0"/>
                  </a:rPr>
                  <a:t>dove K è un insieme, + e · sono operazioni binarie su K, </a:t>
                </a:r>
                <a14:m>
                  <m:oMath xmlns:m="http://schemas.openxmlformats.org/officeDocument/2006/math">
                    <m:sSub>
                      <m:sSubPr>
                        <m:ctrlPr>
                          <a:rPr lang="it-IT" i="1" dirty="0" smtClean="0">
                            <a:latin typeface="Cambria Math" panose="02040503050406030204" pitchFamily="18" charset="0"/>
                          </a:rPr>
                        </m:ctrlPr>
                      </m:sSubPr>
                      <m:e>
                        <m:r>
                          <a:rPr lang="it-IT" b="0" i="1" dirty="0">
                            <a:latin typeface="Cambria Math" panose="02040503050406030204" pitchFamily="18" charset="0"/>
                          </a:rPr>
                          <m:t>0</m:t>
                        </m:r>
                      </m:e>
                      <m:sub>
                        <m:r>
                          <a:rPr lang="it-IT" b="0" i="1" dirty="0">
                            <a:latin typeface="Cambria Math" panose="02040503050406030204" pitchFamily="18" charset="0"/>
                          </a:rPr>
                          <m:t>𝐾</m:t>
                        </m:r>
                      </m:sub>
                    </m:sSub>
                  </m:oMath>
                </a14:m>
                <a:r>
                  <a:rPr lang="it-IT" dirty="0">
                    <a:latin typeface="Consolas" panose="020B0609020204030204" pitchFamily="49" charset="0"/>
                  </a:rPr>
                  <a:t> e </a:t>
                </a:r>
                <a14:m>
                  <m:oMath xmlns:m="http://schemas.openxmlformats.org/officeDocument/2006/math">
                    <m:sSub>
                      <m:sSubPr>
                        <m:ctrlPr>
                          <a:rPr lang="it-IT" i="1" dirty="0" smtClean="0">
                            <a:latin typeface="Cambria Math" panose="02040503050406030204" pitchFamily="18" charset="0"/>
                          </a:rPr>
                        </m:ctrlPr>
                      </m:sSubPr>
                      <m:e>
                        <m:r>
                          <a:rPr lang="it-IT" b="0" i="1" dirty="0">
                            <a:latin typeface="Cambria Math" panose="02040503050406030204" pitchFamily="18" charset="0"/>
                          </a:rPr>
                          <m:t>1</m:t>
                        </m:r>
                      </m:e>
                      <m:sub>
                        <m:r>
                          <a:rPr lang="it-IT" b="0" i="1" dirty="0">
                            <a:latin typeface="Cambria Math" panose="02040503050406030204" pitchFamily="18" charset="0"/>
                          </a:rPr>
                          <m:t>𝐾</m:t>
                        </m:r>
                      </m:sub>
                    </m:sSub>
                  </m:oMath>
                </a14:m>
                <a:r>
                  <a:rPr lang="it-IT" dirty="0">
                    <a:latin typeface="Consolas" panose="020B0609020204030204" pitchFamily="49" charset="0"/>
                  </a:rPr>
                  <a:t> sono elementi distinti di K, in cui valgono le seguenti proprietà:</a:t>
                </a:r>
                <a:endParaRPr lang="it-IT" sz="1200" dirty="0">
                  <a:latin typeface="Consolas" panose="020B0609020204030204" pitchFamily="49" charset="0"/>
                </a:endParaRPr>
              </a:p>
            </p:txBody>
          </p:sp>
        </mc:Choice>
        <mc:Fallback>
          <p:sp>
            <p:nvSpPr>
              <p:cNvPr id="5" name="CasellaDiTesto 4">
                <a:extLst>
                  <a:ext uri="{FF2B5EF4-FFF2-40B4-BE49-F238E27FC236}">
                    <a16:creationId xmlns:a16="http://schemas.microsoft.com/office/drawing/2014/main" id="{83E0FF98-0EFF-D2CE-DBBF-6F70066F01DC}"/>
                  </a:ext>
                </a:extLst>
              </p:cNvPr>
              <p:cNvSpPr txBox="1">
                <a:spLocks noRot="1" noChangeAspect="1" noMove="1" noResize="1" noEditPoints="1" noAdjustHandles="1" noChangeArrowheads="1" noChangeShapeType="1" noTextEdit="1"/>
              </p:cNvSpPr>
              <p:nvPr/>
            </p:nvSpPr>
            <p:spPr>
              <a:xfrm>
                <a:off x="1127447" y="1708560"/>
                <a:ext cx="9937103" cy="923330"/>
              </a:xfrm>
              <a:prstGeom prst="rect">
                <a:avLst/>
              </a:prstGeom>
              <a:blipFill>
                <a:blip r:embed="rId3"/>
                <a:stretch>
                  <a:fillRect l="-552" t="-3289" r="-982" b="-9211"/>
                </a:stretch>
              </a:blipFill>
            </p:spPr>
            <p:txBody>
              <a:bodyPr/>
              <a:lstStyle/>
              <a:p>
                <a:r>
                  <a:rPr lang="en-US">
                    <a:noFill/>
                  </a:rPr>
                  <a:t> </a:t>
                </a:r>
              </a:p>
            </p:txBody>
          </p:sp>
        </mc:Fallback>
      </mc:AlternateContent>
      <p:sp>
        <p:nvSpPr>
          <p:cNvPr id="7" name="Titolo 1">
            <a:extLst>
              <a:ext uri="{FF2B5EF4-FFF2-40B4-BE49-F238E27FC236}">
                <a16:creationId xmlns:a16="http://schemas.microsoft.com/office/drawing/2014/main" id="{428DA9B8-4730-BDBE-E464-19142C020D10}"/>
              </a:ext>
            </a:extLst>
          </p:cNvPr>
          <p:cNvSpPr>
            <a:spLocks noGrp="1"/>
          </p:cNvSpPr>
          <p:nvPr>
            <p:ph type="title"/>
          </p:nvPr>
        </p:nvSpPr>
        <p:spPr>
          <a:xfrm>
            <a:off x="1127448" y="44624"/>
            <a:ext cx="9937104" cy="1143000"/>
          </a:xfrm>
        </p:spPr>
        <p:txBody>
          <a:bodyPr>
            <a:normAutofit/>
          </a:bodyPr>
          <a:lstStyle/>
          <a:p>
            <a:pPr algn="ctr"/>
            <a:r>
              <a:rPr lang="it-IT" sz="4000" dirty="0">
                <a:latin typeface="Consolas" panose="020B0609020204030204" pitchFamily="49" charset="0"/>
              </a:rPr>
              <a:t>Campi ordinati, densi e archimedei</a:t>
            </a:r>
          </a:p>
        </p:txBody>
      </p:sp>
    </p:spTree>
    <p:extLst>
      <p:ext uri="{BB962C8B-B14F-4D97-AF65-F5344CB8AC3E}">
        <p14:creationId xmlns:p14="http://schemas.microsoft.com/office/powerpoint/2010/main" val="207796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CasellaDiTesto 4">
                <a:extLst>
                  <a:ext uri="{FF2B5EF4-FFF2-40B4-BE49-F238E27FC236}">
                    <a16:creationId xmlns:a16="http://schemas.microsoft.com/office/drawing/2014/main" id="{83E0FF98-0EFF-D2CE-DBBF-6F70066F01DC}"/>
                  </a:ext>
                </a:extLst>
              </p:cNvPr>
              <p:cNvSpPr txBox="1"/>
              <p:nvPr/>
            </p:nvSpPr>
            <p:spPr>
              <a:xfrm>
                <a:off x="1127447" y="1708560"/>
                <a:ext cx="9937103" cy="1384995"/>
              </a:xfrm>
              <a:prstGeom prst="rect">
                <a:avLst/>
              </a:prstGeom>
              <a:solidFill>
                <a:schemeClr val="bg2">
                  <a:lumMod val="75000"/>
                </a:schemeClr>
              </a:solidFill>
            </p:spPr>
            <p:txBody>
              <a:bodyPr wrap="square">
                <a:spAutoFit/>
              </a:bodyPr>
              <a:lstStyle/>
              <a:p>
                <a:r>
                  <a:rPr lang="it-IT" b="1" dirty="0">
                    <a:latin typeface="Consolas" panose="020B0609020204030204" pitchFamily="49" charset="0"/>
                  </a:rPr>
                  <a:t>Definizione. </a:t>
                </a:r>
                <a:r>
                  <a:rPr lang="it-IT" dirty="0">
                    <a:latin typeface="Consolas" panose="020B0609020204030204" pitchFamily="49" charset="0"/>
                  </a:rPr>
                  <a:t>Un campo totalmente ordinato è una struttura </a:t>
                </a:r>
              </a:p>
              <a:p>
                <a14:m>
                  <m:oMathPara xmlns:m="http://schemas.openxmlformats.org/officeDocument/2006/math">
                    <m:oMathParaPr>
                      <m:jc m:val="centerGroup"/>
                    </m:oMathParaPr>
                    <m:oMath xmlns:m="http://schemas.openxmlformats.org/officeDocument/2006/math">
                      <m:r>
                        <a:rPr lang="it-IT" i="1" dirty="0" smtClean="0">
                          <a:latin typeface="Cambria Math" panose="02040503050406030204" pitchFamily="18" charset="0"/>
                        </a:rPr>
                        <m:t>𝐾</m:t>
                      </m:r>
                      <m:r>
                        <a:rPr lang="it-IT" i="1" dirty="0" smtClean="0">
                          <a:latin typeface="Cambria Math" panose="02040503050406030204" pitchFamily="18" charset="0"/>
                        </a:rPr>
                        <m:t> =&lt; </m:t>
                      </m:r>
                      <m:r>
                        <a:rPr lang="it-IT" i="1" dirty="0">
                          <a:latin typeface="Cambria Math" panose="02040503050406030204" pitchFamily="18" charset="0"/>
                        </a:rPr>
                        <m:t>𝐾</m:t>
                      </m:r>
                      <m:r>
                        <a:rPr lang="it-IT" i="1" dirty="0">
                          <a:latin typeface="Cambria Math" panose="02040503050406030204" pitchFamily="18" charset="0"/>
                        </a:rPr>
                        <m:t>, +, ·, ≤, </m:t>
                      </m:r>
                      <m:sSub>
                        <m:sSubPr>
                          <m:ctrlPr>
                            <a:rPr lang="it-IT" i="1" dirty="0" smtClean="0">
                              <a:latin typeface="Cambria Math" panose="02040503050406030204" pitchFamily="18" charset="0"/>
                            </a:rPr>
                          </m:ctrlPr>
                        </m:sSubPr>
                        <m:e>
                          <m:r>
                            <a:rPr lang="it-IT" i="1" dirty="0">
                              <a:latin typeface="Cambria Math" panose="02040503050406030204" pitchFamily="18" charset="0"/>
                            </a:rPr>
                            <m:t>0</m:t>
                          </m:r>
                        </m:e>
                        <m:sub>
                          <m:r>
                            <a:rPr lang="it-IT" i="1" dirty="0">
                              <a:latin typeface="Cambria Math" panose="02040503050406030204" pitchFamily="18" charset="0"/>
                            </a:rPr>
                            <m:t>𝐾</m:t>
                          </m:r>
                        </m:sub>
                      </m:sSub>
                      <m:r>
                        <a:rPr lang="it-IT" i="1" dirty="0">
                          <a:latin typeface="Cambria Math" panose="02040503050406030204" pitchFamily="18" charset="0"/>
                        </a:rPr>
                        <m:t>, </m:t>
                      </m:r>
                      <m:sSub>
                        <m:sSubPr>
                          <m:ctrlPr>
                            <a:rPr lang="it-IT" i="1" dirty="0" smtClean="0">
                              <a:latin typeface="Cambria Math" panose="02040503050406030204" pitchFamily="18" charset="0"/>
                            </a:rPr>
                          </m:ctrlPr>
                        </m:sSubPr>
                        <m:e>
                          <m:r>
                            <a:rPr lang="it-IT" i="1" dirty="0">
                              <a:latin typeface="Cambria Math" panose="02040503050406030204" pitchFamily="18" charset="0"/>
                            </a:rPr>
                            <m:t>1</m:t>
                          </m:r>
                        </m:e>
                        <m:sub>
                          <m:r>
                            <a:rPr lang="it-IT" i="1" dirty="0">
                              <a:latin typeface="Cambria Math" panose="02040503050406030204" pitchFamily="18" charset="0"/>
                            </a:rPr>
                            <m:t>𝐾</m:t>
                          </m:r>
                        </m:sub>
                      </m:sSub>
                      <m:r>
                        <a:rPr lang="it-IT" i="1" dirty="0">
                          <a:latin typeface="Cambria Math" panose="02040503050406030204" pitchFamily="18" charset="0"/>
                        </a:rPr>
                        <m:t> </m:t>
                      </m:r>
                      <m:r>
                        <a:rPr lang="it-IT" i="1" dirty="0" smtClean="0">
                          <a:latin typeface="Cambria Math" panose="02040503050406030204" pitchFamily="18" charset="0"/>
                        </a:rPr>
                        <m:t>&gt; </m:t>
                      </m:r>
                    </m:oMath>
                  </m:oMathPara>
                </a14:m>
                <a:endParaRPr lang="it-IT" dirty="0">
                  <a:latin typeface="Consolas" panose="020B0609020204030204" pitchFamily="49" charset="0"/>
                </a:endParaRPr>
              </a:p>
              <a:p>
                <a:r>
                  <a:rPr lang="it-IT" dirty="0">
                    <a:latin typeface="Consolas" panose="020B0609020204030204" pitchFamily="49" charset="0"/>
                  </a:rPr>
                  <a:t>in cui </a:t>
                </a:r>
                <a14:m>
                  <m:oMath xmlns:m="http://schemas.openxmlformats.org/officeDocument/2006/math">
                    <m:r>
                      <a:rPr lang="it-IT" i="1" dirty="0" smtClean="0">
                        <a:latin typeface="Cambria Math" panose="02040503050406030204" pitchFamily="18" charset="0"/>
                      </a:rPr>
                      <m:t>&lt; </m:t>
                    </m:r>
                    <m:r>
                      <a:rPr lang="it-IT" i="1" dirty="0" smtClean="0">
                        <a:latin typeface="Cambria Math" panose="02040503050406030204" pitchFamily="18" charset="0"/>
                      </a:rPr>
                      <m:t>𝐾</m:t>
                    </m:r>
                    <m:r>
                      <a:rPr lang="it-IT" i="1" dirty="0" smtClean="0">
                        <a:latin typeface="Cambria Math" panose="02040503050406030204" pitchFamily="18" charset="0"/>
                      </a:rPr>
                      <m:t>, +, ·, </m:t>
                    </m:r>
                    <m:sSub>
                      <m:sSubPr>
                        <m:ctrlPr>
                          <a:rPr lang="it-IT" i="1" dirty="0" smtClean="0">
                            <a:latin typeface="Cambria Math" panose="02040503050406030204" pitchFamily="18" charset="0"/>
                          </a:rPr>
                        </m:ctrlPr>
                      </m:sSubPr>
                      <m:e>
                        <m:r>
                          <a:rPr lang="it-IT" i="1" dirty="0">
                            <a:latin typeface="Cambria Math" panose="02040503050406030204" pitchFamily="18" charset="0"/>
                          </a:rPr>
                          <m:t>0</m:t>
                        </m:r>
                      </m:e>
                      <m:sub>
                        <m:r>
                          <a:rPr lang="it-IT" i="1" dirty="0">
                            <a:latin typeface="Cambria Math" panose="02040503050406030204" pitchFamily="18" charset="0"/>
                          </a:rPr>
                          <m:t>𝐾</m:t>
                        </m:r>
                      </m:sub>
                    </m:sSub>
                    <m:r>
                      <a:rPr lang="it-IT" i="1" dirty="0" smtClean="0">
                        <a:latin typeface="Cambria Math" panose="02040503050406030204" pitchFamily="18" charset="0"/>
                      </a:rPr>
                      <m:t>, </m:t>
                    </m:r>
                    <m:sSub>
                      <m:sSubPr>
                        <m:ctrlPr>
                          <a:rPr lang="it-IT" i="1" dirty="0" smtClean="0">
                            <a:latin typeface="Cambria Math" panose="02040503050406030204" pitchFamily="18" charset="0"/>
                          </a:rPr>
                        </m:ctrlPr>
                      </m:sSubPr>
                      <m:e>
                        <m:r>
                          <a:rPr lang="it-IT" i="1" dirty="0">
                            <a:latin typeface="Cambria Math" panose="02040503050406030204" pitchFamily="18" charset="0"/>
                          </a:rPr>
                          <m:t>1</m:t>
                        </m:r>
                      </m:e>
                      <m:sub>
                        <m:r>
                          <a:rPr lang="it-IT" i="1" dirty="0">
                            <a:latin typeface="Cambria Math" panose="02040503050406030204" pitchFamily="18" charset="0"/>
                          </a:rPr>
                          <m:t>𝐾</m:t>
                        </m:r>
                      </m:sub>
                    </m:sSub>
                    <m:r>
                      <a:rPr lang="it-IT" i="1" dirty="0" smtClean="0">
                        <a:latin typeface="Cambria Math" panose="02040503050406030204" pitchFamily="18" charset="0"/>
                      </a:rPr>
                      <m:t> &gt; </m:t>
                    </m:r>
                  </m:oMath>
                </a14:m>
                <a:r>
                  <a:rPr lang="it-IT" dirty="0">
                    <a:latin typeface="Consolas" panose="020B0609020204030204" pitchFamily="49" charset="0"/>
                  </a:rPr>
                  <a:t>è un campo e ≤ è una relazione d’ordine su K che verifica le seguenti proprietà:</a:t>
                </a:r>
              </a:p>
              <a:p>
                <a:endParaRPr lang="it-IT" sz="1200" dirty="0">
                  <a:latin typeface="Consolas" panose="020B0609020204030204" pitchFamily="49" charset="0"/>
                </a:endParaRPr>
              </a:p>
            </p:txBody>
          </p:sp>
        </mc:Choice>
        <mc:Fallback>
          <p:sp>
            <p:nvSpPr>
              <p:cNvPr id="5" name="CasellaDiTesto 4">
                <a:extLst>
                  <a:ext uri="{FF2B5EF4-FFF2-40B4-BE49-F238E27FC236}">
                    <a16:creationId xmlns:a16="http://schemas.microsoft.com/office/drawing/2014/main" id="{83E0FF98-0EFF-D2CE-DBBF-6F70066F01DC}"/>
                  </a:ext>
                </a:extLst>
              </p:cNvPr>
              <p:cNvSpPr txBox="1">
                <a:spLocks noRot="1" noChangeAspect="1" noMove="1" noResize="1" noEditPoints="1" noAdjustHandles="1" noChangeArrowheads="1" noChangeShapeType="1" noTextEdit="1"/>
              </p:cNvSpPr>
              <p:nvPr/>
            </p:nvSpPr>
            <p:spPr>
              <a:xfrm>
                <a:off x="1127447" y="1708560"/>
                <a:ext cx="9937103" cy="1384995"/>
              </a:xfrm>
              <a:prstGeom prst="rect">
                <a:avLst/>
              </a:prstGeom>
              <a:blipFill>
                <a:blip r:embed="rId2"/>
                <a:stretch>
                  <a:fillRect l="-552" t="-2203"/>
                </a:stretch>
              </a:blipFill>
            </p:spPr>
            <p:txBody>
              <a:bodyPr/>
              <a:lstStyle/>
              <a:p>
                <a:r>
                  <a:rPr lang="en-US">
                    <a:noFill/>
                  </a:rPr>
                  <a:t> </a:t>
                </a:r>
              </a:p>
            </p:txBody>
          </p:sp>
        </mc:Fallback>
      </mc:AlternateContent>
      <p:sp>
        <p:nvSpPr>
          <p:cNvPr id="7" name="Titolo 1">
            <a:extLst>
              <a:ext uri="{FF2B5EF4-FFF2-40B4-BE49-F238E27FC236}">
                <a16:creationId xmlns:a16="http://schemas.microsoft.com/office/drawing/2014/main" id="{428DA9B8-4730-BDBE-E464-19142C020D10}"/>
              </a:ext>
            </a:extLst>
          </p:cNvPr>
          <p:cNvSpPr>
            <a:spLocks noGrp="1"/>
          </p:cNvSpPr>
          <p:nvPr>
            <p:ph type="title"/>
          </p:nvPr>
        </p:nvSpPr>
        <p:spPr>
          <a:xfrm>
            <a:off x="1127448" y="44624"/>
            <a:ext cx="9937104" cy="1143000"/>
          </a:xfrm>
        </p:spPr>
        <p:txBody>
          <a:bodyPr>
            <a:normAutofit/>
          </a:bodyPr>
          <a:lstStyle/>
          <a:p>
            <a:pPr algn="ctr"/>
            <a:r>
              <a:rPr lang="it-IT" sz="4000" dirty="0">
                <a:latin typeface="Consolas" panose="020B0609020204030204" pitchFamily="49" charset="0"/>
              </a:rPr>
              <a:t>Campi ordinati, densi e archimedei</a:t>
            </a:r>
          </a:p>
        </p:txBody>
      </p:sp>
      <mc:AlternateContent xmlns:mc="http://schemas.openxmlformats.org/markup-compatibility/2006">
        <mc:Choice xmlns:a14="http://schemas.microsoft.com/office/drawing/2010/main" Requires="a14">
          <p:sp>
            <p:nvSpPr>
              <p:cNvPr id="2" name="CasellaDiTesto 1"/>
              <p:cNvSpPr txBox="1"/>
              <p:nvPr/>
            </p:nvSpPr>
            <p:spPr>
              <a:xfrm>
                <a:off x="1130172" y="3407470"/>
                <a:ext cx="10009112" cy="2308324"/>
              </a:xfrm>
              <a:prstGeom prst="rect">
                <a:avLst/>
              </a:prstGeom>
              <a:noFill/>
            </p:spPr>
            <p:txBody>
              <a:bodyPr wrap="square" rtlCol="0">
                <a:spAutoFit/>
              </a:bodyPr>
              <a:lstStyle/>
              <a:p>
                <a:pPr algn="just"/>
                <a:r>
                  <a:rPr lang="it-IT" dirty="0">
                    <a:latin typeface="Consolas" panose="020B0609020204030204" pitchFamily="49" charset="0"/>
                  </a:rPr>
                  <a:t>• Riflessività: </a:t>
                </a:r>
                <a14:m>
                  <m:oMath xmlns:m="http://schemas.openxmlformats.org/officeDocument/2006/math">
                    <m:r>
                      <a:rPr lang="it-IT" i="1" dirty="0" smtClean="0">
                        <a:latin typeface="Cambria Math" panose="02040503050406030204" pitchFamily="18" charset="0"/>
                      </a:rPr>
                      <m:t>∀</m:t>
                    </m:r>
                    <m:r>
                      <a:rPr lang="it-IT" i="1" dirty="0" smtClean="0">
                        <a:latin typeface="Cambria Math" panose="02040503050406030204" pitchFamily="18" charset="0"/>
                      </a:rPr>
                      <m:t>𝑥</m:t>
                    </m:r>
                    <m:r>
                      <a:rPr lang="it-IT" i="1" dirty="0" smtClean="0">
                        <a:latin typeface="Cambria Math" panose="02040503050406030204" pitchFamily="18" charset="0"/>
                      </a:rPr>
                      <m:t>, </m:t>
                    </m:r>
                    <m:r>
                      <a:rPr lang="it-IT" i="1" dirty="0" smtClean="0">
                        <a:latin typeface="Cambria Math" panose="02040503050406030204" pitchFamily="18" charset="0"/>
                      </a:rPr>
                      <m:t>𝑥</m:t>
                    </m:r>
                    <m:r>
                      <a:rPr lang="it-IT" i="1" dirty="0" smtClean="0">
                        <a:latin typeface="Cambria Math" panose="02040503050406030204" pitchFamily="18" charset="0"/>
                      </a:rPr>
                      <m:t> ≤ </m:t>
                    </m:r>
                    <m:r>
                      <a:rPr lang="it-IT" i="1" dirty="0" smtClean="0">
                        <a:latin typeface="Cambria Math" panose="02040503050406030204" pitchFamily="18" charset="0"/>
                      </a:rPr>
                      <m:t>𝑥</m:t>
                    </m:r>
                  </m:oMath>
                </a14:m>
                <a:r>
                  <a:rPr lang="it-IT" dirty="0">
                    <a:latin typeface="Consolas" panose="020B0609020204030204" pitchFamily="49" charset="0"/>
                  </a:rPr>
                  <a:t>;</a:t>
                </a:r>
              </a:p>
              <a:p>
                <a:pPr algn="just"/>
                <a:r>
                  <a:rPr lang="it-IT" dirty="0">
                    <a:latin typeface="Consolas" panose="020B0609020204030204" pitchFamily="49" charset="0"/>
                  </a:rPr>
                  <a:t>• </a:t>
                </a:r>
                <a:r>
                  <a:rPr lang="it-IT" dirty="0" err="1">
                    <a:latin typeface="Consolas" panose="020B0609020204030204" pitchFamily="49" charset="0"/>
                  </a:rPr>
                  <a:t>Antisimmetria</a:t>
                </a:r>
                <a:r>
                  <a:rPr lang="it-IT" dirty="0">
                    <a:latin typeface="Consolas" panose="020B0609020204030204" pitchFamily="49" charset="0"/>
                  </a:rPr>
                  <a:t>: </a:t>
                </a:r>
                <a14:m>
                  <m:oMath xmlns:m="http://schemas.openxmlformats.org/officeDocument/2006/math">
                    <m:r>
                      <a:rPr lang="it-IT" i="1" dirty="0" smtClean="0">
                        <a:latin typeface="Cambria Math" panose="02040503050406030204" pitchFamily="18" charset="0"/>
                      </a:rPr>
                      <m:t>∀</m:t>
                    </m:r>
                    <m:r>
                      <a:rPr lang="it-IT" i="1" dirty="0" smtClean="0">
                        <a:latin typeface="Cambria Math" panose="02040503050406030204" pitchFamily="18" charset="0"/>
                      </a:rPr>
                      <m:t>𝑥</m:t>
                    </m:r>
                    <m:r>
                      <a:rPr lang="it-IT" i="1" dirty="0" smtClean="0">
                        <a:latin typeface="Cambria Math" panose="02040503050406030204" pitchFamily="18" charset="0"/>
                      </a:rPr>
                      <m:t>, </m:t>
                    </m:r>
                    <m:r>
                      <a:rPr lang="it-IT" i="1" dirty="0" smtClean="0">
                        <a:latin typeface="Cambria Math" panose="02040503050406030204" pitchFamily="18" charset="0"/>
                      </a:rPr>
                      <m:t>𝑦</m:t>
                    </m:r>
                    <m:r>
                      <a:rPr lang="it-IT" i="1" dirty="0" smtClean="0">
                        <a:latin typeface="Cambria Math" panose="02040503050406030204" pitchFamily="18" charset="0"/>
                      </a:rPr>
                      <m:t>, </m:t>
                    </m:r>
                    <m:r>
                      <a:rPr lang="it-IT" i="1" dirty="0" smtClean="0">
                        <a:latin typeface="Cambria Math" panose="02040503050406030204" pitchFamily="18" charset="0"/>
                      </a:rPr>
                      <m:t>𝑥</m:t>
                    </m:r>
                    <m:r>
                      <a:rPr lang="it-IT" i="1" dirty="0" smtClean="0">
                        <a:latin typeface="Cambria Math" panose="02040503050406030204" pitchFamily="18" charset="0"/>
                      </a:rPr>
                      <m:t> ≤ </m:t>
                    </m:r>
                    <m:r>
                      <a:rPr lang="it-IT" i="1" dirty="0" smtClean="0">
                        <a:latin typeface="Cambria Math" panose="02040503050406030204" pitchFamily="18" charset="0"/>
                      </a:rPr>
                      <m:t>𝑦</m:t>
                    </m:r>
                    <m:r>
                      <a:rPr lang="it-IT" i="1" dirty="0" smtClean="0">
                        <a:latin typeface="Cambria Math" panose="02040503050406030204" pitchFamily="18" charset="0"/>
                      </a:rPr>
                      <m:t> ∧ </m:t>
                    </m:r>
                    <m:r>
                      <a:rPr lang="it-IT" i="1" dirty="0" smtClean="0">
                        <a:latin typeface="Cambria Math" panose="02040503050406030204" pitchFamily="18" charset="0"/>
                      </a:rPr>
                      <m:t>𝑦</m:t>
                    </m:r>
                    <m:r>
                      <a:rPr lang="it-IT" i="1" dirty="0" smtClean="0">
                        <a:latin typeface="Cambria Math" panose="02040503050406030204" pitchFamily="18" charset="0"/>
                      </a:rPr>
                      <m:t> ≤ </m:t>
                    </m:r>
                    <m:r>
                      <a:rPr lang="it-IT" i="1" dirty="0" smtClean="0">
                        <a:latin typeface="Cambria Math" panose="02040503050406030204" pitchFamily="18" charset="0"/>
                      </a:rPr>
                      <m:t>𝑥</m:t>
                    </m:r>
                    <m:r>
                      <a:rPr lang="it-IT" i="1" dirty="0" smtClean="0">
                        <a:latin typeface="Cambria Math" panose="02040503050406030204" pitchFamily="18" charset="0"/>
                      </a:rPr>
                      <m:t> → </m:t>
                    </m:r>
                    <m:r>
                      <a:rPr lang="it-IT" i="1" dirty="0" smtClean="0">
                        <a:latin typeface="Cambria Math" panose="02040503050406030204" pitchFamily="18" charset="0"/>
                      </a:rPr>
                      <m:t>𝑥</m:t>
                    </m:r>
                    <m:r>
                      <a:rPr lang="it-IT" i="1" dirty="0" smtClean="0">
                        <a:latin typeface="Cambria Math" panose="02040503050406030204" pitchFamily="18" charset="0"/>
                      </a:rPr>
                      <m:t> = </m:t>
                    </m:r>
                    <m:r>
                      <a:rPr lang="it-IT" i="1" dirty="0" smtClean="0">
                        <a:latin typeface="Cambria Math" panose="02040503050406030204" pitchFamily="18" charset="0"/>
                      </a:rPr>
                      <m:t>𝑦</m:t>
                    </m:r>
                  </m:oMath>
                </a14:m>
                <a:r>
                  <a:rPr lang="it-IT" dirty="0">
                    <a:latin typeface="Consolas" panose="020B0609020204030204" pitchFamily="49" charset="0"/>
                  </a:rPr>
                  <a:t>;</a:t>
                </a:r>
              </a:p>
              <a:p>
                <a:pPr algn="just"/>
                <a:r>
                  <a:rPr lang="it-IT" dirty="0">
                    <a:latin typeface="Consolas" panose="020B0609020204030204" pitchFamily="49" charset="0"/>
                  </a:rPr>
                  <a:t>• Transitività: </a:t>
                </a:r>
                <a14:m>
                  <m:oMath xmlns:m="http://schemas.openxmlformats.org/officeDocument/2006/math">
                    <m:r>
                      <a:rPr lang="it-IT" i="1" dirty="0" smtClean="0">
                        <a:latin typeface="Cambria Math" panose="02040503050406030204" pitchFamily="18" charset="0"/>
                      </a:rPr>
                      <m:t>∀</m:t>
                    </m:r>
                    <m:r>
                      <a:rPr lang="it-IT" i="1" dirty="0" smtClean="0">
                        <a:latin typeface="Cambria Math" panose="02040503050406030204" pitchFamily="18" charset="0"/>
                      </a:rPr>
                      <m:t>𝑥</m:t>
                    </m:r>
                    <m:r>
                      <a:rPr lang="it-IT" i="1" dirty="0" smtClean="0">
                        <a:latin typeface="Cambria Math" panose="02040503050406030204" pitchFamily="18" charset="0"/>
                      </a:rPr>
                      <m:t>, </m:t>
                    </m:r>
                    <m:r>
                      <a:rPr lang="it-IT" i="1" dirty="0" smtClean="0">
                        <a:latin typeface="Cambria Math" panose="02040503050406030204" pitchFamily="18" charset="0"/>
                      </a:rPr>
                      <m:t>𝑦</m:t>
                    </m:r>
                    <m:r>
                      <a:rPr lang="it-IT" i="1" dirty="0" smtClean="0">
                        <a:latin typeface="Cambria Math" panose="02040503050406030204" pitchFamily="18" charset="0"/>
                      </a:rPr>
                      <m:t>, </m:t>
                    </m:r>
                    <m:r>
                      <a:rPr lang="it-IT" i="1" dirty="0" smtClean="0">
                        <a:latin typeface="Cambria Math" panose="02040503050406030204" pitchFamily="18" charset="0"/>
                      </a:rPr>
                      <m:t>𝑧</m:t>
                    </m:r>
                    <m:r>
                      <a:rPr lang="it-IT" i="1" dirty="0" smtClean="0">
                        <a:latin typeface="Cambria Math" panose="02040503050406030204" pitchFamily="18" charset="0"/>
                      </a:rPr>
                      <m:t>, </m:t>
                    </m:r>
                    <m:r>
                      <a:rPr lang="it-IT" i="1" dirty="0" smtClean="0">
                        <a:latin typeface="Cambria Math" panose="02040503050406030204" pitchFamily="18" charset="0"/>
                      </a:rPr>
                      <m:t>𝑥</m:t>
                    </m:r>
                    <m:r>
                      <a:rPr lang="it-IT" i="1" dirty="0" smtClean="0">
                        <a:latin typeface="Cambria Math" panose="02040503050406030204" pitchFamily="18" charset="0"/>
                      </a:rPr>
                      <m:t> ≤ </m:t>
                    </m:r>
                    <m:r>
                      <a:rPr lang="it-IT" i="1" dirty="0" smtClean="0">
                        <a:latin typeface="Cambria Math" panose="02040503050406030204" pitchFamily="18" charset="0"/>
                      </a:rPr>
                      <m:t>𝑦</m:t>
                    </m:r>
                    <m:r>
                      <a:rPr lang="it-IT" i="1" dirty="0" smtClean="0">
                        <a:latin typeface="Cambria Math" panose="02040503050406030204" pitchFamily="18" charset="0"/>
                      </a:rPr>
                      <m:t> ∧ </m:t>
                    </m:r>
                    <m:r>
                      <a:rPr lang="it-IT" i="1" dirty="0" smtClean="0">
                        <a:latin typeface="Cambria Math" panose="02040503050406030204" pitchFamily="18" charset="0"/>
                      </a:rPr>
                      <m:t>𝑦</m:t>
                    </m:r>
                    <m:r>
                      <a:rPr lang="it-IT" i="1" dirty="0" smtClean="0">
                        <a:latin typeface="Cambria Math" panose="02040503050406030204" pitchFamily="18" charset="0"/>
                      </a:rPr>
                      <m:t> ≤ </m:t>
                    </m:r>
                    <m:r>
                      <a:rPr lang="it-IT" i="1" dirty="0" smtClean="0">
                        <a:latin typeface="Cambria Math" panose="02040503050406030204" pitchFamily="18" charset="0"/>
                      </a:rPr>
                      <m:t>𝑧</m:t>
                    </m:r>
                    <m:r>
                      <a:rPr lang="it-IT" i="1" dirty="0" smtClean="0">
                        <a:latin typeface="Cambria Math" panose="02040503050406030204" pitchFamily="18" charset="0"/>
                      </a:rPr>
                      <m:t> → </m:t>
                    </m:r>
                    <m:r>
                      <a:rPr lang="it-IT" i="1" dirty="0" smtClean="0">
                        <a:latin typeface="Cambria Math" panose="02040503050406030204" pitchFamily="18" charset="0"/>
                      </a:rPr>
                      <m:t>𝑥</m:t>
                    </m:r>
                    <m:r>
                      <a:rPr lang="it-IT" i="1" dirty="0" smtClean="0">
                        <a:latin typeface="Cambria Math" panose="02040503050406030204" pitchFamily="18" charset="0"/>
                      </a:rPr>
                      <m:t> ≤ </m:t>
                    </m:r>
                    <m:r>
                      <a:rPr lang="it-IT" i="1" dirty="0" smtClean="0">
                        <a:latin typeface="Cambria Math" panose="02040503050406030204" pitchFamily="18" charset="0"/>
                      </a:rPr>
                      <m:t>𝑧</m:t>
                    </m:r>
                  </m:oMath>
                </a14:m>
                <a:r>
                  <a:rPr lang="it-IT" dirty="0">
                    <a:latin typeface="Consolas" panose="020B0609020204030204" pitchFamily="49" charset="0"/>
                  </a:rPr>
                  <a:t>;</a:t>
                </a:r>
              </a:p>
              <a:p>
                <a:pPr algn="just"/>
                <a:r>
                  <a:rPr lang="it-IT" dirty="0">
                    <a:latin typeface="Consolas" panose="020B0609020204030204" pitchFamily="49" charset="0"/>
                  </a:rPr>
                  <a:t>• Totalità: </a:t>
                </a:r>
                <a14:m>
                  <m:oMath xmlns:m="http://schemas.openxmlformats.org/officeDocument/2006/math">
                    <m:r>
                      <a:rPr lang="it-IT" i="1" dirty="0" smtClean="0">
                        <a:latin typeface="Cambria Math" panose="02040503050406030204" pitchFamily="18" charset="0"/>
                      </a:rPr>
                      <m:t>∀</m:t>
                    </m:r>
                    <m:r>
                      <a:rPr lang="it-IT" i="1" dirty="0" smtClean="0">
                        <a:latin typeface="Cambria Math" panose="02040503050406030204" pitchFamily="18" charset="0"/>
                      </a:rPr>
                      <m:t>𝑥</m:t>
                    </m:r>
                    <m:r>
                      <a:rPr lang="it-IT" i="1" dirty="0" smtClean="0">
                        <a:latin typeface="Cambria Math" panose="02040503050406030204" pitchFamily="18" charset="0"/>
                      </a:rPr>
                      <m:t>, </m:t>
                    </m:r>
                    <m:r>
                      <a:rPr lang="it-IT" i="1" dirty="0" smtClean="0">
                        <a:latin typeface="Cambria Math" panose="02040503050406030204" pitchFamily="18" charset="0"/>
                      </a:rPr>
                      <m:t>𝑦</m:t>
                    </m:r>
                    <m:r>
                      <a:rPr lang="it-IT" i="1" dirty="0" smtClean="0">
                        <a:latin typeface="Cambria Math" panose="02040503050406030204" pitchFamily="18" charset="0"/>
                      </a:rPr>
                      <m:t>, </m:t>
                    </m:r>
                    <m:r>
                      <a:rPr lang="it-IT" i="1" dirty="0" smtClean="0">
                        <a:latin typeface="Cambria Math" panose="02040503050406030204" pitchFamily="18" charset="0"/>
                      </a:rPr>
                      <m:t>𝑥</m:t>
                    </m:r>
                    <m:r>
                      <a:rPr lang="it-IT" i="1" dirty="0" smtClean="0">
                        <a:latin typeface="Cambria Math" panose="02040503050406030204" pitchFamily="18" charset="0"/>
                      </a:rPr>
                      <m:t> ≤ </m:t>
                    </m:r>
                    <m:r>
                      <a:rPr lang="it-IT" i="1" dirty="0" smtClean="0">
                        <a:latin typeface="Cambria Math" panose="02040503050406030204" pitchFamily="18" charset="0"/>
                      </a:rPr>
                      <m:t>𝑦</m:t>
                    </m:r>
                    <m:r>
                      <a:rPr lang="it-IT" i="1" dirty="0" smtClean="0">
                        <a:latin typeface="Cambria Math" panose="02040503050406030204" pitchFamily="18" charset="0"/>
                      </a:rPr>
                      <m:t> ∨ </m:t>
                    </m:r>
                    <m:r>
                      <a:rPr lang="it-IT" i="1" dirty="0" smtClean="0">
                        <a:latin typeface="Cambria Math" panose="02040503050406030204" pitchFamily="18" charset="0"/>
                      </a:rPr>
                      <m:t>𝑦</m:t>
                    </m:r>
                    <m:r>
                      <a:rPr lang="it-IT" i="1" dirty="0" smtClean="0">
                        <a:latin typeface="Cambria Math" panose="02040503050406030204" pitchFamily="18" charset="0"/>
                      </a:rPr>
                      <m:t> ≤ </m:t>
                    </m:r>
                    <m:r>
                      <a:rPr lang="it-IT" i="1" dirty="0" smtClean="0">
                        <a:latin typeface="Cambria Math" panose="02040503050406030204" pitchFamily="18" charset="0"/>
                      </a:rPr>
                      <m:t>𝑥</m:t>
                    </m:r>
                  </m:oMath>
                </a14:m>
                <a:r>
                  <a:rPr lang="it-IT" dirty="0">
                    <a:latin typeface="Consolas" panose="020B0609020204030204" pitchFamily="49" charset="0"/>
                  </a:rPr>
                  <a:t>;</a:t>
                </a:r>
              </a:p>
              <a:p>
                <a:pPr algn="just"/>
                <a:r>
                  <a:rPr lang="it-IT" dirty="0">
                    <a:latin typeface="Consolas" panose="020B0609020204030204" pitchFamily="49" charset="0"/>
                  </a:rPr>
                  <a:t>• Compatibilità dell’ordine con l’addizione: </a:t>
                </a:r>
              </a:p>
              <a:p>
                <a:pPr algn="ctr"/>
                <a14:m>
                  <m:oMath xmlns:m="http://schemas.openxmlformats.org/officeDocument/2006/math">
                    <m:r>
                      <a:rPr lang="it-IT" i="1" dirty="0" smtClean="0">
                        <a:latin typeface="Cambria Math" panose="02040503050406030204" pitchFamily="18" charset="0"/>
                      </a:rPr>
                      <m:t>∀</m:t>
                    </m:r>
                    <m:r>
                      <a:rPr lang="it-IT" i="1" dirty="0" smtClean="0">
                        <a:latin typeface="Cambria Math" panose="02040503050406030204" pitchFamily="18" charset="0"/>
                      </a:rPr>
                      <m:t>𝑥</m:t>
                    </m:r>
                    <m:r>
                      <a:rPr lang="it-IT" i="1" dirty="0" smtClean="0">
                        <a:latin typeface="Cambria Math" panose="02040503050406030204" pitchFamily="18" charset="0"/>
                      </a:rPr>
                      <m:t>, </m:t>
                    </m:r>
                    <m:r>
                      <a:rPr lang="it-IT" i="1" dirty="0" smtClean="0">
                        <a:latin typeface="Cambria Math" panose="02040503050406030204" pitchFamily="18" charset="0"/>
                      </a:rPr>
                      <m:t>𝑦</m:t>
                    </m:r>
                    <m:r>
                      <a:rPr lang="it-IT" i="1" dirty="0" smtClean="0">
                        <a:latin typeface="Cambria Math" panose="02040503050406030204" pitchFamily="18" charset="0"/>
                      </a:rPr>
                      <m:t>, </m:t>
                    </m:r>
                    <m:r>
                      <a:rPr lang="it-IT" i="1" dirty="0" smtClean="0">
                        <a:latin typeface="Cambria Math" panose="02040503050406030204" pitchFamily="18" charset="0"/>
                      </a:rPr>
                      <m:t>𝑧</m:t>
                    </m:r>
                    <m:r>
                      <a:rPr lang="it-IT" i="1" dirty="0" smtClean="0">
                        <a:latin typeface="Cambria Math" panose="02040503050406030204" pitchFamily="18" charset="0"/>
                      </a:rPr>
                      <m:t>, </m:t>
                    </m:r>
                    <m:r>
                      <a:rPr lang="it-IT" i="1" dirty="0" smtClean="0">
                        <a:latin typeface="Cambria Math" panose="02040503050406030204" pitchFamily="18" charset="0"/>
                      </a:rPr>
                      <m:t>𝑥</m:t>
                    </m:r>
                    <m:r>
                      <a:rPr lang="it-IT" i="1" dirty="0" smtClean="0">
                        <a:latin typeface="Cambria Math" panose="02040503050406030204" pitchFamily="18" charset="0"/>
                      </a:rPr>
                      <m:t> ≤ </m:t>
                    </m:r>
                    <m:r>
                      <a:rPr lang="it-IT" i="1" dirty="0" smtClean="0">
                        <a:latin typeface="Cambria Math" panose="02040503050406030204" pitchFamily="18" charset="0"/>
                      </a:rPr>
                      <m:t>𝑦</m:t>
                    </m:r>
                    <m:r>
                      <a:rPr lang="it-IT" i="1" dirty="0" smtClean="0">
                        <a:latin typeface="Cambria Math" panose="02040503050406030204" pitchFamily="18" charset="0"/>
                      </a:rPr>
                      <m:t> → </m:t>
                    </m:r>
                    <m:r>
                      <a:rPr lang="it-IT" i="1" dirty="0" smtClean="0">
                        <a:latin typeface="Cambria Math" panose="02040503050406030204" pitchFamily="18" charset="0"/>
                      </a:rPr>
                      <m:t>𝑥</m:t>
                    </m:r>
                    <m:r>
                      <a:rPr lang="it-IT" i="1" dirty="0" smtClean="0">
                        <a:latin typeface="Cambria Math" panose="02040503050406030204" pitchFamily="18" charset="0"/>
                      </a:rPr>
                      <m:t> + </m:t>
                    </m:r>
                    <m:r>
                      <a:rPr lang="it-IT" i="1" dirty="0" smtClean="0">
                        <a:latin typeface="Cambria Math" panose="02040503050406030204" pitchFamily="18" charset="0"/>
                      </a:rPr>
                      <m:t>𝑧</m:t>
                    </m:r>
                    <m:r>
                      <a:rPr lang="it-IT" i="1" dirty="0" smtClean="0">
                        <a:latin typeface="Cambria Math" panose="02040503050406030204" pitchFamily="18" charset="0"/>
                      </a:rPr>
                      <m:t> ≤ </m:t>
                    </m:r>
                    <m:r>
                      <a:rPr lang="it-IT" i="1" dirty="0" smtClean="0">
                        <a:latin typeface="Cambria Math" panose="02040503050406030204" pitchFamily="18" charset="0"/>
                      </a:rPr>
                      <m:t>𝑦</m:t>
                    </m:r>
                    <m:r>
                      <a:rPr lang="it-IT" i="1" dirty="0" smtClean="0">
                        <a:latin typeface="Cambria Math" panose="02040503050406030204" pitchFamily="18" charset="0"/>
                      </a:rPr>
                      <m:t> + </m:t>
                    </m:r>
                    <m:r>
                      <a:rPr lang="it-IT" i="1" dirty="0" smtClean="0">
                        <a:latin typeface="Cambria Math" panose="02040503050406030204" pitchFamily="18" charset="0"/>
                      </a:rPr>
                      <m:t>𝑧</m:t>
                    </m:r>
                  </m:oMath>
                </a14:m>
                <a:r>
                  <a:rPr lang="it-IT" dirty="0">
                    <a:latin typeface="Consolas" panose="020B0609020204030204" pitchFamily="49" charset="0"/>
                  </a:rPr>
                  <a:t>;</a:t>
                </a:r>
              </a:p>
              <a:p>
                <a:pPr algn="just"/>
                <a:r>
                  <a:rPr lang="it-IT" dirty="0">
                    <a:latin typeface="Consolas" panose="020B0609020204030204" pitchFamily="49" charset="0"/>
                  </a:rPr>
                  <a:t>• Compatibilità dell’ordine con la moltiplicazione: </a:t>
                </a:r>
              </a:p>
              <a:p>
                <a:pPr algn="just"/>
                <a14:m>
                  <m:oMathPara xmlns:m="http://schemas.openxmlformats.org/officeDocument/2006/math">
                    <m:oMathParaPr>
                      <m:jc m:val="centerGroup"/>
                    </m:oMathParaPr>
                    <m:oMath xmlns:m="http://schemas.openxmlformats.org/officeDocument/2006/math">
                      <m:r>
                        <a:rPr lang="it-IT" i="1" dirty="0" smtClean="0">
                          <a:latin typeface="Cambria Math" panose="02040503050406030204" pitchFamily="18" charset="0"/>
                        </a:rPr>
                        <m:t>∀</m:t>
                      </m:r>
                      <m:r>
                        <a:rPr lang="it-IT" i="1" dirty="0" smtClean="0">
                          <a:latin typeface="Cambria Math" panose="02040503050406030204" pitchFamily="18" charset="0"/>
                        </a:rPr>
                        <m:t>𝑥</m:t>
                      </m:r>
                      <m:r>
                        <a:rPr lang="it-IT" i="1" dirty="0" smtClean="0">
                          <a:latin typeface="Cambria Math" panose="02040503050406030204" pitchFamily="18" charset="0"/>
                        </a:rPr>
                        <m:t>, </m:t>
                      </m:r>
                      <m:r>
                        <a:rPr lang="it-IT" i="1" dirty="0" smtClean="0">
                          <a:latin typeface="Cambria Math" panose="02040503050406030204" pitchFamily="18" charset="0"/>
                        </a:rPr>
                        <m:t>𝑦</m:t>
                      </m:r>
                      <m:r>
                        <a:rPr lang="it-IT" i="1" dirty="0" smtClean="0">
                          <a:latin typeface="Cambria Math" panose="02040503050406030204" pitchFamily="18" charset="0"/>
                        </a:rPr>
                        <m:t>, ∀</m:t>
                      </m:r>
                      <m:r>
                        <a:rPr lang="it-IT" i="1" dirty="0" smtClean="0">
                          <a:latin typeface="Cambria Math" panose="02040503050406030204" pitchFamily="18" charset="0"/>
                        </a:rPr>
                        <m:t>𝑧</m:t>
                      </m:r>
                      <m:r>
                        <a:rPr lang="it-IT" i="1" dirty="0" smtClean="0">
                          <a:latin typeface="Cambria Math" panose="02040503050406030204" pitchFamily="18" charset="0"/>
                        </a:rPr>
                        <m:t> ≥ 0, </m:t>
                      </m:r>
                      <m:r>
                        <a:rPr lang="it-IT" i="1" dirty="0" smtClean="0">
                          <a:latin typeface="Cambria Math" panose="02040503050406030204" pitchFamily="18" charset="0"/>
                        </a:rPr>
                        <m:t>𝑥</m:t>
                      </m:r>
                      <m:r>
                        <a:rPr lang="it-IT" i="1" dirty="0" smtClean="0">
                          <a:latin typeface="Cambria Math" panose="02040503050406030204" pitchFamily="18" charset="0"/>
                        </a:rPr>
                        <m:t> ≤ </m:t>
                      </m:r>
                      <m:r>
                        <a:rPr lang="it-IT" i="1" dirty="0" smtClean="0">
                          <a:latin typeface="Cambria Math" panose="02040503050406030204" pitchFamily="18" charset="0"/>
                        </a:rPr>
                        <m:t>𝑦</m:t>
                      </m:r>
                      <m:r>
                        <a:rPr lang="it-IT" i="1" dirty="0" smtClean="0">
                          <a:latin typeface="Cambria Math" panose="02040503050406030204" pitchFamily="18" charset="0"/>
                        </a:rPr>
                        <m:t> → </m:t>
                      </m:r>
                      <m:r>
                        <a:rPr lang="it-IT" i="1" dirty="0" smtClean="0">
                          <a:latin typeface="Cambria Math" panose="02040503050406030204" pitchFamily="18" charset="0"/>
                        </a:rPr>
                        <m:t>𝑥</m:t>
                      </m:r>
                      <m:r>
                        <a:rPr lang="it-IT" i="1" dirty="0" smtClean="0">
                          <a:latin typeface="Cambria Math" panose="02040503050406030204" pitchFamily="18" charset="0"/>
                        </a:rPr>
                        <m:t> · </m:t>
                      </m:r>
                      <m:r>
                        <a:rPr lang="it-IT" i="1" dirty="0" smtClean="0">
                          <a:latin typeface="Cambria Math" panose="02040503050406030204" pitchFamily="18" charset="0"/>
                        </a:rPr>
                        <m:t>𝑧</m:t>
                      </m:r>
                      <m:r>
                        <a:rPr lang="it-IT" i="1" dirty="0" smtClean="0">
                          <a:latin typeface="Cambria Math" panose="02040503050406030204" pitchFamily="18" charset="0"/>
                        </a:rPr>
                        <m:t> ≤ </m:t>
                      </m:r>
                      <m:r>
                        <a:rPr lang="it-IT" i="1" dirty="0" smtClean="0">
                          <a:latin typeface="Cambria Math" panose="02040503050406030204" pitchFamily="18" charset="0"/>
                        </a:rPr>
                        <m:t>𝑦</m:t>
                      </m:r>
                      <m:r>
                        <a:rPr lang="it-IT" i="1" dirty="0" smtClean="0">
                          <a:latin typeface="Cambria Math" panose="02040503050406030204" pitchFamily="18" charset="0"/>
                        </a:rPr>
                        <m:t> · </m:t>
                      </m:r>
                      <m:r>
                        <a:rPr lang="it-IT" i="1" dirty="0" smtClean="0">
                          <a:latin typeface="Cambria Math" panose="02040503050406030204" pitchFamily="18" charset="0"/>
                        </a:rPr>
                        <m:t>𝑧</m:t>
                      </m:r>
                    </m:oMath>
                  </m:oMathPara>
                </a14:m>
                <a:endParaRPr lang="it-IT" dirty="0">
                  <a:latin typeface="Consolas" panose="020B0609020204030204" pitchFamily="49" charset="0"/>
                </a:endParaRPr>
              </a:p>
            </p:txBody>
          </p:sp>
        </mc:Choice>
        <mc:Fallback>
          <p:sp>
            <p:nvSpPr>
              <p:cNvPr id="2" name="CasellaDiTesto 1"/>
              <p:cNvSpPr txBox="1">
                <a:spLocks noRot="1" noChangeAspect="1" noMove="1" noResize="1" noEditPoints="1" noAdjustHandles="1" noChangeArrowheads="1" noChangeShapeType="1" noTextEdit="1"/>
              </p:cNvSpPr>
              <p:nvPr/>
            </p:nvSpPr>
            <p:spPr>
              <a:xfrm>
                <a:off x="1130172" y="3407470"/>
                <a:ext cx="10009112" cy="2308324"/>
              </a:xfrm>
              <a:prstGeom prst="rect">
                <a:avLst/>
              </a:prstGeom>
              <a:blipFill>
                <a:blip r:embed="rId3"/>
                <a:stretch>
                  <a:fillRect l="-487" t="-1583"/>
                </a:stretch>
              </a:blipFill>
            </p:spPr>
            <p:txBody>
              <a:bodyPr/>
              <a:lstStyle/>
              <a:p>
                <a:r>
                  <a:rPr lang="en-US">
                    <a:noFill/>
                  </a:rPr>
                  <a:t> </a:t>
                </a:r>
              </a:p>
            </p:txBody>
          </p:sp>
        </mc:Fallback>
      </mc:AlternateContent>
    </p:spTree>
    <p:extLst>
      <p:ext uri="{BB962C8B-B14F-4D97-AF65-F5344CB8AC3E}">
        <p14:creationId xmlns:p14="http://schemas.microsoft.com/office/powerpoint/2010/main" val="26766090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3E0FF98-0EFF-D2CE-DBBF-6F70066F01DC}"/>
              </a:ext>
            </a:extLst>
          </p:cNvPr>
          <p:cNvSpPr txBox="1"/>
          <p:nvPr/>
        </p:nvSpPr>
        <p:spPr>
          <a:xfrm>
            <a:off x="1127447" y="1708560"/>
            <a:ext cx="9937103" cy="646331"/>
          </a:xfrm>
          <a:prstGeom prst="rect">
            <a:avLst/>
          </a:prstGeom>
          <a:solidFill>
            <a:schemeClr val="bg2">
              <a:lumMod val="75000"/>
            </a:schemeClr>
          </a:solidFill>
        </p:spPr>
        <p:txBody>
          <a:bodyPr wrap="square">
            <a:spAutoFit/>
          </a:bodyPr>
          <a:lstStyle/>
          <a:p>
            <a:r>
              <a:rPr lang="it-IT" b="1" dirty="0">
                <a:latin typeface="Consolas" panose="020B0609020204030204" pitchFamily="49" charset="0"/>
              </a:rPr>
              <a:t>Definizione.</a:t>
            </a:r>
            <a:r>
              <a:rPr lang="it-IT" dirty="0">
                <a:latin typeface="Consolas" panose="020B0609020204030204" pitchFamily="49" charset="0"/>
              </a:rPr>
              <a:t> Un campo è denso se ∀a, b con a ≤ b, esiste un elemento c tale che a ≤ c ≤ b.</a:t>
            </a:r>
            <a:endParaRPr lang="it-IT" sz="1200" dirty="0">
              <a:latin typeface="Consolas" panose="020B0609020204030204" pitchFamily="49" charset="0"/>
            </a:endParaRPr>
          </a:p>
        </p:txBody>
      </p:sp>
      <p:sp>
        <p:nvSpPr>
          <p:cNvPr id="7" name="Titolo 1">
            <a:extLst>
              <a:ext uri="{FF2B5EF4-FFF2-40B4-BE49-F238E27FC236}">
                <a16:creationId xmlns:a16="http://schemas.microsoft.com/office/drawing/2014/main" id="{428DA9B8-4730-BDBE-E464-19142C020D10}"/>
              </a:ext>
            </a:extLst>
          </p:cNvPr>
          <p:cNvSpPr>
            <a:spLocks noGrp="1"/>
          </p:cNvSpPr>
          <p:nvPr>
            <p:ph type="title"/>
          </p:nvPr>
        </p:nvSpPr>
        <p:spPr>
          <a:xfrm>
            <a:off x="1127448" y="44624"/>
            <a:ext cx="9937104" cy="1143000"/>
          </a:xfrm>
        </p:spPr>
        <p:txBody>
          <a:bodyPr>
            <a:normAutofit/>
          </a:bodyPr>
          <a:lstStyle/>
          <a:p>
            <a:pPr algn="ctr"/>
            <a:r>
              <a:rPr lang="it-IT" sz="4000" dirty="0">
                <a:latin typeface="Consolas" panose="020B0609020204030204" pitchFamily="49" charset="0"/>
              </a:rPr>
              <a:t>Campi ordinati, densi e archimedei</a:t>
            </a:r>
          </a:p>
        </p:txBody>
      </p:sp>
      <p:sp>
        <p:nvSpPr>
          <p:cNvPr id="4" name="CasellaDiTesto 3">
            <a:extLst>
              <a:ext uri="{FF2B5EF4-FFF2-40B4-BE49-F238E27FC236}">
                <a16:creationId xmlns:a16="http://schemas.microsoft.com/office/drawing/2014/main" id="{E71E3D50-2A81-DCB5-F27B-4A8D45207F54}"/>
              </a:ext>
            </a:extLst>
          </p:cNvPr>
          <p:cNvSpPr txBox="1"/>
          <p:nvPr/>
        </p:nvSpPr>
        <p:spPr>
          <a:xfrm>
            <a:off x="1127446" y="2506495"/>
            <a:ext cx="9937103" cy="369332"/>
          </a:xfrm>
          <a:prstGeom prst="rect">
            <a:avLst/>
          </a:prstGeom>
          <a:solidFill>
            <a:srgbClr val="92D050"/>
          </a:solidFill>
        </p:spPr>
        <p:txBody>
          <a:bodyPr wrap="square">
            <a:spAutoFit/>
          </a:bodyPr>
          <a:lstStyle/>
          <a:p>
            <a:r>
              <a:rPr lang="it-IT" b="1" dirty="0">
                <a:latin typeface="Consolas" panose="020B0609020204030204" pitchFamily="49" charset="0"/>
              </a:rPr>
              <a:t>Proposizione</a:t>
            </a:r>
            <a:r>
              <a:rPr lang="it-IT" dirty="0">
                <a:latin typeface="Consolas" panose="020B0609020204030204" pitchFamily="49" charset="0"/>
              </a:rPr>
              <a:t>. Ogni campo ordinato è denso</a:t>
            </a:r>
            <a:endParaRPr lang="en-US" dirty="0">
              <a:latin typeface="Consolas" panose="020B0609020204030204" pitchFamily="49" charset="0"/>
            </a:endParaRPr>
          </a:p>
        </p:txBody>
      </p:sp>
      <mc:AlternateContent xmlns:mc="http://schemas.openxmlformats.org/markup-compatibility/2006">
        <mc:Choice xmlns:a14="http://schemas.microsoft.com/office/drawing/2010/main" Requires="a14">
          <p:sp>
            <p:nvSpPr>
              <p:cNvPr id="8" name="CasellaDiTesto 7">
                <a:extLst>
                  <a:ext uri="{FF2B5EF4-FFF2-40B4-BE49-F238E27FC236}">
                    <a16:creationId xmlns:a16="http://schemas.microsoft.com/office/drawing/2014/main" id="{2BB3B01C-AB69-5988-7FA1-5186A87A6D4E}"/>
                  </a:ext>
                </a:extLst>
              </p:cNvPr>
              <p:cNvSpPr txBox="1"/>
              <p:nvPr/>
            </p:nvSpPr>
            <p:spPr>
              <a:xfrm>
                <a:off x="1099513" y="3081300"/>
                <a:ext cx="9937102" cy="2267031"/>
              </a:xfrm>
              <a:prstGeom prst="rect">
                <a:avLst/>
              </a:prstGeom>
              <a:noFill/>
            </p:spPr>
            <p:txBody>
              <a:bodyPr wrap="square">
                <a:spAutoFit/>
              </a:bodyPr>
              <a:lstStyle/>
              <a:p>
                <a:r>
                  <a:rPr lang="it-IT" b="1" dirty="0">
                    <a:latin typeface="Consolas" panose="020B0609020204030204" pitchFamily="49" charset="0"/>
                  </a:rPr>
                  <a:t>Dimostrazione. </a:t>
                </a:r>
              </a:p>
              <a:p>
                <a:r>
                  <a:rPr lang="it-IT" dirty="0">
                    <a:latin typeface="Consolas" panose="020B0609020204030204" pitchFamily="49" charset="0"/>
                  </a:rPr>
                  <a:t>Da </a:t>
                </a:r>
                <a:endParaRPr lang="it-IT"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it-IT" i="1" dirty="0" smtClean="0">
                          <a:latin typeface="Cambria Math" panose="02040503050406030204" pitchFamily="18" charset="0"/>
                        </a:rPr>
                        <m:t>𝑎</m:t>
                      </m:r>
                      <m:r>
                        <a:rPr lang="it-IT" i="1" dirty="0" smtClean="0">
                          <a:latin typeface="Cambria Math" panose="02040503050406030204" pitchFamily="18" charset="0"/>
                        </a:rPr>
                        <m:t> ≤ </m:t>
                      </m:r>
                      <m:r>
                        <a:rPr lang="it-IT" i="1" dirty="0" smtClean="0">
                          <a:latin typeface="Cambria Math" panose="02040503050406030204" pitchFamily="18" charset="0"/>
                        </a:rPr>
                        <m:t>𝑏</m:t>
                      </m:r>
                      <m:r>
                        <a:rPr lang="it-IT" i="1" dirty="0" smtClean="0">
                          <a:latin typeface="Cambria Math" panose="02040503050406030204" pitchFamily="18" charset="0"/>
                        </a:rPr>
                        <m:t> ⇒ </m:t>
                      </m:r>
                      <m:r>
                        <a:rPr lang="it-IT" i="1" dirty="0" err="1">
                          <a:latin typeface="Cambria Math" panose="02040503050406030204" pitchFamily="18" charset="0"/>
                        </a:rPr>
                        <m:t>𝑎</m:t>
                      </m:r>
                      <m:r>
                        <a:rPr lang="it-IT" i="1" dirty="0" err="1">
                          <a:latin typeface="Cambria Math" panose="02040503050406030204" pitchFamily="18" charset="0"/>
                        </a:rPr>
                        <m:t>+</m:t>
                      </m:r>
                      <m:r>
                        <a:rPr lang="it-IT" i="1" dirty="0" err="1">
                          <a:latin typeface="Cambria Math" panose="02040503050406030204" pitchFamily="18" charset="0"/>
                        </a:rPr>
                        <m:t>𝑎</m:t>
                      </m:r>
                      <m:r>
                        <a:rPr lang="it-IT" i="1" dirty="0">
                          <a:latin typeface="Cambria Math" panose="02040503050406030204" pitchFamily="18" charset="0"/>
                        </a:rPr>
                        <m:t> ≤ </m:t>
                      </m:r>
                      <m:r>
                        <a:rPr lang="it-IT" i="1" dirty="0" err="1">
                          <a:latin typeface="Cambria Math" panose="02040503050406030204" pitchFamily="18" charset="0"/>
                        </a:rPr>
                        <m:t>𝑎</m:t>
                      </m:r>
                      <m:r>
                        <a:rPr lang="it-IT" i="1" dirty="0" err="1">
                          <a:latin typeface="Cambria Math" panose="02040503050406030204" pitchFamily="18" charset="0"/>
                        </a:rPr>
                        <m:t>+</m:t>
                      </m:r>
                      <m:r>
                        <a:rPr lang="it-IT" i="1" dirty="0" err="1">
                          <a:latin typeface="Cambria Math" panose="02040503050406030204" pitchFamily="18" charset="0"/>
                        </a:rPr>
                        <m:t>𝑏</m:t>
                      </m:r>
                      <m:r>
                        <a:rPr lang="it-IT" i="1" dirty="0">
                          <a:latin typeface="Cambria Math" panose="02040503050406030204" pitchFamily="18" charset="0"/>
                        </a:rPr>
                        <m:t> ≤ </m:t>
                      </m:r>
                      <m:r>
                        <a:rPr lang="it-IT" i="1" dirty="0" err="1">
                          <a:latin typeface="Cambria Math" panose="02040503050406030204" pitchFamily="18" charset="0"/>
                        </a:rPr>
                        <m:t>𝑏</m:t>
                      </m:r>
                      <m:r>
                        <a:rPr lang="it-IT" i="1" dirty="0" err="1">
                          <a:latin typeface="Cambria Math" panose="02040503050406030204" pitchFamily="18" charset="0"/>
                        </a:rPr>
                        <m:t>+</m:t>
                      </m:r>
                      <m:r>
                        <a:rPr lang="it-IT" i="1" dirty="0" err="1">
                          <a:latin typeface="Cambria Math" panose="02040503050406030204" pitchFamily="18" charset="0"/>
                        </a:rPr>
                        <m:t>𝑏</m:t>
                      </m:r>
                      <m:r>
                        <a:rPr lang="it-IT" i="1" dirty="0">
                          <a:latin typeface="Cambria Math" panose="02040503050406030204" pitchFamily="18" charset="0"/>
                        </a:rPr>
                        <m:t> ⇒ </m:t>
                      </m:r>
                      <m:f>
                        <m:fPr>
                          <m:ctrlPr>
                            <a:rPr lang="it-IT" i="1" dirty="0" smtClean="0">
                              <a:latin typeface="Cambria Math" panose="02040503050406030204" pitchFamily="18" charset="0"/>
                            </a:rPr>
                          </m:ctrlPr>
                        </m:fPr>
                        <m:num>
                          <m:r>
                            <a:rPr lang="it-IT" i="1" dirty="0">
                              <a:latin typeface="Cambria Math" panose="02040503050406030204" pitchFamily="18" charset="0"/>
                            </a:rPr>
                            <m:t>𝑎</m:t>
                          </m:r>
                          <m:r>
                            <a:rPr lang="it-IT" i="1" dirty="0">
                              <a:latin typeface="Cambria Math" panose="02040503050406030204" pitchFamily="18" charset="0"/>
                            </a:rPr>
                            <m:t>+</m:t>
                          </m:r>
                          <m:r>
                            <a:rPr lang="it-IT" i="1" dirty="0">
                              <a:latin typeface="Cambria Math" panose="02040503050406030204" pitchFamily="18" charset="0"/>
                            </a:rPr>
                            <m:t>𝑎</m:t>
                          </m:r>
                        </m:num>
                        <m:den>
                          <m:r>
                            <a:rPr lang="it-IT" i="1" dirty="0">
                              <a:latin typeface="Cambria Math" panose="02040503050406030204" pitchFamily="18" charset="0"/>
                            </a:rPr>
                            <m:t>2</m:t>
                          </m:r>
                        </m:den>
                      </m:f>
                      <m:r>
                        <a:rPr lang="it-IT" i="1" dirty="0" smtClean="0">
                          <a:latin typeface="Cambria Math" panose="02040503050406030204" pitchFamily="18" charset="0"/>
                        </a:rPr>
                        <m:t> ≤</m:t>
                      </m:r>
                      <m:f>
                        <m:fPr>
                          <m:ctrlPr>
                            <a:rPr lang="it-IT" i="1" dirty="0" smtClean="0">
                              <a:latin typeface="Cambria Math" panose="02040503050406030204" pitchFamily="18" charset="0"/>
                            </a:rPr>
                          </m:ctrlPr>
                        </m:fPr>
                        <m:num>
                          <m:r>
                            <a:rPr lang="it-IT" i="1" dirty="0">
                              <a:latin typeface="Cambria Math" panose="02040503050406030204" pitchFamily="18" charset="0"/>
                            </a:rPr>
                            <m:t>𝑎</m:t>
                          </m:r>
                          <m:r>
                            <a:rPr lang="it-IT" i="1" dirty="0">
                              <a:latin typeface="Cambria Math" panose="02040503050406030204" pitchFamily="18" charset="0"/>
                            </a:rPr>
                            <m:t>+</m:t>
                          </m:r>
                          <m:r>
                            <a:rPr lang="it-IT" i="1" dirty="0">
                              <a:latin typeface="Cambria Math" panose="02040503050406030204" pitchFamily="18" charset="0"/>
                            </a:rPr>
                            <m:t>𝑏</m:t>
                          </m:r>
                        </m:num>
                        <m:den>
                          <m:r>
                            <a:rPr lang="it-IT" i="1" dirty="0">
                              <a:latin typeface="Cambria Math" panose="02040503050406030204" pitchFamily="18" charset="0"/>
                            </a:rPr>
                            <m:t>2</m:t>
                          </m:r>
                        </m:den>
                      </m:f>
                      <m:r>
                        <a:rPr lang="it-IT" i="1" dirty="0" smtClean="0">
                          <a:latin typeface="Cambria Math" panose="02040503050406030204" pitchFamily="18" charset="0"/>
                        </a:rPr>
                        <m:t> ≤</m:t>
                      </m:r>
                      <m:f>
                        <m:fPr>
                          <m:ctrlPr>
                            <a:rPr lang="it-IT" i="1" dirty="0" smtClean="0">
                              <a:latin typeface="Cambria Math" panose="02040503050406030204" pitchFamily="18" charset="0"/>
                            </a:rPr>
                          </m:ctrlPr>
                        </m:fPr>
                        <m:num>
                          <m:r>
                            <a:rPr lang="it-IT" i="1" dirty="0">
                              <a:latin typeface="Cambria Math" panose="02040503050406030204" pitchFamily="18" charset="0"/>
                            </a:rPr>
                            <m:t>𝑏</m:t>
                          </m:r>
                          <m:r>
                            <a:rPr lang="it-IT" i="1" dirty="0">
                              <a:latin typeface="Cambria Math" panose="02040503050406030204" pitchFamily="18" charset="0"/>
                            </a:rPr>
                            <m:t>+</m:t>
                          </m:r>
                          <m:r>
                            <a:rPr lang="it-IT" i="1" dirty="0">
                              <a:latin typeface="Cambria Math" panose="02040503050406030204" pitchFamily="18" charset="0"/>
                            </a:rPr>
                            <m:t>𝑏</m:t>
                          </m:r>
                        </m:num>
                        <m:den>
                          <m:r>
                            <a:rPr lang="it-IT" i="1" dirty="0">
                              <a:latin typeface="Cambria Math" panose="02040503050406030204" pitchFamily="18" charset="0"/>
                            </a:rPr>
                            <m:t>2</m:t>
                          </m:r>
                          <m:r>
                            <m:rPr>
                              <m:nor/>
                            </m:rPr>
                            <a:rPr lang="it-IT" dirty="0">
                              <a:latin typeface="Consolas" panose="020B0609020204030204" pitchFamily="49" charset="0"/>
                            </a:rPr>
                            <m:t> </m:t>
                          </m:r>
                        </m:den>
                      </m:f>
                    </m:oMath>
                  </m:oMathPara>
                </a14:m>
                <a:endParaRPr lang="it-IT" dirty="0">
                  <a:latin typeface="Consolas" panose="020B0609020204030204" pitchFamily="49" charset="0"/>
                </a:endParaRPr>
              </a:p>
              <a:p>
                <a:r>
                  <a:rPr lang="it-IT" dirty="0">
                    <a:latin typeface="Consolas" panose="020B0609020204030204" pitchFamily="49" charset="0"/>
                  </a:rPr>
                  <a:t>(dato che K è campo qualunque 2 è inteso come 1 + 1) </a:t>
                </a:r>
              </a:p>
              <a:p>
                <a:endParaRPr lang="it-IT" dirty="0">
                  <a:latin typeface="Consolas" panose="020B0609020204030204" pitchFamily="49" charset="0"/>
                </a:endParaRPr>
              </a:p>
              <a:p>
                <a14:m>
                  <m:oMathPara xmlns:m="http://schemas.openxmlformats.org/officeDocument/2006/math">
                    <m:oMathParaPr>
                      <m:jc m:val="centerGroup"/>
                    </m:oMathParaPr>
                    <m:oMath xmlns:m="http://schemas.openxmlformats.org/officeDocument/2006/math">
                      <m:r>
                        <a:rPr lang="it-IT" i="1" dirty="0" smtClean="0">
                          <a:latin typeface="Cambria Math" panose="02040503050406030204" pitchFamily="18" charset="0"/>
                        </a:rPr>
                        <m:t>⇒ </m:t>
                      </m:r>
                      <m:r>
                        <a:rPr lang="it-IT" i="1" dirty="0">
                          <a:latin typeface="Cambria Math" panose="02040503050406030204" pitchFamily="18" charset="0"/>
                        </a:rPr>
                        <m:t>𝑎</m:t>
                      </m:r>
                      <m:r>
                        <a:rPr lang="it-IT" i="1" dirty="0">
                          <a:latin typeface="Cambria Math" panose="02040503050406030204" pitchFamily="18" charset="0"/>
                        </a:rPr>
                        <m:t> ≤</m:t>
                      </m:r>
                      <m:f>
                        <m:fPr>
                          <m:ctrlPr>
                            <a:rPr lang="it-IT" i="1" dirty="0" smtClean="0">
                              <a:latin typeface="Cambria Math" panose="02040503050406030204" pitchFamily="18" charset="0"/>
                            </a:rPr>
                          </m:ctrlPr>
                        </m:fPr>
                        <m:num>
                          <m:r>
                            <a:rPr lang="it-IT" i="1" dirty="0">
                              <a:latin typeface="Cambria Math" panose="02040503050406030204" pitchFamily="18" charset="0"/>
                            </a:rPr>
                            <m:t>𝑎</m:t>
                          </m:r>
                          <m:r>
                            <a:rPr lang="it-IT" i="1" dirty="0">
                              <a:latin typeface="Cambria Math" panose="02040503050406030204" pitchFamily="18" charset="0"/>
                            </a:rPr>
                            <m:t>+</m:t>
                          </m:r>
                          <m:r>
                            <a:rPr lang="it-IT" i="1" dirty="0">
                              <a:latin typeface="Cambria Math" panose="02040503050406030204" pitchFamily="18" charset="0"/>
                            </a:rPr>
                            <m:t>𝑏</m:t>
                          </m:r>
                        </m:num>
                        <m:den>
                          <m:r>
                            <a:rPr lang="it-IT" i="1" dirty="0">
                              <a:latin typeface="Cambria Math" panose="02040503050406030204" pitchFamily="18" charset="0"/>
                            </a:rPr>
                            <m:t>2</m:t>
                          </m:r>
                        </m:den>
                      </m:f>
                      <m:r>
                        <a:rPr lang="it-IT" i="1" dirty="0" smtClean="0">
                          <a:latin typeface="Cambria Math" panose="02040503050406030204" pitchFamily="18" charset="0"/>
                        </a:rPr>
                        <m:t> </m:t>
                      </m:r>
                      <m:r>
                        <a:rPr lang="it-IT" i="1" dirty="0">
                          <a:latin typeface="Cambria Math" panose="02040503050406030204" pitchFamily="18" charset="0"/>
                        </a:rPr>
                        <m:t>≤ </m:t>
                      </m:r>
                      <m:r>
                        <a:rPr lang="it-IT" i="1" dirty="0" smtClean="0">
                          <a:latin typeface="Cambria Math" panose="02040503050406030204" pitchFamily="18" charset="0"/>
                        </a:rPr>
                        <m:t>𝑏</m:t>
                      </m:r>
                    </m:oMath>
                  </m:oMathPara>
                </a14:m>
                <a:endParaRPr lang="en-US" dirty="0">
                  <a:latin typeface="Consolas" panose="020B0609020204030204" pitchFamily="49" charset="0"/>
                </a:endParaRPr>
              </a:p>
            </p:txBody>
          </p:sp>
        </mc:Choice>
        <mc:Fallback>
          <p:sp>
            <p:nvSpPr>
              <p:cNvPr id="8" name="CasellaDiTesto 7">
                <a:extLst>
                  <a:ext uri="{FF2B5EF4-FFF2-40B4-BE49-F238E27FC236}">
                    <a16:creationId xmlns:a16="http://schemas.microsoft.com/office/drawing/2014/main" id="{2BB3B01C-AB69-5988-7FA1-5186A87A6D4E}"/>
                  </a:ext>
                </a:extLst>
              </p:cNvPr>
              <p:cNvSpPr txBox="1">
                <a:spLocks noRot="1" noChangeAspect="1" noMove="1" noResize="1" noEditPoints="1" noAdjustHandles="1" noChangeArrowheads="1" noChangeShapeType="1" noTextEdit="1"/>
              </p:cNvSpPr>
              <p:nvPr/>
            </p:nvSpPr>
            <p:spPr>
              <a:xfrm>
                <a:off x="1099513" y="3081300"/>
                <a:ext cx="9937102" cy="2267031"/>
              </a:xfrm>
              <a:prstGeom prst="rect">
                <a:avLst/>
              </a:prstGeom>
              <a:blipFill>
                <a:blip r:embed="rId2"/>
                <a:stretch>
                  <a:fillRect l="-491" t="-13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CasellaDiTesto 9">
                <a:extLst>
                  <a:ext uri="{FF2B5EF4-FFF2-40B4-BE49-F238E27FC236}">
                    <a16:creationId xmlns:a16="http://schemas.microsoft.com/office/drawing/2014/main" id="{1801A0CB-CD5A-38C1-1277-920BB8904263}"/>
                  </a:ext>
                </a:extLst>
              </p:cNvPr>
              <p:cNvSpPr txBox="1"/>
              <p:nvPr/>
            </p:nvSpPr>
            <p:spPr>
              <a:xfrm>
                <a:off x="1127445" y="5733256"/>
                <a:ext cx="9909169" cy="646331"/>
              </a:xfrm>
              <a:prstGeom prst="rect">
                <a:avLst/>
              </a:prstGeom>
              <a:solidFill>
                <a:srgbClr val="E4E5BB"/>
              </a:solidFill>
            </p:spPr>
            <p:txBody>
              <a:bodyPr wrap="square">
                <a:spAutoFit/>
              </a:bodyPr>
              <a:lstStyle/>
              <a:p>
                <a:r>
                  <a:rPr lang="it-IT" dirty="0">
                    <a:latin typeface="Consolas" panose="020B0609020204030204" pitchFamily="49" charset="0"/>
                  </a:rPr>
                  <a:t>Definizione. Un campo ordinato K è archimedeo se </a:t>
                </a:r>
                <a14:m>
                  <m:oMath xmlns:m="http://schemas.openxmlformats.org/officeDocument/2006/math">
                    <m:r>
                      <a:rPr lang="it-IT" i="1" dirty="0" smtClean="0">
                        <a:latin typeface="Cambria Math" panose="02040503050406030204" pitchFamily="18" charset="0"/>
                      </a:rPr>
                      <m:t>∀</m:t>
                    </m:r>
                    <m:r>
                      <a:rPr lang="it-IT" i="1" dirty="0" smtClean="0">
                        <a:latin typeface="Cambria Math" panose="02040503050406030204" pitchFamily="18" charset="0"/>
                      </a:rPr>
                      <m:t>𝑎</m:t>
                    </m:r>
                    <m:r>
                      <a:rPr lang="it-IT" i="1" dirty="0" smtClean="0">
                        <a:latin typeface="Cambria Math" panose="02040503050406030204" pitchFamily="18" charset="0"/>
                      </a:rPr>
                      <m:t>, </m:t>
                    </m:r>
                    <m:r>
                      <a:rPr lang="it-IT" i="1" dirty="0" smtClean="0">
                        <a:latin typeface="Cambria Math" panose="02040503050406030204" pitchFamily="18" charset="0"/>
                      </a:rPr>
                      <m:t>𝑏</m:t>
                    </m:r>
                    <m:r>
                      <a:rPr lang="it-IT" i="1" dirty="0" smtClean="0">
                        <a:latin typeface="Cambria Math" panose="02040503050406030204" pitchFamily="18" charset="0"/>
                      </a:rPr>
                      <m:t> ∈ </m:t>
                    </m:r>
                    <m:r>
                      <a:rPr lang="it-IT" i="1" dirty="0" smtClean="0">
                        <a:latin typeface="Cambria Math" panose="02040503050406030204" pitchFamily="18" charset="0"/>
                      </a:rPr>
                      <m:t>𝐾</m:t>
                    </m:r>
                    <m:r>
                      <a:rPr lang="it-IT" i="1" dirty="0" smtClean="0">
                        <a:latin typeface="Cambria Math" panose="02040503050406030204" pitchFamily="18" charset="0"/>
                      </a:rPr>
                      <m:t> </m:t>
                    </m:r>
                    <m:r>
                      <a:rPr lang="it-IT" i="1" dirty="0" smtClean="0">
                        <a:latin typeface="Cambria Math" panose="02040503050406030204" pitchFamily="18" charset="0"/>
                      </a:rPr>
                      <m:t>𝑐𝑜𝑛</m:t>
                    </m:r>
                    <m:r>
                      <a:rPr lang="it-IT" i="1" dirty="0" smtClean="0">
                        <a:latin typeface="Cambria Math" panose="02040503050406030204" pitchFamily="18" charset="0"/>
                      </a:rPr>
                      <m:t> </m:t>
                    </m:r>
                    <m:r>
                      <a:rPr lang="it-IT" i="1" dirty="0" smtClean="0">
                        <a:latin typeface="Cambria Math" panose="02040503050406030204" pitchFamily="18" charset="0"/>
                      </a:rPr>
                      <m:t>𝑎</m:t>
                    </m:r>
                    <m:r>
                      <a:rPr lang="it-IT" i="1" dirty="0" smtClean="0">
                        <a:latin typeface="Cambria Math" panose="02040503050406030204" pitchFamily="18" charset="0"/>
                      </a:rPr>
                      <m:t> &gt; 0 ∃</m:t>
                    </m:r>
                    <m:r>
                      <a:rPr lang="it-IT" i="1" dirty="0" smtClean="0">
                        <a:latin typeface="Cambria Math" panose="02040503050406030204" pitchFamily="18" charset="0"/>
                      </a:rPr>
                      <m:t>𝑛</m:t>
                    </m:r>
                    <m:r>
                      <a:rPr lang="it-IT" i="1" dirty="0" smtClean="0">
                        <a:latin typeface="Cambria Math" panose="02040503050406030204" pitchFamily="18" charset="0"/>
                      </a:rPr>
                      <m:t> ∈ </m:t>
                    </m:r>
                    <m:r>
                      <a:rPr lang="it-IT" i="1" dirty="0" smtClean="0">
                        <a:latin typeface="Cambria Math" panose="02040503050406030204" pitchFamily="18" charset="0"/>
                      </a:rPr>
                      <m:t>𝑁</m:t>
                    </m:r>
                    <m:r>
                      <a:rPr lang="it-IT" i="1" dirty="0" smtClean="0">
                        <a:latin typeface="Cambria Math" panose="02040503050406030204" pitchFamily="18" charset="0"/>
                      </a:rPr>
                      <m:t> </m:t>
                    </m:r>
                  </m:oMath>
                </a14:m>
                <a:r>
                  <a:rPr lang="it-IT" dirty="0">
                    <a:latin typeface="Consolas" panose="020B0609020204030204" pitchFamily="49" charset="0"/>
                  </a:rPr>
                  <a:t>tale che </a:t>
                </a:r>
                <a14:m>
                  <m:oMath xmlns:m="http://schemas.openxmlformats.org/officeDocument/2006/math">
                    <m:r>
                      <a:rPr lang="it-IT" i="1" dirty="0" smtClean="0">
                        <a:latin typeface="Cambria Math" panose="02040503050406030204" pitchFamily="18" charset="0"/>
                      </a:rPr>
                      <m:t>𝑎𝑛</m:t>
                    </m:r>
                    <m:r>
                      <a:rPr lang="it-IT" i="1" dirty="0" smtClean="0">
                        <a:latin typeface="Cambria Math" panose="02040503050406030204" pitchFamily="18" charset="0"/>
                      </a:rPr>
                      <m:t> &gt; </m:t>
                    </m:r>
                    <m:r>
                      <a:rPr lang="it-IT" i="1" dirty="0" smtClean="0">
                        <a:latin typeface="Cambria Math" panose="02040503050406030204" pitchFamily="18" charset="0"/>
                      </a:rPr>
                      <m:t>𝑏</m:t>
                    </m:r>
                  </m:oMath>
                </a14:m>
                <a:r>
                  <a:rPr lang="it-IT" dirty="0">
                    <a:latin typeface="Consolas" panose="020B0609020204030204" pitchFamily="49" charset="0"/>
                  </a:rPr>
                  <a:t>.</a:t>
                </a:r>
                <a:endParaRPr lang="en-US" dirty="0">
                  <a:latin typeface="Consolas" panose="020B0609020204030204" pitchFamily="49" charset="0"/>
                </a:endParaRPr>
              </a:p>
            </p:txBody>
          </p:sp>
        </mc:Choice>
        <mc:Fallback>
          <p:sp>
            <p:nvSpPr>
              <p:cNvPr id="10" name="CasellaDiTesto 9">
                <a:extLst>
                  <a:ext uri="{FF2B5EF4-FFF2-40B4-BE49-F238E27FC236}">
                    <a16:creationId xmlns:a16="http://schemas.microsoft.com/office/drawing/2014/main" id="{1801A0CB-CD5A-38C1-1277-920BB8904263}"/>
                  </a:ext>
                </a:extLst>
              </p:cNvPr>
              <p:cNvSpPr txBox="1">
                <a:spLocks noRot="1" noChangeAspect="1" noMove="1" noResize="1" noEditPoints="1" noAdjustHandles="1" noChangeArrowheads="1" noChangeShapeType="1" noTextEdit="1"/>
              </p:cNvSpPr>
              <p:nvPr/>
            </p:nvSpPr>
            <p:spPr>
              <a:xfrm>
                <a:off x="1127445" y="5733256"/>
                <a:ext cx="9909169" cy="646331"/>
              </a:xfrm>
              <a:prstGeom prst="rect">
                <a:avLst/>
              </a:prstGeom>
              <a:blipFill>
                <a:blip r:embed="rId3"/>
                <a:stretch>
                  <a:fillRect l="-554" t="-4673" r="-431" b="-13084"/>
                </a:stretch>
              </a:blipFill>
            </p:spPr>
            <p:txBody>
              <a:bodyPr/>
              <a:lstStyle/>
              <a:p>
                <a:r>
                  <a:rPr lang="en-US">
                    <a:noFill/>
                  </a:rPr>
                  <a:t> </a:t>
                </a:r>
              </a:p>
            </p:txBody>
          </p:sp>
        </mc:Fallback>
      </mc:AlternateContent>
    </p:spTree>
    <p:extLst>
      <p:ext uri="{BB962C8B-B14F-4D97-AF65-F5344CB8AC3E}">
        <p14:creationId xmlns:p14="http://schemas.microsoft.com/office/powerpoint/2010/main" val="2618664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11424" y="1484784"/>
            <a:ext cx="10009112" cy="3970318"/>
          </a:xfrm>
          <a:prstGeom prst="rect">
            <a:avLst/>
          </a:prstGeom>
          <a:noFill/>
        </p:spPr>
        <p:txBody>
          <a:bodyPr wrap="square" rtlCol="0">
            <a:spAutoFit/>
          </a:bodyPr>
          <a:lstStyle/>
          <a:p>
            <a:pPr algn="just"/>
            <a:r>
              <a:rPr lang="it-IT" dirty="0">
                <a:latin typeface="Consolas" panose="020B0609020204030204" pitchFamily="49" charset="0"/>
              </a:rPr>
              <a:t>Dedekind si rese conto che il campo dei numeri razionali può essere esteso fino a formare un continuo di numeri reali se si ammette che i punti di una retta possono essere messi in corrispondenza biunivoca con i numeri reali.</a:t>
            </a:r>
          </a:p>
          <a:p>
            <a:pPr algn="just"/>
            <a:r>
              <a:rPr lang="it-IT" dirty="0">
                <a:latin typeface="Consolas" panose="020B0609020204030204" pitchFamily="49" charset="0"/>
              </a:rPr>
              <a:t>Infatti i numeri razionali per Dedekind hanno le seguenti proprietà:</a:t>
            </a:r>
          </a:p>
          <a:p>
            <a:pPr algn="just"/>
            <a:r>
              <a:rPr lang="it-IT" dirty="0">
                <a:latin typeface="Consolas" panose="020B0609020204030204" pitchFamily="49" charset="0"/>
              </a:rPr>
              <a:t>1) se a, b, c ∈ Q con a &gt; b e b &gt; c allora a &gt; c;</a:t>
            </a:r>
          </a:p>
          <a:p>
            <a:pPr algn="just"/>
            <a:r>
              <a:rPr lang="it-IT" dirty="0">
                <a:latin typeface="Consolas" panose="020B0609020204030204" pitchFamily="49" charset="0"/>
              </a:rPr>
              <a:t>2) se a, b ∈ Q sono due numeri diversi, allora esistono infiniti numeri tra a e b;</a:t>
            </a:r>
          </a:p>
          <a:p>
            <a:pPr algn="just"/>
            <a:r>
              <a:rPr lang="it-IT" dirty="0">
                <a:latin typeface="Consolas" panose="020B0609020204030204" pitchFamily="49" charset="0"/>
              </a:rPr>
              <a:t>3) Dato un numero razionale a, tutti i numeri razionali si ripartiscono in due classi A1 e A2 contenenti ciascuna infiniti individui; A1 contiene gli elementi a1 &lt; a, A2 contiene gli elementi a2 &gt; a. Il numero a stesso può essere assegnato alla prima classe o alla seconda, nel primo caso a sarà il massimo di A1, nel secondo caso sarà il minimo di A2. In ogni caso la suddivisione del sistema Q in due classi è tale che ogni numero</a:t>
            </a:r>
          </a:p>
          <a:p>
            <a:pPr algn="just"/>
            <a:r>
              <a:rPr lang="it-IT" dirty="0">
                <a:latin typeface="Consolas" panose="020B0609020204030204" pitchFamily="49" charset="0"/>
              </a:rPr>
              <a:t>della prima classe A1 è minore di ogni numero della seconda classe A2.</a:t>
            </a:r>
          </a:p>
        </p:txBody>
      </p:sp>
      <p:sp>
        <p:nvSpPr>
          <p:cNvPr id="7" name="Titolo 1">
            <a:extLst>
              <a:ext uri="{FF2B5EF4-FFF2-40B4-BE49-F238E27FC236}">
                <a16:creationId xmlns:a16="http://schemas.microsoft.com/office/drawing/2014/main" id="{428DA9B8-4730-BDBE-E464-19142C020D10}"/>
              </a:ext>
            </a:extLst>
          </p:cNvPr>
          <p:cNvSpPr>
            <a:spLocks noGrp="1"/>
          </p:cNvSpPr>
          <p:nvPr>
            <p:ph type="title"/>
          </p:nvPr>
        </p:nvSpPr>
        <p:spPr>
          <a:xfrm>
            <a:off x="1127448" y="44624"/>
            <a:ext cx="9937104" cy="1143000"/>
          </a:xfrm>
        </p:spPr>
        <p:txBody>
          <a:bodyPr>
            <a:normAutofit fontScale="90000"/>
          </a:bodyPr>
          <a:lstStyle/>
          <a:p>
            <a:pPr algn="ctr"/>
            <a:r>
              <a:rPr lang="it-IT" sz="4000" dirty="0">
                <a:latin typeface="Consolas" panose="020B0609020204030204" pitchFamily="49" charset="0"/>
              </a:rPr>
              <a:t>Corrispondenza tra numeri razionali e punti della retta</a:t>
            </a:r>
          </a:p>
        </p:txBody>
      </p:sp>
    </p:spTree>
    <p:extLst>
      <p:ext uri="{BB962C8B-B14F-4D97-AF65-F5344CB8AC3E}">
        <p14:creationId xmlns:p14="http://schemas.microsoft.com/office/powerpoint/2010/main" val="3665816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11424" y="1484784"/>
            <a:ext cx="10009112" cy="2308324"/>
          </a:xfrm>
          <a:prstGeom prst="rect">
            <a:avLst/>
          </a:prstGeom>
          <a:noFill/>
        </p:spPr>
        <p:txBody>
          <a:bodyPr wrap="square" rtlCol="0">
            <a:spAutoFit/>
          </a:bodyPr>
          <a:lstStyle/>
          <a:p>
            <a:pPr algn="just"/>
            <a:r>
              <a:rPr lang="it-IT" dirty="0">
                <a:latin typeface="Consolas" panose="020B0609020204030204" pitchFamily="49" charset="0"/>
              </a:rPr>
              <a:t>Le proprietà dei numeri razionali appena viste ricordano le relazioni di posizione reciproca che sussistono tra i punti di una retta L. Chiamiamo destra e sinistra i due versi opposti sulla retta, quindi dati due punti diversi p e q allora p giace a destra di q, e al tempo stesso q giace a sinistra di p, o inversamente q giace a destra di p e al tempo stesso p</a:t>
            </a:r>
          </a:p>
          <a:p>
            <a:pPr algn="just"/>
            <a:r>
              <a:rPr lang="it-IT" dirty="0">
                <a:latin typeface="Consolas" panose="020B0609020204030204" pitchFamily="49" charset="0"/>
              </a:rPr>
              <a:t>giace a sinistra di q. Un terzo caso è impossibile se p e q sono effettivamente punti diversi.</a:t>
            </a:r>
          </a:p>
          <a:p>
            <a:pPr algn="just"/>
            <a:r>
              <a:rPr lang="it-IT" dirty="0">
                <a:latin typeface="Consolas" panose="020B0609020204030204" pitchFamily="49" charset="0"/>
              </a:rPr>
              <a:t>Per queste relazioni di posizione sussistono le seguenti leggi:</a:t>
            </a:r>
          </a:p>
        </p:txBody>
      </p:sp>
      <p:sp>
        <p:nvSpPr>
          <p:cNvPr id="7" name="Titolo 1">
            <a:extLst>
              <a:ext uri="{FF2B5EF4-FFF2-40B4-BE49-F238E27FC236}">
                <a16:creationId xmlns:a16="http://schemas.microsoft.com/office/drawing/2014/main" id="{428DA9B8-4730-BDBE-E464-19142C020D10}"/>
              </a:ext>
            </a:extLst>
          </p:cNvPr>
          <p:cNvSpPr>
            <a:spLocks noGrp="1"/>
          </p:cNvSpPr>
          <p:nvPr>
            <p:ph type="title"/>
          </p:nvPr>
        </p:nvSpPr>
        <p:spPr>
          <a:xfrm>
            <a:off x="1127448" y="44624"/>
            <a:ext cx="9937104" cy="1143000"/>
          </a:xfrm>
        </p:spPr>
        <p:txBody>
          <a:bodyPr>
            <a:normAutofit fontScale="90000"/>
          </a:bodyPr>
          <a:lstStyle/>
          <a:p>
            <a:pPr algn="ctr"/>
            <a:r>
              <a:rPr lang="it-IT" sz="4000" dirty="0">
                <a:latin typeface="Consolas" panose="020B0609020204030204" pitchFamily="49" charset="0"/>
              </a:rPr>
              <a:t>Corrispondenza tra numeri razionali e punti della retta</a:t>
            </a:r>
          </a:p>
        </p:txBody>
      </p:sp>
      <p:sp>
        <p:nvSpPr>
          <p:cNvPr id="4" name="CasellaDiTesto 3">
            <a:extLst>
              <a:ext uri="{FF2B5EF4-FFF2-40B4-BE49-F238E27FC236}">
                <a16:creationId xmlns:a16="http://schemas.microsoft.com/office/drawing/2014/main" id="{9E2959B1-B3D2-AEC9-525D-C609D6AB1321}"/>
              </a:ext>
            </a:extLst>
          </p:cNvPr>
          <p:cNvSpPr txBox="1"/>
          <p:nvPr/>
        </p:nvSpPr>
        <p:spPr>
          <a:xfrm>
            <a:off x="983432" y="3942055"/>
            <a:ext cx="10225136" cy="2862322"/>
          </a:xfrm>
          <a:prstGeom prst="rect">
            <a:avLst/>
          </a:prstGeom>
          <a:noFill/>
        </p:spPr>
        <p:txBody>
          <a:bodyPr wrap="square">
            <a:spAutoFit/>
          </a:bodyPr>
          <a:lstStyle/>
          <a:p>
            <a:r>
              <a:rPr lang="it-IT" dirty="0">
                <a:latin typeface="Consolas" panose="020B0609020204030204" pitchFamily="49" charset="0"/>
              </a:rPr>
              <a:t>1) dati tre punti p, q, r sulla retta L, se p è a destra di q e q è a destra di r, allora p  a destra di r;</a:t>
            </a:r>
          </a:p>
          <a:p>
            <a:r>
              <a:rPr lang="it-IT" dirty="0">
                <a:latin typeface="Consolas" panose="020B0609020204030204" pitchFamily="49" charset="0"/>
              </a:rPr>
              <a:t>2) se p e r sono due punti distinti sulla retta, allora ci sono infiniti punti tra p e r;</a:t>
            </a:r>
          </a:p>
          <a:p>
            <a:r>
              <a:rPr lang="it-IT" dirty="0">
                <a:latin typeface="Consolas" panose="020B0609020204030204" pitchFamily="49" charset="0"/>
              </a:rPr>
              <a:t>3) Dato un punto p di L, tutti i punti di L si ripartiscono in due classi P1 e P2 contenenti ciascuna infiniti elementi. P1 contiene tutti i punti p1 a sinistra di p e P2 contiene tutti i punti p2 a destra di p. Il punto p stesso può appartenere a una delle due classi e in ogni caso la suddivisione della retta L in due classi è tale che ogni punto di P1 è a sinistra di ogni punto di P2.</a:t>
            </a:r>
            <a:endParaRPr lang="en-US" dirty="0">
              <a:latin typeface="Consolas" panose="020B0609020204030204" pitchFamily="49" charset="0"/>
            </a:endParaRPr>
          </a:p>
        </p:txBody>
      </p:sp>
    </p:spTree>
    <p:extLst>
      <p:ext uri="{BB962C8B-B14F-4D97-AF65-F5344CB8AC3E}">
        <p14:creationId xmlns:p14="http://schemas.microsoft.com/office/powerpoint/2010/main" val="2689684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11424" y="1484784"/>
            <a:ext cx="10009112" cy="1754326"/>
          </a:xfrm>
          <a:prstGeom prst="rect">
            <a:avLst/>
          </a:prstGeom>
          <a:noFill/>
        </p:spPr>
        <p:txBody>
          <a:bodyPr wrap="square" rtlCol="0">
            <a:spAutoFit/>
          </a:bodyPr>
          <a:lstStyle/>
          <a:p>
            <a:pPr algn="just"/>
            <a:r>
              <a:rPr lang="it-IT" dirty="0">
                <a:latin typeface="Consolas" panose="020B0609020204030204" pitchFamily="49" charset="0"/>
              </a:rPr>
              <a:t>Questa analogia dei numeri razionali con i punti della retta è una vera e propria corrispondenza quando prendiamo sulla retta L un origine O e un unità di misura U, allora ad ogni numero razionale a corrisponde un punto P sulla retta L tale che le lunghezze OP e OU siano commensurabili; ma non vale il viceversa, cioè nella retta L esistono punti che non corrispondono a nessun numero razionale.</a:t>
            </a:r>
          </a:p>
        </p:txBody>
      </p:sp>
      <p:sp>
        <p:nvSpPr>
          <p:cNvPr id="7" name="Titolo 1">
            <a:extLst>
              <a:ext uri="{FF2B5EF4-FFF2-40B4-BE49-F238E27FC236}">
                <a16:creationId xmlns:a16="http://schemas.microsoft.com/office/drawing/2014/main" id="{428DA9B8-4730-BDBE-E464-19142C020D10}"/>
              </a:ext>
            </a:extLst>
          </p:cNvPr>
          <p:cNvSpPr>
            <a:spLocks noGrp="1"/>
          </p:cNvSpPr>
          <p:nvPr>
            <p:ph type="title"/>
          </p:nvPr>
        </p:nvSpPr>
        <p:spPr>
          <a:xfrm>
            <a:off x="1127448" y="44624"/>
            <a:ext cx="9937104" cy="1143000"/>
          </a:xfrm>
        </p:spPr>
        <p:txBody>
          <a:bodyPr>
            <a:normAutofit fontScale="90000"/>
          </a:bodyPr>
          <a:lstStyle/>
          <a:p>
            <a:pPr algn="ctr"/>
            <a:r>
              <a:rPr lang="it-IT" sz="4000" dirty="0">
                <a:latin typeface="Consolas" panose="020B0609020204030204" pitchFamily="49" charset="0"/>
              </a:rPr>
              <a:t>Corrispondenza tra numeri razionali e punti della retta</a:t>
            </a:r>
          </a:p>
        </p:txBody>
      </p:sp>
    </p:spTree>
    <p:extLst>
      <p:ext uri="{BB962C8B-B14F-4D97-AF65-F5344CB8AC3E}">
        <p14:creationId xmlns:p14="http://schemas.microsoft.com/office/powerpoint/2010/main" val="2792215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11424" y="1484784"/>
            <a:ext cx="10009112" cy="923330"/>
          </a:xfrm>
          <a:prstGeom prst="rect">
            <a:avLst/>
          </a:prstGeom>
          <a:noFill/>
        </p:spPr>
        <p:txBody>
          <a:bodyPr wrap="square" rtlCol="0">
            <a:spAutoFit/>
          </a:bodyPr>
          <a:lstStyle/>
          <a:p>
            <a:pPr algn="just"/>
            <a:r>
              <a:rPr lang="it-IT" dirty="0">
                <a:latin typeface="Consolas" panose="020B0609020204030204" pitchFamily="49" charset="0"/>
              </a:rPr>
              <a:t>Già i Greci avevano dimostrato che ci sono grandezze non commensurabili, per esempio la diagonale del quadrato che ha per lato la lunghezza unitaria, ed esistono infinite lunghezze incommensurabili come mostra la seguente:</a:t>
            </a:r>
          </a:p>
        </p:txBody>
      </p:sp>
      <p:sp>
        <p:nvSpPr>
          <p:cNvPr id="7" name="Titolo 1">
            <a:extLst>
              <a:ext uri="{FF2B5EF4-FFF2-40B4-BE49-F238E27FC236}">
                <a16:creationId xmlns:a16="http://schemas.microsoft.com/office/drawing/2014/main" id="{428DA9B8-4730-BDBE-E464-19142C020D10}"/>
              </a:ext>
            </a:extLst>
          </p:cNvPr>
          <p:cNvSpPr>
            <a:spLocks noGrp="1"/>
          </p:cNvSpPr>
          <p:nvPr>
            <p:ph type="title"/>
          </p:nvPr>
        </p:nvSpPr>
        <p:spPr>
          <a:xfrm>
            <a:off x="1127448" y="44624"/>
            <a:ext cx="9937104" cy="1143000"/>
          </a:xfrm>
        </p:spPr>
        <p:txBody>
          <a:bodyPr>
            <a:normAutofit fontScale="90000"/>
          </a:bodyPr>
          <a:lstStyle/>
          <a:p>
            <a:pPr algn="ctr"/>
            <a:r>
              <a:rPr lang="it-IT" sz="4000" dirty="0">
                <a:latin typeface="Consolas" panose="020B0609020204030204" pitchFamily="49" charset="0"/>
              </a:rPr>
              <a:t>Corrispondenza tra numeri razionali e punti della retta</a:t>
            </a:r>
          </a:p>
        </p:txBody>
      </p:sp>
      <mc:AlternateContent xmlns:mc="http://schemas.openxmlformats.org/markup-compatibility/2006">
        <mc:Choice xmlns:a14="http://schemas.microsoft.com/office/drawing/2010/main" Requires="a14">
          <p:sp>
            <p:nvSpPr>
              <p:cNvPr id="4" name="CasellaDiTesto 3">
                <a:extLst>
                  <a:ext uri="{FF2B5EF4-FFF2-40B4-BE49-F238E27FC236}">
                    <a16:creationId xmlns:a16="http://schemas.microsoft.com/office/drawing/2014/main" id="{3D79D18E-70A8-B6FC-B676-0E1E1AFB3C14}"/>
                  </a:ext>
                </a:extLst>
              </p:cNvPr>
              <p:cNvSpPr txBox="1"/>
              <p:nvPr/>
            </p:nvSpPr>
            <p:spPr>
              <a:xfrm>
                <a:off x="1055440" y="2780928"/>
                <a:ext cx="7272808" cy="389979"/>
              </a:xfrm>
              <a:prstGeom prst="rect">
                <a:avLst/>
              </a:prstGeom>
              <a:solidFill>
                <a:srgbClr val="E4E5BB"/>
              </a:solidFill>
            </p:spPr>
            <p:txBody>
              <a:bodyPr wrap="square">
                <a:spAutoFit/>
              </a:bodyPr>
              <a:lstStyle/>
              <a:p>
                <a:r>
                  <a:rPr lang="it-IT" b="1" dirty="0">
                    <a:latin typeface="Consolas" panose="020B0609020204030204" pitchFamily="49" charset="0"/>
                  </a:rPr>
                  <a:t>Proposizione. </a:t>
                </a:r>
                <a:r>
                  <a:rPr lang="it-IT" dirty="0">
                    <a:latin typeface="Consolas" panose="020B0609020204030204" pitchFamily="49" charset="0"/>
                  </a:rPr>
                  <a:t>Per ogni p primo allora </a:t>
                </a:r>
                <a14:m>
                  <m:oMath xmlns:m="http://schemas.openxmlformats.org/officeDocument/2006/math">
                    <m:r>
                      <a:rPr lang="it-IT" i="1" dirty="0" smtClean="0">
                        <a:latin typeface="Cambria Math" panose="02040503050406030204" pitchFamily="18" charset="0"/>
                      </a:rPr>
                      <m:t>√</m:t>
                    </m:r>
                    <m:r>
                      <a:rPr lang="it-IT" i="1" dirty="0" smtClean="0">
                        <a:latin typeface="Cambria Math" panose="02040503050406030204" pitchFamily="18" charset="0"/>
                      </a:rPr>
                      <m:t>𝑝</m:t>
                    </m:r>
                    <m:r>
                      <a:rPr lang="it-IT" i="1" dirty="0" smtClean="0">
                        <a:latin typeface="Cambria Math" panose="02040503050406030204" pitchFamily="18" charset="0"/>
                      </a:rPr>
                      <m:t> </m:t>
                    </m:r>
                  </m:oMath>
                </a14:m>
                <a:r>
                  <a:rPr lang="it-IT" dirty="0">
                    <a:latin typeface="Consolas" panose="020B0609020204030204" pitchFamily="49" charset="0"/>
                  </a:rPr>
                  <a:t>è irrazionale</a:t>
                </a:r>
                <a:endParaRPr lang="en-US" dirty="0">
                  <a:latin typeface="Consolas" panose="020B0609020204030204" pitchFamily="49" charset="0"/>
                </a:endParaRPr>
              </a:p>
            </p:txBody>
          </p:sp>
        </mc:Choice>
        <mc:Fallback>
          <p:sp>
            <p:nvSpPr>
              <p:cNvPr id="4" name="CasellaDiTesto 3">
                <a:extLst>
                  <a:ext uri="{FF2B5EF4-FFF2-40B4-BE49-F238E27FC236}">
                    <a16:creationId xmlns:a16="http://schemas.microsoft.com/office/drawing/2014/main" id="{3D79D18E-70A8-B6FC-B676-0E1E1AFB3C14}"/>
                  </a:ext>
                </a:extLst>
              </p:cNvPr>
              <p:cNvSpPr txBox="1">
                <a:spLocks noRot="1" noChangeAspect="1" noMove="1" noResize="1" noEditPoints="1" noAdjustHandles="1" noChangeArrowheads="1" noChangeShapeType="1" noTextEdit="1"/>
              </p:cNvSpPr>
              <p:nvPr/>
            </p:nvSpPr>
            <p:spPr>
              <a:xfrm>
                <a:off x="1055440" y="2780928"/>
                <a:ext cx="7272808" cy="389979"/>
              </a:xfrm>
              <a:prstGeom prst="rect">
                <a:avLst/>
              </a:prstGeom>
              <a:blipFill>
                <a:blip r:embed="rId2"/>
                <a:stretch>
                  <a:fillRect l="-671" t="-1563" b="-2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asellaDiTesto 5">
                <a:extLst>
                  <a:ext uri="{FF2B5EF4-FFF2-40B4-BE49-F238E27FC236}">
                    <a16:creationId xmlns:a16="http://schemas.microsoft.com/office/drawing/2014/main" id="{52A40131-A180-4301-5136-D882FFA60A33}"/>
                  </a:ext>
                </a:extLst>
              </p:cNvPr>
              <p:cNvSpPr txBox="1"/>
              <p:nvPr/>
            </p:nvSpPr>
            <p:spPr>
              <a:xfrm>
                <a:off x="983432" y="3284984"/>
                <a:ext cx="10081120" cy="3241144"/>
              </a:xfrm>
              <a:prstGeom prst="rect">
                <a:avLst/>
              </a:prstGeom>
              <a:noFill/>
            </p:spPr>
            <p:txBody>
              <a:bodyPr wrap="square">
                <a:spAutoFit/>
              </a:bodyPr>
              <a:lstStyle/>
              <a:p>
                <a:r>
                  <a:rPr lang="it-IT" b="1" dirty="0">
                    <a:latin typeface="Consolas" panose="020B0609020204030204" pitchFamily="49" charset="0"/>
                  </a:rPr>
                  <a:t>Dimostrazione. </a:t>
                </a:r>
                <a:r>
                  <a:rPr lang="it-IT" dirty="0">
                    <a:latin typeface="Consolas" panose="020B0609020204030204" pitchFamily="49" charset="0"/>
                  </a:rPr>
                  <a:t>Se per assurdo √p con p primo è razionale, allora </a:t>
                </a:r>
                <a14:m>
                  <m:oMath xmlns:m="http://schemas.openxmlformats.org/officeDocument/2006/math">
                    <m:r>
                      <a:rPr lang="it-IT" i="1" dirty="0" smtClean="0">
                        <a:latin typeface="Cambria Math" panose="02040503050406030204" pitchFamily="18" charset="0"/>
                      </a:rPr>
                      <m:t>√</m:t>
                    </m:r>
                    <m:r>
                      <a:rPr lang="it-IT" i="1" dirty="0">
                        <a:latin typeface="Cambria Math" panose="02040503050406030204" pitchFamily="18" charset="0"/>
                      </a:rPr>
                      <m:t>𝑝</m:t>
                    </m:r>
                    <m:r>
                      <a:rPr lang="it-IT" i="1" dirty="0">
                        <a:latin typeface="Cambria Math" panose="02040503050406030204" pitchFamily="18" charset="0"/>
                      </a:rPr>
                      <m:t> = </m:t>
                    </m:r>
                    <m:f>
                      <m:fPr>
                        <m:ctrlPr>
                          <a:rPr lang="it-IT" i="1" dirty="0" smtClean="0">
                            <a:latin typeface="Cambria Math" panose="02040503050406030204" pitchFamily="18" charset="0"/>
                          </a:rPr>
                        </m:ctrlPr>
                      </m:fPr>
                      <m:num>
                        <m:r>
                          <a:rPr lang="it-IT" i="1" dirty="0">
                            <a:latin typeface="Cambria Math" panose="02040503050406030204" pitchFamily="18" charset="0"/>
                          </a:rPr>
                          <m:t>𝑚</m:t>
                        </m:r>
                      </m:num>
                      <m:den>
                        <m:r>
                          <a:rPr lang="it-IT" i="1" dirty="0">
                            <a:latin typeface="Cambria Math" panose="02040503050406030204" pitchFamily="18" charset="0"/>
                          </a:rPr>
                          <m:t>𝑛</m:t>
                        </m:r>
                      </m:den>
                    </m:f>
                  </m:oMath>
                </a14:m>
                <a:r>
                  <a:rPr lang="it-IT" dirty="0">
                    <a:latin typeface="Consolas" panose="020B0609020204030204" pitchFamily="49" charset="0"/>
                  </a:rPr>
                  <a:t>, </a:t>
                </a:r>
              </a:p>
              <a:p>
                <a:r>
                  <a:rPr lang="it-IT" dirty="0">
                    <a:latin typeface="Consolas" panose="020B0609020204030204" pitchFamily="49" charset="0"/>
                  </a:rPr>
                  <a:t>con </a:t>
                </a:r>
                <a14:m>
                  <m:oMath xmlns:m="http://schemas.openxmlformats.org/officeDocument/2006/math">
                    <m:r>
                      <a:rPr lang="it-IT" i="1" dirty="0" smtClean="0">
                        <a:latin typeface="Cambria Math" panose="02040503050406030204" pitchFamily="18" charset="0"/>
                      </a:rPr>
                      <m:t>𝑀𝐶𝐷</m:t>
                    </m:r>
                    <m:r>
                      <a:rPr lang="it-IT" i="1" dirty="0" smtClean="0">
                        <a:latin typeface="Cambria Math" panose="02040503050406030204" pitchFamily="18" charset="0"/>
                      </a:rPr>
                      <m:t>(</m:t>
                    </m:r>
                    <m:r>
                      <a:rPr lang="it-IT" i="1" dirty="0" smtClean="0">
                        <a:latin typeface="Cambria Math" panose="02040503050406030204" pitchFamily="18" charset="0"/>
                      </a:rPr>
                      <m:t>𝑚</m:t>
                    </m:r>
                    <m:r>
                      <a:rPr lang="it-IT" i="1" dirty="0" smtClean="0">
                        <a:latin typeface="Cambria Math" panose="02040503050406030204" pitchFamily="18" charset="0"/>
                      </a:rPr>
                      <m:t>, </m:t>
                    </m:r>
                    <m:r>
                      <a:rPr lang="it-IT" i="1" dirty="0" smtClean="0">
                        <a:latin typeface="Cambria Math" panose="02040503050406030204" pitchFamily="18" charset="0"/>
                      </a:rPr>
                      <m:t>𝑛</m:t>
                    </m:r>
                    <m:r>
                      <a:rPr lang="it-IT" i="1" dirty="0" smtClean="0">
                        <a:latin typeface="Cambria Math" panose="02040503050406030204" pitchFamily="18" charset="0"/>
                      </a:rPr>
                      <m:t>) = 1, </m:t>
                    </m:r>
                    <m:r>
                      <a:rPr lang="it-IT" i="1" dirty="0" smtClean="0">
                        <a:latin typeface="Cambria Math" panose="02040503050406030204" pitchFamily="18" charset="0"/>
                      </a:rPr>
                      <m:t>𝑚</m:t>
                    </m:r>
                    <m:r>
                      <a:rPr lang="it-IT" i="1" dirty="0" smtClean="0">
                        <a:latin typeface="Cambria Math" panose="02040503050406030204" pitchFamily="18" charset="0"/>
                      </a:rPr>
                      <m:t>, </m:t>
                    </m:r>
                    <m:r>
                      <a:rPr lang="it-IT" i="1" dirty="0" smtClean="0">
                        <a:latin typeface="Cambria Math" panose="02040503050406030204" pitchFamily="18" charset="0"/>
                      </a:rPr>
                      <m:t>𝑛</m:t>
                    </m:r>
                    <m:r>
                      <a:rPr lang="it-IT" i="1" dirty="0" smtClean="0">
                        <a:latin typeface="Cambria Math" panose="02040503050406030204" pitchFamily="18" charset="0"/>
                      </a:rPr>
                      <m:t> ∈ </m:t>
                    </m:r>
                    <m:r>
                      <a:rPr lang="it-IT" i="1" dirty="0" smtClean="0">
                        <a:latin typeface="Cambria Math" panose="02040503050406030204" pitchFamily="18" charset="0"/>
                      </a:rPr>
                      <m:t>𝑁</m:t>
                    </m:r>
                  </m:oMath>
                </a14:m>
                <a:endParaRPr lang="it-IT" dirty="0">
                  <a:latin typeface="Consolas" panose="020B0609020204030204" pitchFamily="49" charset="0"/>
                </a:endParaRPr>
              </a:p>
              <a:p>
                <a:r>
                  <a:rPr lang="it-IT" dirty="0">
                    <a:latin typeface="Consolas" panose="020B0609020204030204" pitchFamily="49" charset="0"/>
                  </a:rPr>
                  <a:t>quindi </a:t>
                </a:r>
              </a:p>
              <a:p>
                <a14:m>
                  <m:oMathPara xmlns:m="http://schemas.openxmlformats.org/officeDocument/2006/math">
                    <m:oMathParaPr>
                      <m:jc m:val="centerGroup"/>
                    </m:oMathParaPr>
                    <m:oMath xmlns:m="http://schemas.openxmlformats.org/officeDocument/2006/math">
                      <m:r>
                        <a:rPr lang="it-IT" i="1" dirty="0" smtClean="0">
                          <a:latin typeface="Cambria Math" panose="02040503050406030204" pitchFamily="18" charset="0"/>
                        </a:rPr>
                        <m:t>𝑝</m:t>
                      </m:r>
                      <m:r>
                        <a:rPr lang="it-IT" i="1" dirty="0" smtClean="0">
                          <a:latin typeface="Cambria Math" panose="02040503050406030204" pitchFamily="18" charset="0"/>
                        </a:rPr>
                        <m:t> =</m:t>
                      </m:r>
                      <m:f>
                        <m:fPr>
                          <m:ctrlPr>
                            <a:rPr lang="it-IT" i="1" dirty="0" smtClean="0">
                              <a:latin typeface="Cambria Math" panose="02040503050406030204" pitchFamily="18" charset="0"/>
                            </a:rPr>
                          </m:ctrlPr>
                        </m:fPr>
                        <m:num>
                          <m:sSup>
                            <m:sSupPr>
                              <m:ctrlPr>
                                <a:rPr lang="it-IT" i="1" dirty="0" smtClean="0">
                                  <a:latin typeface="Cambria Math" panose="02040503050406030204" pitchFamily="18" charset="0"/>
                                </a:rPr>
                              </m:ctrlPr>
                            </m:sSupPr>
                            <m:e>
                              <m:r>
                                <a:rPr lang="it-IT" i="1" dirty="0">
                                  <a:latin typeface="Cambria Math" panose="02040503050406030204" pitchFamily="18" charset="0"/>
                                </a:rPr>
                                <m:t>𝑚</m:t>
                              </m:r>
                            </m:e>
                            <m:sup>
                              <m:r>
                                <a:rPr lang="it-IT" i="1" dirty="0">
                                  <a:latin typeface="Cambria Math" panose="02040503050406030204" pitchFamily="18" charset="0"/>
                                </a:rPr>
                                <m:t>2</m:t>
                              </m:r>
                            </m:sup>
                          </m:sSup>
                        </m:num>
                        <m:den>
                          <m:sSup>
                            <m:sSupPr>
                              <m:ctrlPr>
                                <a:rPr lang="it-IT" i="1" dirty="0" smtClean="0">
                                  <a:latin typeface="Cambria Math" panose="02040503050406030204" pitchFamily="18" charset="0"/>
                                </a:rPr>
                              </m:ctrlPr>
                            </m:sSupPr>
                            <m:e>
                              <m:r>
                                <a:rPr lang="it-IT" i="1" dirty="0">
                                  <a:latin typeface="Cambria Math" panose="02040503050406030204" pitchFamily="18" charset="0"/>
                                </a:rPr>
                                <m:t>𝑛</m:t>
                              </m:r>
                            </m:e>
                            <m:sup>
                              <m:r>
                                <a:rPr lang="it-IT" i="1" dirty="0">
                                  <a:latin typeface="Cambria Math" panose="02040503050406030204" pitchFamily="18" charset="0"/>
                                </a:rPr>
                                <m:t>2</m:t>
                              </m:r>
                            </m:sup>
                          </m:sSup>
                        </m:den>
                      </m:f>
                      <m:r>
                        <a:rPr lang="it-IT" i="1" dirty="0">
                          <a:latin typeface="Cambria Math" panose="02040503050406030204" pitchFamily="18" charset="0"/>
                        </a:rPr>
                        <m:t> </m:t>
                      </m:r>
                      <m:r>
                        <a:rPr lang="it-IT" i="1" dirty="0">
                          <a:latin typeface="Cambria Math" panose="02040503050406030204" pitchFamily="18" charset="0"/>
                        </a:rPr>
                        <m:t>⇒ </m:t>
                      </m:r>
                      <m:sSup>
                        <m:sSupPr>
                          <m:ctrlPr>
                            <a:rPr lang="it-IT" i="1" dirty="0" smtClean="0">
                              <a:latin typeface="Cambria Math" panose="02040503050406030204" pitchFamily="18" charset="0"/>
                            </a:rPr>
                          </m:ctrlPr>
                        </m:sSupPr>
                        <m:e>
                          <m:r>
                            <a:rPr lang="it-IT" i="1" dirty="0">
                              <a:latin typeface="Cambria Math" panose="02040503050406030204" pitchFamily="18" charset="0"/>
                            </a:rPr>
                            <m:t>𝑛</m:t>
                          </m:r>
                        </m:e>
                        <m:sup>
                          <m:r>
                            <a:rPr lang="it-IT" i="1" dirty="0">
                              <a:latin typeface="Cambria Math" panose="02040503050406030204" pitchFamily="18" charset="0"/>
                            </a:rPr>
                            <m:t>2</m:t>
                          </m:r>
                        </m:sup>
                      </m:sSup>
                      <m:r>
                        <a:rPr lang="it-IT" i="1" dirty="0" smtClean="0">
                          <a:latin typeface="Cambria Math" panose="02040503050406030204" pitchFamily="18" charset="0"/>
                        </a:rPr>
                        <m:t>𝑝</m:t>
                      </m:r>
                      <m:r>
                        <a:rPr lang="it-IT" i="1" dirty="0" smtClean="0">
                          <a:latin typeface="Cambria Math" panose="02040503050406030204" pitchFamily="18" charset="0"/>
                        </a:rPr>
                        <m:t> = </m:t>
                      </m:r>
                      <m:sSup>
                        <m:sSupPr>
                          <m:ctrlPr>
                            <a:rPr lang="it-IT" i="1" dirty="0" smtClean="0">
                              <a:latin typeface="Cambria Math" panose="02040503050406030204" pitchFamily="18" charset="0"/>
                            </a:rPr>
                          </m:ctrlPr>
                        </m:sSupPr>
                        <m:e>
                          <m:r>
                            <a:rPr lang="it-IT" i="1" dirty="0">
                              <a:latin typeface="Cambria Math" panose="02040503050406030204" pitchFamily="18" charset="0"/>
                            </a:rPr>
                            <m:t>𝑚</m:t>
                          </m:r>
                        </m:e>
                        <m:sup>
                          <m:r>
                            <a:rPr lang="it-IT" i="1" dirty="0">
                              <a:latin typeface="Cambria Math" panose="02040503050406030204" pitchFamily="18" charset="0"/>
                            </a:rPr>
                            <m:t>2</m:t>
                          </m:r>
                        </m:sup>
                      </m:sSup>
                    </m:oMath>
                  </m:oMathPara>
                </a14:m>
                <a:endParaRPr lang="it-IT" dirty="0">
                  <a:latin typeface="Consolas" panose="020B0609020204030204" pitchFamily="49" charset="0"/>
                </a:endParaRPr>
              </a:p>
              <a:p>
                <a:r>
                  <a:rPr lang="it-IT" dirty="0">
                    <a:latin typeface="Consolas" panose="020B0609020204030204" pitchFamily="49" charset="0"/>
                  </a:rPr>
                  <a:t>cioè p divide </a:t>
                </a:r>
                <a14:m>
                  <m:oMath xmlns:m="http://schemas.openxmlformats.org/officeDocument/2006/math">
                    <m:sSup>
                      <m:sSupPr>
                        <m:ctrlPr>
                          <a:rPr lang="it-IT" i="1" dirty="0" smtClean="0">
                            <a:latin typeface="Cambria Math" panose="02040503050406030204" pitchFamily="18" charset="0"/>
                          </a:rPr>
                        </m:ctrlPr>
                      </m:sSupPr>
                      <m:e>
                        <m:r>
                          <a:rPr lang="it-IT" i="1" dirty="0">
                            <a:latin typeface="Cambria Math" panose="02040503050406030204" pitchFamily="18" charset="0"/>
                          </a:rPr>
                          <m:t>𝑚</m:t>
                        </m:r>
                      </m:e>
                      <m:sup>
                        <m:r>
                          <a:rPr lang="it-IT" i="1" dirty="0">
                            <a:latin typeface="Cambria Math" panose="02040503050406030204" pitchFamily="18" charset="0"/>
                          </a:rPr>
                          <m:t>2</m:t>
                        </m:r>
                        <m:r>
                          <m:rPr>
                            <m:nor/>
                          </m:rPr>
                          <a:rPr lang="it-IT" dirty="0">
                            <a:latin typeface="Consolas" panose="020B0609020204030204" pitchFamily="49" charset="0"/>
                          </a:rPr>
                          <m:t> </m:t>
                        </m:r>
                      </m:sup>
                    </m:sSup>
                  </m:oMath>
                </a14:m>
                <a:r>
                  <a:rPr lang="it-IT" dirty="0">
                    <a:latin typeface="Consolas" panose="020B0609020204030204" pitchFamily="49" charset="0"/>
                  </a:rPr>
                  <a:t>, ma p è primo quindi p divide anche m, allora</a:t>
                </a:r>
              </a:p>
              <a:p>
                <a14:m>
                  <m:oMathPara xmlns:m="http://schemas.openxmlformats.org/officeDocument/2006/math">
                    <m:oMathParaPr>
                      <m:jc m:val="centerGroup"/>
                    </m:oMathParaPr>
                    <m:oMath xmlns:m="http://schemas.openxmlformats.org/officeDocument/2006/math">
                      <m:r>
                        <a:rPr lang="it-IT" i="1" dirty="0" smtClean="0">
                          <a:latin typeface="Cambria Math" panose="02040503050406030204" pitchFamily="18" charset="0"/>
                        </a:rPr>
                        <m:t>𝑝</m:t>
                      </m:r>
                      <m:sSub>
                        <m:sSubPr>
                          <m:ctrlPr>
                            <a:rPr lang="it-IT" i="1" dirty="0" smtClean="0">
                              <a:latin typeface="Cambria Math" panose="02040503050406030204" pitchFamily="18" charset="0"/>
                            </a:rPr>
                          </m:ctrlPr>
                        </m:sSubPr>
                        <m:e>
                          <m:r>
                            <a:rPr lang="it-IT" i="1" dirty="0">
                              <a:latin typeface="Cambria Math" panose="02040503050406030204" pitchFamily="18" charset="0"/>
                            </a:rPr>
                            <m:t>𝑚</m:t>
                          </m:r>
                        </m:e>
                        <m:sub>
                          <m:r>
                            <a:rPr lang="it-IT" i="1" dirty="0">
                              <a:latin typeface="Cambria Math" panose="02040503050406030204" pitchFamily="18" charset="0"/>
                            </a:rPr>
                            <m:t>1</m:t>
                          </m:r>
                        </m:sub>
                      </m:sSub>
                      <m:r>
                        <a:rPr lang="it-IT" i="1" dirty="0" smtClean="0">
                          <a:latin typeface="Cambria Math" panose="02040503050406030204" pitchFamily="18" charset="0"/>
                        </a:rPr>
                        <m:t> = </m:t>
                      </m:r>
                      <m:r>
                        <a:rPr lang="it-IT" i="1" dirty="0" smtClean="0">
                          <a:latin typeface="Cambria Math" panose="02040503050406030204" pitchFamily="18" charset="0"/>
                        </a:rPr>
                        <m:t>𝑚</m:t>
                      </m:r>
                      <m:r>
                        <a:rPr lang="it-IT" i="1" dirty="0" smtClean="0">
                          <a:latin typeface="Cambria Math" panose="02040503050406030204" pitchFamily="18" charset="0"/>
                        </a:rPr>
                        <m:t> </m:t>
                      </m:r>
                      <m:r>
                        <a:rPr lang="it-IT" i="1" dirty="0" smtClean="0">
                          <a:latin typeface="Cambria Math" panose="02040503050406030204" pitchFamily="18" charset="0"/>
                        </a:rPr>
                        <m:t>𝑒</m:t>
                      </m:r>
                      <m:r>
                        <a:rPr lang="it-IT" i="1" dirty="0" smtClean="0">
                          <a:latin typeface="Cambria Math" panose="02040503050406030204" pitchFamily="18" charset="0"/>
                        </a:rPr>
                        <m:t> </m:t>
                      </m:r>
                      <m:sSup>
                        <m:sSupPr>
                          <m:ctrlPr>
                            <a:rPr lang="it-IT" i="1" dirty="0" smtClean="0">
                              <a:latin typeface="Cambria Math" panose="02040503050406030204" pitchFamily="18" charset="0"/>
                            </a:rPr>
                          </m:ctrlPr>
                        </m:sSupPr>
                        <m:e>
                          <m:r>
                            <a:rPr lang="it-IT" i="1" dirty="0">
                              <a:latin typeface="Cambria Math" panose="02040503050406030204" pitchFamily="18" charset="0"/>
                            </a:rPr>
                            <m:t>𝑝</m:t>
                          </m:r>
                        </m:e>
                        <m:sup>
                          <m:r>
                            <a:rPr lang="it-IT" i="1" dirty="0">
                              <a:latin typeface="Cambria Math" panose="02040503050406030204" pitchFamily="18" charset="0"/>
                            </a:rPr>
                            <m:t>2</m:t>
                          </m:r>
                        </m:sup>
                      </m:sSup>
                      <m:sSubSup>
                        <m:sSubSupPr>
                          <m:ctrlPr>
                            <a:rPr lang="it-IT" i="1" dirty="0" smtClean="0">
                              <a:latin typeface="Cambria Math" panose="02040503050406030204" pitchFamily="18" charset="0"/>
                            </a:rPr>
                          </m:ctrlPr>
                        </m:sSubSupPr>
                        <m:e>
                          <m:r>
                            <a:rPr lang="it-IT" i="1" dirty="0">
                              <a:latin typeface="Cambria Math" panose="02040503050406030204" pitchFamily="18" charset="0"/>
                            </a:rPr>
                            <m:t>𝑚</m:t>
                          </m:r>
                        </m:e>
                        <m:sub>
                          <m:r>
                            <a:rPr lang="it-IT" i="1" dirty="0">
                              <a:latin typeface="Cambria Math" panose="02040503050406030204" pitchFamily="18" charset="0"/>
                            </a:rPr>
                            <m:t>1</m:t>
                          </m:r>
                        </m:sub>
                        <m:sup>
                          <m:r>
                            <a:rPr lang="it-IT" i="1" dirty="0">
                              <a:latin typeface="Cambria Math" panose="02040503050406030204" pitchFamily="18" charset="0"/>
                            </a:rPr>
                            <m:t>2</m:t>
                          </m:r>
                        </m:sup>
                      </m:sSubSup>
                      <m:r>
                        <a:rPr lang="it-IT" i="1" dirty="0" smtClean="0">
                          <a:latin typeface="Cambria Math" panose="02040503050406030204" pitchFamily="18" charset="0"/>
                        </a:rPr>
                        <m:t> </m:t>
                      </m:r>
                      <m:r>
                        <a:rPr lang="it-IT" i="1" dirty="0">
                          <a:latin typeface="Cambria Math" panose="02040503050406030204" pitchFamily="18" charset="0"/>
                        </a:rPr>
                        <m:t>= </m:t>
                      </m:r>
                      <m:sSup>
                        <m:sSupPr>
                          <m:ctrlPr>
                            <a:rPr lang="it-IT" i="1" dirty="0" smtClean="0">
                              <a:latin typeface="Cambria Math" panose="02040503050406030204" pitchFamily="18" charset="0"/>
                            </a:rPr>
                          </m:ctrlPr>
                        </m:sSupPr>
                        <m:e>
                          <m:r>
                            <a:rPr lang="it-IT" i="1" dirty="0">
                              <a:latin typeface="Cambria Math" panose="02040503050406030204" pitchFamily="18" charset="0"/>
                            </a:rPr>
                            <m:t>𝑚</m:t>
                          </m:r>
                        </m:e>
                        <m:sup>
                          <m:r>
                            <a:rPr lang="it-IT" i="1" dirty="0">
                              <a:latin typeface="Cambria Math" panose="02040503050406030204" pitchFamily="18" charset="0"/>
                            </a:rPr>
                            <m:t>2</m:t>
                          </m:r>
                          <m:r>
                            <m:rPr>
                              <m:nor/>
                            </m:rPr>
                            <a:rPr lang="it-IT" dirty="0">
                              <a:latin typeface="Consolas" panose="020B0609020204030204" pitchFamily="49" charset="0"/>
                            </a:rPr>
                            <m:t> </m:t>
                          </m:r>
                        </m:sup>
                      </m:sSup>
                    </m:oMath>
                  </m:oMathPara>
                </a14:m>
                <a:endParaRPr lang="it-IT" dirty="0">
                  <a:latin typeface="Consolas" panose="020B0609020204030204" pitchFamily="49" charset="0"/>
                </a:endParaRPr>
              </a:p>
              <a:p>
                <a:r>
                  <a:rPr lang="it-IT" dirty="0">
                    <a:latin typeface="Consolas" panose="020B0609020204030204" pitchFamily="49" charset="0"/>
                  </a:rPr>
                  <a:t>sostituendo quest’ultima in </a:t>
                </a:r>
              </a:p>
              <a:p>
                <a14:m>
                  <m:oMathPara xmlns:m="http://schemas.openxmlformats.org/officeDocument/2006/math">
                    <m:oMathParaPr>
                      <m:jc m:val="centerGroup"/>
                    </m:oMathParaPr>
                    <m:oMath xmlns:m="http://schemas.openxmlformats.org/officeDocument/2006/math">
                      <m:sSup>
                        <m:sSupPr>
                          <m:ctrlPr>
                            <a:rPr lang="it-IT" i="1" dirty="0" smtClean="0">
                              <a:latin typeface="Cambria Math" panose="02040503050406030204" pitchFamily="18" charset="0"/>
                            </a:rPr>
                          </m:ctrlPr>
                        </m:sSupPr>
                        <m:e>
                          <m:r>
                            <a:rPr lang="it-IT" i="1" dirty="0">
                              <a:latin typeface="Cambria Math" panose="02040503050406030204" pitchFamily="18" charset="0"/>
                            </a:rPr>
                            <m:t>𝑛</m:t>
                          </m:r>
                        </m:e>
                        <m:sup>
                          <m:r>
                            <a:rPr lang="it-IT" i="1" dirty="0">
                              <a:latin typeface="Cambria Math" panose="02040503050406030204" pitchFamily="18" charset="0"/>
                            </a:rPr>
                            <m:t>2</m:t>
                          </m:r>
                        </m:sup>
                      </m:sSup>
                      <m:r>
                        <a:rPr lang="it-IT" i="1" dirty="0" smtClean="0">
                          <a:latin typeface="Cambria Math" panose="02040503050406030204" pitchFamily="18" charset="0"/>
                        </a:rPr>
                        <m:t>𝑝</m:t>
                      </m:r>
                      <m:r>
                        <a:rPr lang="it-IT" i="1" dirty="0" smtClean="0">
                          <a:latin typeface="Cambria Math" panose="02040503050406030204" pitchFamily="18" charset="0"/>
                        </a:rPr>
                        <m:t> = </m:t>
                      </m:r>
                      <m:sSup>
                        <m:sSupPr>
                          <m:ctrlPr>
                            <a:rPr lang="it-IT" i="1" dirty="0" smtClean="0">
                              <a:latin typeface="Cambria Math" panose="02040503050406030204" pitchFamily="18" charset="0"/>
                            </a:rPr>
                          </m:ctrlPr>
                        </m:sSupPr>
                        <m:e>
                          <m:r>
                            <a:rPr lang="it-IT" i="1" dirty="0">
                              <a:latin typeface="Cambria Math" panose="02040503050406030204" pitchFamily="18" charset="0"/>
                            </a:rPr>
                            <m:t>𝑚</m:t>
                          </m:r>
                        </m:e>
                        <m:sup>
                          <m:r>
                            <a:rPr lang="it-IT" i="1" dirty="0">
                              <a:latin typeface="Cambria Math" panose="02040503050406030204" pitchFamily="18" charset="0"/>
                            </a:rPr>
                            <m:t>2</m:t>
                          </m:r>
                        </m:sup>
                      </m:sSup>
                      <m:r>
                        <a:rPr lang="it-IT" i="1" dirty="0" smtClean="0">
                          <a:latin typeface="Cambria Math" panose="02040503050406030204" pitchFamily="18" charset="0"/>
                        </a:rPr>
                        <m:t> </m:t>
                      </m:r>
                      <m:r>
                        <a:rPr lang="it-IT" i="1" dirty="0" smtClean="0">
                          <a:latin typeface="Cambria Math" panose="02040503050406030204" pitchFamily="18" charset="0"/>
                        </a:rPr>
                        <m:t>𝑠𝑖</m:t>
                      </m:r>
                      <m:r>
                        <a:rPr lang="it-IT" i="1" dirty="0" smtClean="0">
                          <a:latin typeface="Cambria Math" panose="02040503050406030204" pitchFamily="18" charset="0"/>
                        </a:rPr>
                        <m:t> </m:t>
                      </m:r>
                      <m:r>
                        <a:rPr lang="it-IT" i="1" dirty="0">
                          <a:latin typeface="Cambria Math" panose="02040503050406030204" pitchFamily="18" charset="0"/>
                        </a:rPr>
                        <m:t>h𝑎</m:t>
                      </m:r>
                      <m:r>
                        <a:rPr lang="it-IT" i="1" dirty="0">
                          <a:latin typeface="Cambria Math" panose="02040503050406030204" pitchFamily="18" charset="0"/>
                        </a:rPr>
                        <m:t> </m:t>
                      </m:r>
                      <m:sSup>
                        <m:sSupPr>
                          <m:ctrlPr>
                            <a:rPr lang="it-IT" i="1" dirty="0" smtClean="0">
                              <a:latin typeface="Cambria Math" panose="02040503050406030204" pitchFamily="18" charset="0"/>
                            </a:rPr>
                          </m:ctrlPr>
                        </m:sSupPr>
                        <m:e>
                          <m:r>
                            <a:rPr lang="it-IT" i="1" dirty="0">
                              <a:latin typeface="Cambria Math" panose="02040503050406030204" pitchFamily="18" charset="0"/>
                            </a:rPr>
                            <m:t>𝑛</m:t>
                          </m:r>
                        </m:e>
                        <m:sup>
                          <m:r>
                            <a:rPr lang="it-IT" i="1" dirty="0">
                              <a:latin typeface="Cambria Math" panose="02040503050406030204" pitchFamily="18" charset="0"/>
                            </a:rPr>
                            <m:t>2</m:t>
                          </m:r>
                        </m:sup>
                      </m:sSup>
                      <m:r>
                        <a:rPr lang="it-IT" i="1" dirty="0" smtClean="0">
                          <a:latin typeface="Cambria Math" panose="02040503050406030204" pitchFamily="18" charset="0"/>
                        </a:rPr>
                        <m:t>𝑝</m:t>
                      </m:r>
                      <m:r>
                        <a:rPr lang="it-IT" i="1" dirty="0" smtClean="0">
                          <a:latin typeface="Cambria Math" panose="02040503050406030204" pitchFamily="18" charset="0"/>
                        </a:rPr>
                        <m:t> = </m:t>
                      </m:r>
                      <m:sSup>
                        <m:sSupPr>
                          <m:ctrlPr>
                            <a:rPr lang="it-IT" i="1" dirty="0" smtClean="0">
                              <a:latin typeface="Cambria Math" panose="02040503050406030204" pitchFamily="18" charset="0"/>
                            </a:rPr>
                          </m:ctrlPr>
                        </m:sSupPr>
                        <m:e>
                          <m:r>
                            <a:rPr lang="it-IT" i="1" dirty="0">
                              <a:latin typeface="Cambria Math" panose="02040503050406030204" pitchFamily="18" charset="0"/>
                            </a:rPr>
                            <m:t>𝑝</m:t>
                          </m:r>
                        </m:e>
                        <m:sup>
                          <m:r>
                            <a:rPr lang="it-IT" i="1" dirty="0">
                              <a:latin typeface="Cambria Math" panose="02040503050406030204" pitchFamily="18" charset="0"/>
                            </a:rPr>
                            <m:t>2</m:t>
                          </m:r>
                        </m:sup>
                      </m:sSup>
                      <m:sSubSup>
                        <m:sSubSupPr>
                          <m:ctrlPr>
                            <a:rPr lang="it-IT" i="1" dirty="0" smtClean="0">
                              <a:latin typeface="Cambria Math" panose="02040503050406030204" pitchFamily="18" charset="0"/>
                            </a:rPr>
                          </m:ctrlPr>
                        </m:sSubSupPr>
                        <m:e>
                          <m:r>
                            <a:rPr lang="it-IT" i="1" dirty="0">
                              <a:latin typeface="Cambria Math" panose="02040503050406030204" pitchFamily="18" charset="0"/>
                            </a:rPr>
                            <m:t>𝑚</m:t>
                          </m:r>
                        </m:e>
                        <m:sub>
                          <m:r>
                            <a:rPr lang="it-IT" i="1" dirty="0">
                              <a:latin typeface="Cambria Math" panose="02040503050406030204" pitchFamily="18" charset="0"/>
                            </a:rPr>
                            <m:t>1</m:t>
                          </m:r>
                        </m:sub>
                        <m:sup>
                          <m:r>
                            <a:rPr lang="it-IT" i="1" dirty="0">
                              <a:latin typeface="Cambria Math" panose="02040503050406030204" pitchFamily="18" charset="0"/>
                            </a:rPr>
                            <m:t>2</m:t>
                          </m:r>
                        </m:sup>
                      </m:sSubSup>
                      <m:r>
                        <a:rPr lang="it-IT" i="1" dirty="0" smtClean="0">
                          <a:latin typeface="Cambria Math" panose="02040503050406030204" pitchFamily="18" charset="0"/>
                        </a:rPr>
                        <m:t> </m:t>
                      </m:r>
                      <m:r>
                        <a:rPr lang="it-IT" i="1" dirty="0">
                          <a:latin typeface="Cambria Math" panose="02040503050406030204" pitchFamily="18" charset="0"/>
                        </a:rPr>
                        <m:t>⇒ </m:t>
                      </m:r>
                      <m:sSup>
                        <m:sSupPr>
                          <m:ctrlPr>
                            <a:rPr lang="it-IT" i="1" dirty="0" smtClean="0">
                              <a:latin typeface="Cambria Math" panose="02040503050406030204" pitchFamily="18" charset="0"/>
                            </a:rPr>
                          </m:ctrlPr>
                        </m:sSupPr>
                        <m:e>
                          <m:r>
                            <a:rPr lang="it-IT" i="1" dirty="0">
                              <a:latin typeface="Cambria Math" panose="02040503050406030204" pitchFamily="18" charset="0"/>
                            </a:rPr>
                            <m:t>𝑛</m:t>
                          </m:r>
                        </m:e>
                        <m:sup>
                          <m:r>
                            <a:rPr lang="it-IT" i="1" dirty="0">
                              <a:latin typeface="Cambria Math" panose="02040503050406030204" pitchFamily="18" charset="0"/>
                            </a:rPr>
                            <m:t>2</m:t>
                          </m:r>
                        </m:sup>
                      </m:sSup>
                      <m:r>
                        <a:rPr lang="it-IT" i="1" dirty="0" smtClean="0">
                          <a:latin typeface="Cambria Math" panose="02040503050406030204" pitchFamily="18" charset="0"/>
                        </a:rPr>
                        <m:t> </m:t>
                      </m:r>
                      <m:r>
                        <a:rPr lang="it-IT" i="1" dirty="0">
                          <a:latin typeface="Cambria Math" panose="02040503050406030204" pitchFamily="18" charset="0"/>
                        </a:rPr>
                        <m:t>= </m:t>
                      </m:r>
                      <m:r>
                        <a:rPr lang="it-IT" i="1" dirty="0" smtClean="0">
                          <a:latin typeface="Cambria Math" panose="02040503050406030204" pitchFamily="18" charset="0"/>
                        </a:rPr>
                        <m:t>𝑝</m:t>
                      </m:r>
                      <m:sSubSup>
                        <m:sSubSupPr>
                          <m:ctrlPr>
                            <a:rPr lang="it-IT" i="1" dirty="0" smtClean="0">
                              <a:latin typeface="Cambria Math" panose="02040503050406030204" pitchFamily="18" charset="0"/>
                            </a:rPr>
                          </m:ctrlPr>
                        </m:sSubSupPr>
                        <m:e>
                          <m:r>
                            <a:rPr lang="it-IT" i="1" dirty="0">
                              <a:latin typeface="Cambria Math" panose="02040503050406030204" pitchFamily="18" charset="0"/>
                            </a:rPr>
                            <m:t>𝑚</m:t>
                          </m:r>
                        </m:e>
                        <m:sub>
                          <m:r>
                            <a:rPr lang="it-IT" i="1" dirty="0">
                              <a:latin typeface="Cambria Math" panose="02040503050406030204" pitchFamily="18" charset="0"/>
                            </a:rPr>
                            <m:t>1</m:t>
                          </m:r>
                        </m:sub>
                        <m:sup>
                          <m:r>
                            <a:rPr lang="it-IT" i="1" dirty="0">
                              <a:latin typeface="Cambria Math" panose="02040503050406030204" pitchFamily="18" charset="0"/>
                            </a:rPr>
                            <m:t>2</m:t>
                          </m:r>
                        </m:sup>
                      </m:sSubSup>
                      <m:r>
                        <a:rPr lang="it-IT" i="1" dirty="0">
                          <a:latin typeface="Cambria Math" panose="02040503050406030204" pitchFamily="18" charset="0"/>
                        </a:rPr>
                        <m:t> </m:t>
                      </m:r>
                      <m:r>
                        <a:rPr lang="it-IT" i="1" dirty="0" smtClean="0">
                          <a:latin typeface="Cambria Math" panose="02040503050406030204" pitchFamily="18" charset="0"/>
                        </a:rPr>
                        <m:t>, </m:t>
                      </m:r>
                    </m:oMath>
                  </m:oMathPara>
                </a14:m>
                <a:endParaRPr lang="it-IT" dirty="0">
                  <a:latin typeface="Consolas" panose="020B0609020204030204" pitchFamily="49" charset="0"/>
                </a:endParaRPr>
              </a:p>
              <a:p>
                <a:r>
                  <a:rPr lang="it-IT" dirty="0">
                    <a:latin typeface="Consolas" panose="020B0609020204030204" pitchFamily="49" charset="0"/>
                  </a:rPr>
                  <a:t>cioè p divide </a:t>
                </a:r>
                <a14:m>
                  <m:oMath xmlns:m="http://schemas.openxmlformats.org/officeDocument/2006/math">
                    <m:sSup>
                      <m:sSupPr>
                        <m:ctrlPr>
                          <a:rPr lang="it-IT" i="1" dirty="0" smtClean="0">
                            <a:latin typeface="Cambria Math" panose="02040503050406030204" pitchFamily="18" charset="0"/>
                          </a:rPr>
                        </m:ctrlPr>
                      </m:sSupPr>
                      <m:e>
                        <m:r>
                          <a:rPr lang="it-IT" i="1" dirty="0">
                            <a:latin typeface="Cambria Math" panose="02040503050406030204" pitchFamily="18" charset="0"/>
                          </a:rPr>
                          <m:t>𝑛</m:t>
                        </m:r>
                      </m:e>
                      <m:sup>
                        <m:r>
                          <a:rPr lang="it-IT" i="1" dirty="0">
                            <a:latin typeface="Cambria Math" panose="02040503050406030204" pitchFamily="18" charset="0"/>
                          </a:rPr>
                          <m:t>2</m:t>
                        </m:r>
                      </m:sup>
                    </m:sSup>
                  </m:oMath>
                </a14:m>
                <a:r>
                  <a:rPr lang="it-IT" dirty="0">
                    <a:latin typeface="Consolas" panose="020B0609020204030204" pitchFamily="49" charset="0"/>
                  </a:rPr>
                  <a:t>,quindi p divide n. </a:t>
                </a:r>
              </a:p>
              <a:p>
                <a:r>
                  <a:rPr lang="it-IT" dirty="0">
                    <a:latin typeface="Consolas" panose="020B0609020204030204" pitchFamily="49" charset="0"/>
                  </a:rPr>
                  <a:t>Si deduce che p divide sia m che n ed assurdo perché </a:t>
                </a:r>
                <a14:m>
                  <m:oMath xmlns:m="http://schemas.openxmlformats.org/officeDocument/2006/math">
                    <m:r>
                      <a:rPr lang="it-IT" i="1" dirty="0" smtClean="0">
                        <a:latin typeface="Cambria Math" panose="02040503050406030204" pitchFamily="18" charset="0"/>
                      </a:rPr>
                      <m:t>𝑀𝐶𝐷</m:t>
                    </m:r>
                    <m:r>
                      <a:rPr lang="it-IT" i="1" dirty="0" smtClean="0">
                        <a:latin typeface="Cambria Math" panose="02040503050406030204" pitchFamily="18" charset="0"/>
                      </a:rPr>
                      <m:t>(</m:t>
                    </m:r>
                    <m:r>
                      <a:rPr lang="it-IT" i="1" dirty="0" smtClean="0">
                        <a:latin typeface="Cambria Math" panose="02040503050406030204" pitchFamily="18" charset="0"/>
                      </a:rPr>
                      <m:t>𝑚</m:t>
                    </m:r>
                    <m:r>
                      <a:rPr lang="it-IT" i="1" dirty="0" smtClean="0">
                        <a:latin typeface="Cambria Math" panose="02040503050406030204" pitchFamily="18" charset="0"/>
                      </a:rPr>
                      <m:t>, </m:t>
                    </m:r>
                    <m:r>
                      <a:rPr lang="it-IT" i="1" dirty="0" smtClean="0">
                        <a:latin typeface="Cambria Math" panose="02040503050406030204" pitchFamily="18" charset="0"/>
                      </a:rPr>
                      <m:t>𝑛</m:t>
                    </m:r>
                    <m:r>
                      <a:rPr lang="it-IT" i="1" dirty="0" smtClean="0">
                        <a:latin typeface="Cambria Math" panose="02040503050406030204" pitchFamily="18" charset="0"/>
                      </a:rPr>
                      <m:t>) = 1</m:t>
                    </m:r>
                  </m:oMath>
                </a14:m>
                <a:endParaRPr lang="en-US" dirty="0">
                  <a:latin typeface="Consolas" panose="020B0609020204030204" pitchFamily="49" charset="0"/>
                </a:endParaRPr>
              </a:p>
            </p:txBody>
          </p:sp>
        </mc:Choice>
        <mc:Fallback>
          <p:sp>
            <p:nvSpPr>
              <p:cNvPr id="6" name="CasellaDiTesto 5">
                <a:extLst>
                  <a:ext uri="{FF2B5EF4-FFF2-40B4-BE49-F238E27FC236}">
                    <a16:creationId xmlns:a16="http://schemas.microsoft.com/office/drawing/2014/main" id="{52A40131-A180-4301-5136-D882FFA60A33}"/>
                  </a:ext>
                </a:extLst>
              </p:cNvPr>
              <p:cNvSpPr txBox="1">
                <a:spLocks noRot="1" noChangeAspect="1" noMove="1" noResize="1" noEditPoints="1" noAdjustHandles="1" noChangeArrowheads="1" noChangeShapeType="1" noTextEdit="1"/>
              </p:cNvSpPr>
              <p:nvPr/>
            </p:nvSpPr>
            <p:spPr>
              <a:xfrm>
                <a:off x="983432" y="3284984"/>
                <a:ext cx="10081120" cy="3241144"/>
              </a:xfrm>
              <a:prstGeom prst="rect">
                <a:avLst/>
              </a:prstGeom>
              <a:blipFill>
                <a:blip r:embed="rId3"/>
                <a:stretch>
                  <a:fillRect l="-484" b="-2068"/>
                </a:stretch>
              </a:blipFill>
            </p:spPr>
            <p:txBody>
              <a:bodyPr/>
              <a:lstStyle/>
              <a:p>
                <a:r>
                  <a:rPr lang="en-US">
                    <a:noFill/>
                  </a:rPr>
                  <a:t> </a:t>
                </a:r>
              </a:p>
            </p:txBody>
          </p:sp>
        </mc:Fallback>
      </mc:AlternateContent>
    </p:spTree>
    <p:extLst>
      <p:ext uri="{BB962C8B-B14F-4D97-AF65-F5344CB8AC3E}">
        <p14:creationId xmlns:p14="http://schemas.microsoft.com/office/powerpoint/2010/main" val="3627593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11424" y="1484784"/>
            <a:ext cx="10009112" cy="646331"/>
          </a:xfrm>
          <a:prstGeom prst="rect">
            <a:avLst/>
          </a:prstGeom>
          <a:noFill/>
        </p:spPr>
        <p:txBody>
          <a:bodyPr wrap="square" rtlCol="0">
            <a:spAutoFit/>
          </a:bodyPr>
          <a:lstStyle/>
          <a:p>
            <a:pPr algn="just"/>
            <a:r>
              <a:rPr lang="it-IT" dirty="0">
                <a:latin typeface="Consolas" panose="020B0609020204030204" pitchFamily="49" charset="0"/>
              </a:rPr>
              <a:t>Dedekind vede l’essenza della continuità della retta nell’inversione di questa proprietà, ossia nel principio seguente:</a:t>
            </a:r>
          </a:p>
        </p:txBody>
      </p:sp>
      <p:sp>
        <p:nvSpPr>
          <p:cNvPr id="7" name="Titolo 1">
            <a:extLst>
              <a:ext uri="{FF2B5EF4-FFF2-40B4-BE49-F238E27FC236}">
                <a16:creationId xmlns:a16="http://schemas.microsoft.com/office/drawing/2014/main" id="{428DA9B8-4730-BDBE-E464-19142C020D10}"/>
              </a:ext>
            </a:extLst>
          </p:cNvPr>
          <p:cNvSpPr>
            <a:spLocks noGrp="1"/>
          </p:cNvSpPr>
          <p:nvPr>
            <p:ph type="title"/>
          </p:nvPr>
        </p:nvSpPr>
        <p:spPr>
          <a:xfrm>
            <a:off x="1127448" y="44624"/>
            <a:ext cx="9937104" cy="1143000"/>
          </a:xfrm>
        </p:spPr>
        <p:txBody>
          <a:bodyPr>
            <a:normAutofit fontScale="90000"/>
          </a:bodyPr>
          <a:lstStyle/>
          <a:p>
            <a:pPr algn="ctr"/>
            <a:r>
              <a:rPr lang="it-IT" sz="4000" dirty="0">
                <a:latin typeface="Consolas" panose="020B0609020204030204" pitchFamily="49" charset="0"/>
              </a:rPr>
              <a:t>Continuità della retta e costruzione dei reali</a:t>
            </a:r>
          </a:p>
        </p:txBody>
      </p:sp>
      <p:sp>
        <p:nvSpPr>
          <p:cNvPr id="6" name="CasellaDiTesto 5">
            <a:extLst>
              <a:ext uri="{FF2B5EF4-FFF2-40B4-BE49-F238E27FC236}">
                <a16:creationId xmlns:a16="http://schemas.microsoft.com/office/drawing/2014/main" id="{52A40131-A180-4301-5136-D882FFA60A33}"/>
              </a:ext>
            </a:extLst>
          </p:cNvPr>
          <p:cNvSpPr txBox="1"/>
          <p:nvPr/>
        </p:nvSpPr>
        <p:spPr>
          <a:xfrm>
            <a:off x="1031942" y="2428275"/>
            <a:ext cx="9937104" cy="1200329"/>
          </a:xfrm>
          <a:prstGeom prst="rect">
            <a:avLst/>
          </a:prstGeom>
          <a:noFill/>
        </p:spPr>
        <p:txBody>
          <a:bodyPr wrap="square">
            <a:spAutoFit/>
          </a:bodyPr>
          <a:lstStyle/>
          <a:p>
            <a:pPr algn="ctr"/>
            <a:r>
              <a:rPr lang="it-IT" i="1" dirty="0">
                <a:latin typeface="Consolas" panose="020B0609020204030204" pitchFamily="49" charset="0"/>
              </a:rPr>
              <a:t>“Se tutti i punti della retta si ripartiscono in due classi tali che ogni punto di una classe giace a sinistra di ogni punto dell’altra, allora esiste uno e un solo punto che determina questa partizione di tutti i punti in due classi, questa scomposizione della retta in due parti.”</a:t>
            </a:r>
          </a:p>
        </p:txBody>
      </p:sp>
    </p:spTree>
    <p:extLst>
      <p:ext uri="{BB962C8B-B14F-4D97-AF65-F5344CB8AC3E}">
        <p14:creationId xmlns:p14="http://schemas.microsoft.com/office/powerpoint/2010/main" val="2082692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11424" y="1484784"/>
            <a:ext cx="10009112" cy="3416320"/>
          </a:xfrm>
          <a:prstGeom prst="rect">
            <a:avLst/>
          </a:prstGeom>
          <a:noFill/>
        </p:spPr>
        <p:txBody>
          <a:bodyPr wrap="square" rtlCol="0">
            <a:spAutoFit/>
          </a:bodyPr>
          <a:lstStyle/>
          <a:p>
            <a:pPr algn="just"/>
            <a:r>
              <a:rPr lang="it-IT" dirty="0">
                <a:latin typeface="Consolas" panose="020B0609020204030204" pitchFamily="49" charset="0"/>
              </a:rPr>
              <a:t>Dedekind stesso commenta:</a:t>
            </a:r>
          </a:p>
          <a:p>
            <a:pPr algn="just"/>
            <a:endParaRPr lang="it-IT" dirty="0">
              <a:latin typeface="Consolas" panose="020B0609020204030204" pitchFamily="49" charset="0"/>
            </a:endParaRPr>
          </a:p>
          <a:p>
            <a:pPr algn="ctr"/>
            <a:r>
              <a:rPr lang="it-IT" i="1" dirty="0">
                <a:latin typeface="Consolas" panose="020B0609020204030204" pitchFamily="49" charset="0"/>
              </a:rPr>
              <a:t>“Credo di non sbagliare nel presumere che ognuno riconoscerà subito per</a:t>
            </a:r>
          </a:p>
          <a:p>
            <a:pPr algn="ctr"/>
            <a:r>
              <a:rPr lang="it-IT" i="1" dirty="0">
                <a:latin typeface="Consolas" panose="020B0609020204030204" pitchFamily="49" charset="0"/>
              </a:rPr>
              <a:t>vero il principio enunciato. La maggior parte dei miei lettori rimarrà alquanto delusa nell’apprendere che il mistero della continuità dovrà essere svelato da una banalità come questa. A questo proposito voglio fare un’osservazione: sono contentissimo che ognuno trovi quel principio tanto evidente e tanto in accordo con la propria rappresentazione della retta, perché n è a me né ad altri è possibile dimostrarlo in qualche modo. L’assunzione di questa proprietà della retta altro non è che un assioma mediante il quale anzitutto riconosciamo alla retta la sua continuità, mediante il quale noi pensiamo la continuità nella retta.”</a:t>
            </a:r>
          </a:p>
        </p:txBody>
      </p:sp>
      <p:sp>
        <p:nvSpPr>
          <p:cNvPr id="7" name="Titolo 1">
            <a:extLst>
              <a:ext uri="{FF2B5EF4-FFF2-40B4-BE49-F238E27FC236}">
                <a16:creationId xmlns:a16="http://schemas.microsoft.com/office/drawing/2014/main" id="{428DA9B8-4730-BDBE-E464-19142C020D10}"/>
              </a:ext>
            </a:extLst>
          </p:cNvPr>
          <p:cNvSpPr>
            <a:spLocks noGrp="1"/>
          </p:cNvSpPr>
          <p:nvPr>
            <p:ph type="title"/>
          </p:nvPr>
        </p:nvSpPr>
        <p:spPr>
          <a:xfrm>
            <a:off x="1127448" y="44624"/>
            <a:ext cx="9937104" cy="1143000"/>
          </a:xfrm>
        </p:spPr>
        <p:txBody>
          <a:bodyPr>
            <a:normAutofit fontScale="90000"/>
          </a:bodyPr>
          <a:lstStyle/>
          <a:p>
            <a:pPr algn="ctr"/>
            <a:r>
              <a:rPr lang="it-IT" sz="4000" dirty="0">
                <a:latin typeface="Consolas" panose="020B0609020204030204" pitchFamily="49" charset="0"/>
              </a:rPr>
              <a:t>Continuità della retta e costruzione dei reali</a:t>
            </a:r>
          </a:p>
        </p:txBody>
      </p:sp>
    </p:spTree>
    <p:extLst>
      <p:ext uri="{BB962C8B-B14F-4D97-AF65-F5344CB8AC3E}">
        <p14:creationId xmlns:p14="http://schemas.microsoft.com/office/powerpoint/2010/main" val="11279622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11424" y="1484784"/>
            <a:ext cx="10009112" cy="646331"/>
          </a:xfrm>
          <a:prstGeom prst="rect">
            <a:avLst/>
          </a:prstGeom>
          <a:noFill/>
        </p:spPr>
        <p:txBody>
          <a:bodyPr wrap="square" rtlCol="0">
            <a:spAutoFit/>
          </a:bodyPr>
          <a:lstStyle/>
          <a:p>
            <a:pPr algn="just"/>
            <a:r>
              <a:rPr lang="it-IT" dirty="0">
                <a:latin typeface="Consolas" panose="020B0609020204030204" pitchFamily="49" charset="0"/>
              </a:rPr>
              <a:t>Quindi per eliminare la discontinuità dei razionali Dedekind adotta il metodo seguente:</a:t>
            </a:r>
          </a:p>
        </p:txBody>
      </p:sp>
      <p:sp>
        <p:nvSpPr>
          <p:cNvPr id="7" name="Titolo 1">
            <a:extLst>
              <a:ext uri="{FF2B5EF4-FFF2-40B4-BE49-F238E27FC236}">
                <a16:creationId xmlns:a16="http://schemas.microsoft.com/office/drawing/2014/main" id="{428DA9B8-4730-BDBE-E464-19142C020D10}"/>
              </a:ext>
            </a:extLst>
          </p:cNvPr>
          <p:cNvSpPr>
            <a:spLocks noGrp="1"/>
          </p:cNvSpPr>
          <p:nvPr>
            <p:ph type="title"/>
          </p:nvPr>
        </p:nvSpPr>
        <p:spPr>
          <a:xfrm>
            <a:off x="1127448" y="44624"/>
            <a:ext cx="9937104" cy="1143000"/>
          </a:xfrm>
        </p:spPr>
        <p:txBody>
          <a:bodyPr>
            <a:normAutofit fontScale="90000"/>
          </a:bodyPr>
          <a:lstStyle/>
          <a:p>
            <a:pPr algn="ctr"/>
            <a:r>
              <a:rPr lang="it-IT" sz="4000" dirty="0">
                <a:latin typeface="Consolas" panose="020B0609020204030204" pitchFamily="49" charset="0"/>
              </a:rPr>
              <a:t>Continuità della retta e costruzione dei reali</a:t>
            </a:r>
          </a:p>
        </p:txBody>
      </p:sp>
      <mc:AlternateContent xmlns:mc="http://schemas.openxmlformats.org/markup-compatibility/2006">
        <mc:Choice xmlns:a14="http://schemas.microsoft.com/office/drawing/2010/main" Requires="a14">
          <p:sp>
            <p:nvSpPr>
              <p:cNvPr id="4" name="CasellaDiTesto 3">
                <a:extLst>
                  <a:ext uri="{FF2B5EF4-FFF2-40B4-BE49-F238E27FC236}">
                    <a16:creationId xmlns:a16="http://schemas.microsoft.com/office/drawing/2014/main" id="{D27EE3BA-7709-E20B-E2BE-6D8733499D59}"/>
                  </a:ext>
                </a:extLst>
              </p:cNvPr>
              <p:cNvSpPr txBox="1"/>
              <p:nvPr/>
            </p:nvSpPr>
            <p:spPr>
              <a:xfrm>
                <a:off x="911424" y="2428275"/>
                <a:ext cx="10153128" cy="1200329"/>
              </a:xfrm>
              <a:prstGeom prst="rect">
                <a:avLst/>
              </a:prstGeom>
              <a:solidFill>
                <a:srgbClr val="E4E5BB"/>
              </a:solidFill>
            </p:spPr>
            <p:txBody>
              <a:bodyPr wrap="square">
                <a:spAutoFit/>
              </a:bodyPr>
              <a:lstStyle/>
              <a:p>
                <a:r>
                  <a:rPr lang="it-IT" b="1" dirty="0">
                    <a:latin typeface="Consolas" panose="020B0609020204030204" pitchFamily="49" charset="0"/>
                  </a:rPr>
                  <a:t>Definizione. </a:t>
                </a:r>
                <a:r>
                  <a:rPr lang="it-IT" dirty="0">
                    <a:latin typeface="Consolas" panose="020B0609020204030204" pitchFamily="49" charset="0"/>
                  </a:rPr>
                  <a:t>Sia </a:t>
                </a:r>
                <a14:m>
                  <m:oMath xmlns:m="http://schemas.openxmlformats.org/officeDocument/2006/math">
                    <m:r>
                      <a:rPr lang="it-IT" i="1" dirty="0" smtClean="0">
                        <a:latin typeface="Cambria Math" panose="02040503050406030204" pitchFamily="18" charset="0"/>
                      </a:rPr>
                      <m:t>𝐴</m:t>
                    </m:r>
                    <m:r>
                      <a:rPr lang="it-IT" i="1" dirty="0" smtClean="0">
                        <a:latin typeface="Cambria Math" panose="02040503050406030204" pitchFamily="18" charset="0"/>
                      </a:rPr>
                      <m:t> ⊂ </m:t>
                    </m:r>
                    <m:r>
                      <a:rPr lang="it-IT" i="1" dirty="0" smtClean="0">
                        <a:latin typeface="Cambria Math" panose="02040503050406030204" pitchFamily="18" charset="0"/>
                      </a:rPr>
                      <m:t>𝑄</m:t>
                    </m:r>
                    <m:r>
                      <a:rPr lang="it-IT" i="1" dirty="0" smtClean="0">
                        <a:latin typeface="Cambria Math" panose="02040503050406030204" pitchFamily="18" charset="0"/>
                      </a:rPr>
                      <m:t>, </m:t>
                    </m:r>
                    <m:r>
                      <a:rPr lang="it-IT" i="1" dirty="0" smtClean="0">
                        <a:latin typeface="Cambria Math" panose="02040503050406030204" pitchFamily="18" charset="0"/>
                      </a:rPr>
                      <m:t>𝐵</m:t>
                    </m:r>
                    <m:r>
                      <a:rPr lang="it-IT" i="1" dirty="0" smtClean="0">
                        <a:latin typeface="Cambria Math" panose="02040503050406030204" pitchFamily="18" charset="0"/>
                      </a:rPr>
                      <m:t> ⊂ </m:t>
                    </m:r>
                    <m:r>
                      <a:rPr lang="it-IT" i="1" dirty="0" smtClean="0">
                        <a:latin typeface="Cambria Math" panose="02040503050406030204" pitchFamily="18" charset="0"/>
                      </a:rPr>
                      <m:t>𝑄</m:t>
                    </m:r>
                    <m:r>
                      <a:rPr lang="it-IT" i="1" dirty="0" smtClean="0">
                        <a:latin typeface="Cambria Math" panose="02040503050406030204" pitchFamily="18" charset="0"/>
                      </a:rPr>
                      <m:t> </m:t>
                    </m:r>
                  </m:oMath>
                </a14:m>
                <a:r>
                  <a:rPr lang="it-IT" dirty="0">
                    <a:latin typeface="Consolas" panose="020B0609020204030204" pitchFamily="49" charset="0"/>
                  </a:rPr>
                  <a:t>con </a:t>
                </a:r>
                <a14:m>
                  <m:oMath xmlns:m="http://schemas.openxmlformats.org/officeDocument/2006/math">
                    <m:r>
                      <a:rPr lang="it-IT" i="1" dirty="0" smtClean="0">
                        <a:latin typeface="Cambria Math" panose="02040503050406030204" pitchFamily="18" charset="0"/>
                      </a:rPr>
                      <m:t>𝐴</m:t>
                    </m:r>
                    <m:r>
                      <a:rPr lang="it-IT" i="1" dirty="0" smtClean="0">
                        <a:latin typeface="Cambria Math" panose="02040503050406030204" pitchFamily="18" charset="0"/>
                      </a:rPr>
                      <m:t>,</m:t>
                    </m:r>
                    <m:r>
                      <a:rPr lang="it-IT" i="1" dirty="0" smtClean="0">
                        <a:latin typeface="Cambria Math" panose="02040503050406030204" pitchFamily="18" charset="0"/>
                      </a:rPr>
                      <m:t>𝐵</m:t>
                    </m:r>
                    <m:r>
                      <a:rPr lang="it-IT" i="1" dirty="0" smtClean="0">
                        <a:latin typeface="Cambria Math" panose="02040503050406030204" pitchFamily="18" charset="0"/>
                      </a:rPr>
                      <m:t> ≠ ∅</m:t>
                    </m:r>
                  </m:oMath>
                </a14:m>
                <a:r>
                  <a:rPr lang="it-IT" dirty="0">
                    <a:latin typeface="Consolas" panose="020B0609020204030204" pitchFamily="49" charset="0"/>
                  </a:rPr>
                  <a:t>, allora (A, B) è una sezione se:</a:t>
                </a:r>
              </a:p>
              <a:p>
                <a:r>
                  <a:rPr lang="it-IT" dirty="0">
                    <a:latin typeface="Consolas" panose="020B0609020204030204" pitchFamily="49" charset="0"/>
                  </a:rPr>
                  <a:t>• </a:t>
                </a:r>
                <a14:m>
                  <m:oMath xmlns:m="http://schemas.openxmlformats.org/officeDocument/2006/math">
                    <m:r>
                      <a:rPr lang="it-IT" i="1" dirty="0" smtClean="0">
                        <a:latin typeface="Cambria Math" panose="02040503050406030204" pitchFamily="18" charset="0"/>
                      </a:rPr>
                      <m:t>𝐴</m:t>
                    </m:r>
                    <m:r>
                      <a:rPr lang="it-IT" i="1" dirty="0" smtClean="0">
                        <a:latin typeface="Cambria Math" panose="02040503050406030204" pitchFamily="18" charset="0"/>
                      </a:rPr>
                      <m:t> ∪ </m:t>
                    </m:r>
                    <m:r>
                      <a:rPr lang="it-IT" i="1" dirty="0" smtClean="0">
                        <a:latin typeface="Cambria Math" panose="02040503050406030204" pitchFamily="18" charset="0"/>
                      </a:rPr>
                      <m:t>𝐵</m:t>
                    </m:r>
                    <m:r>
                      <a:rPr lang="it-IT" i="1" dirty="0" smtClean="0">
                        <a:latin typeface="Cambria Math" panose="02040503050406030204" pitchFamily="18" charset="0"/>
                      </a:rPr>
                      <m:t> = </m:t>
                    </m:r>
                    <m:r>
                      <a:rPr lang="it-IT" i="1" dirty="0" smtClean="0">
                        <a:latin typeface="Cambria Math" panose="02040503050406030204" pitchFamily="18" charset="0"/>
                      </a:rPr>
                      <m:t>𝑄</m:t>
                    </m:r>
                  </m:oMath>
                </a14:m>
                <a:r>
                  <a:rPr lang="it-IT" dirty="0">
                    <a:latin typeface="Consolas" panose="020B0609020204030204" pitchFamily="49" charset="0"/>
                  </a:rPr>
                  <a:t>;</a:t>
                </a:r>
              </a:p>
              <a:p>
                <a:r>
                  <a:rPr lang="it-IT" dirty="0">
                    <a:latin typeface="Consolas" panose="020B0609020204030204" pitchFamily="49" charset="0"/>
                  </a:rPr>
                  <a:t>• </a:t>
                </a:r>
                <a14:m>
                  <m:oMath xmlns:m="http://schemas.openxmlformats.org/officeDocument/2006/math">
                    <m:r>
                      <a:rPr lang="it-IT" i="1" dirty="0" smtClean="0">
                        <a:latin typeface="Cambria Math" panose="02040503050406030204" pitchFamily="18" charset="0"/>
                      </a:rPr>
                      <m:t>𝐴</m:t>
                    </m:r>
                    <m:r>
                      <a:rPr lang="it-IT" i="1" dirty="0" smtClean="0">
                        <a:latin typeface="Cambria Math" panose="02040503050406030204" pitchFamily="18" charset="0"/>
                      </a:rPr>
                      <m:t> ∩ </m:t>
                    </m:r>
                    <m:r>
                      <a:rPr lang="it-IT" i="1" dirty="0" smtClean="0">
                        <a:latin typeface="Cambria Math" panose="02040503050406030204" pitchFamily="18" charset="0"/>
                      </a:rPr>
                      <m:t>𝐵</m:t>
                    </m:r>
                    <m:r>
                      <a:rPr lang="it-IT" i="1" dirty="0" smtClean="0">
                        <a:latin typeface="Cambria Math" panose="02040503050406030204" pitchFamily="18" charset="0"/>
                      </a:rPr>
                      <m:t> = ∅</m:t>
                    </m:r>
                  </m:oMath>
                </a14:m>
                <a:r>
                  <a:rPr lang="it-IT" dirty="0">
                    <a:latin typeface="Consolas" panose="020B0609020204030204" pitchFamily="49" charset="0"/>
                  </a:rPr>
                  <a:t>;</a:t>
                </a:r>
              </a:p>
              <a:p>
                <a:r>
                  <a:rPr lang="it-IT" dirty="0">
                    <a:latin typeface="Consolas" panose="020B0609020204030204" pitchFamily="49" charset="0"/>
                  </a:rPr>
                  <a:t>• </a:t>
                </a:r>
                <a14:m>
                  <m:oMath xmlns:m="http://schemas.openxmlformats.org/officeDocument/2006/math">
                    <m:r>
                      <a:rPr lang="it-IT" i="1" dirty="0" smtClean="0">
                        <a:latin typeface="Cambria Math" panose="02040503050406030204" pitchFamily="18" charset="0"/>
                      </a:rPr>
                      <m:t>∀</m:t>
                    </m:r>
                    <m:r>
                      <a:rPr lang="it-IT" i="1" dirty="0" smtClean="0">
                        <a:latin typeface="Cambria Math" panose="02040503050406030204" pitchFamily="18" charset="0"/>
                      </a:rPr>
                      <m:t>𝑎</m:t>
                    </m:r>
                    <m:r>
                      <a:rPr lang="it-IT" i="1" dirty="0" smtClean="0">
                        <a:latin typeface="Cambria Math" panose="02040503050406030204" pitchFamily="18" charset="0"/>
                      </a:rPr>
                      <m:t> ∈ </m:t>
                    </m:r>
                    <m:r>
                      <a:rPr lang="it-IT" i="1" dirty="0" smtClean="0">
                        <a:latin typeface="Cambria Math" panose="02040503050406030204" pitchFamily="18" charset="0"/>
                      </a:rPr>
                      <m:t>𝐴</m:t>
                    </m:r>
                    <m:r>
                      <a:rPr lang="it-IT" i="1" dirty="0" smtClean="0">
                        <a:latin typeface="Cambria Math" panose="02040503050406030204" pitchFamily="18" charset="0"/>
                      </a:rPr>
                      <m:t>, ∀</m:t>
                    </m:r>
                    <m:r>
                      <a:rPr lang="it-IT" i="1" dirty="0" smtClean="0">
                        <a:latin typeface="Cambria Math" panose="02040503050406030204" pitchFamily="18" charset="0"/>
                      </a:rPr>
                      <m:t>𝑏</m:t>
                    </m:r>
                    <m:r>
                      <a:rPr lang="it-IT" i="1" dirty="0" smtClean="0">
                        <a:latin typeface="Cambria Math" panose="02040503050406030204" pitchFamily="18" charset="0"/>
                      </a:rPr>
                      <m:t> ∈ </m:t>
                    </m:r>
                    <m:r>
                      <a:rPr lang="it-IT" i="1" dirty="0" smtClean="0">
                        <a:latin typeface="Cambria Math" panose="02040503050406030204" pitchFamily="18" charset="0"/>
                      </a:rPr>
                      <m:t>𝐵</m:t>
                    </m:r>
                    <m:r>
                      <a:rPr lang="it-IT" i="1" dirty="0" smtClean="0">
                        <a:latin typeface="Cambria Math" panose="02040503050406030204" pitchFamily="18" charset="0"/>
                      </a:rPr>
                      <m:t> </m:t>
                    </m:r>
                  </m:oMath>
                </a14:m>
                <a:r>
                  <a:rPr lang="it-IT" dirty="0">
                    <a:latin typeface="Consolas" panose="020B0609020204030204" pitchFamily="49" charset="0"/>
                  </a:rPr>
                  <a:t>si ha </a:t>
                </a:r>
                <a14:m>
                  <m:oMath xmlns:m="http://schemas.openxmlformats.org/officeDocument/2006/math">
                    <m:r>
                      <a:rPr lang="it-IT" i="1" dirty="0" smtClean="0">
                        <a:latin typeface="Cambria Math" panose="02040503050406030204" pitchFamily="18" charset="0"/>
                      </a:rPr>
                      <m:t>𝑎</m:t>
                    </m:r>
                    <m:r>
                      <a:rPr lang="it-IT" i="1" dirty="0" smtClean="0">
                        <a:latin typeface="Cambria Math" panose="02040503050406030204" pitchFamily="18" charset="0"/>
                      </a:rPr>
                      <m:t> &lt; </m:t>
                    </m:r>
                    <m:r>
                      <a:rPr lang="it-IT" i="1" dirty="0" smtClean="0">
                        <a:latin typeface="Cambria Math" panose="02040503050406030204" pitchFamily="18" charset="0"/>
                      </a:rPr>
                      <m:t>𝑏</m:t>
                    </m:r>
                  </m:oMath>
                </a14:m>
                <a:r>
                  <a:rPr lang="it-IT" dirty="0">
                    <a:latin typeface="Consolas" panose="020B0609020204030204" pitchFamily="49" charset="0"/>
                  </a:rPr>
                  <a:t>.</a:t>
                </a:r>
                <a:endParaRPr lang="en-US" dirty="0">
                  <a:latin typeface="Consolas" panose="020B0609020204030204" pitchFamily="49" charset="0"/>
                </a:endParaRPr>
              </a:p>
            </p:txBody>
          </p:sp>
        </mc:Choice>
        <mc:Fallback>
          <p:sp>
            <p:nvSpPr>
              <p:cNvPr id="4" name="CasellaDiTesto 3">
                <a:extLst>
                  <a:ext uri="{FF2B5EF4-FFF2-40B4-BE49-F238E27FC236}">
                    <a16:creationId xmlns:a16="http://schemas.microsoft.com/office/drawing/2014/main" id="{D27EE3BA-7709-E20B-E2BE-6D8733499D59}"/>
                  </a:ext>
                </a:extLst>
              </p:cNvPr>
              <p:cNvSpPr txBox="1">
                <a:spLocks noRot="1" noChangeAspect="1" noMove="1" noResize="1" noEditPoints="1" noAdjustHandles="1" noChangeArrowheads="1" noChangeShapeType="1" noTextEdit="1"/>
              </p:cNvSpPr>
              <p:nvPr/>
            </p:nvSpPr>
            <p:spPr>
              <a:xfrm>
                <a:off x="911424" y="2428275"/>
                <a:ext cx="10153128" cy="1200329"/>
              </a:xfrm>
              <a:prstGeom prst="rect">
                <a:avLst/>
              </a:prstGeom>
              <a:blipFill>
                <a:blip r:embed="rId2"/>
                <a:stretch>
                  <a:fillRect l="-541" t="-2538" b="-71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asellaDiTesto 5">
                <a:extLst>
                  <a:ext uri="{FF2B5EF4-FFF2-40B4-BE49-F238E27FC236}">
                    <a16:creationId xmlns:a16="http://schemas.microsoft.com/office/drawing/2014/main" id="{2809A044-E5AE-D422-A123-1B2EE5D7D568}"/>
                  </a:ext>
                </a:extLst>
              </p:cNvPr>
              <p:cNvSpPr txBox="1"/>
              <p:nvPr/>
            </p:nvSpPr>
            <p:spPr>
              <a:xfrm>
                <a:off x="1019436" y="4130591"/>
                <a:ext cx="10153128" cy="1754326"/>
              </a:xfrm>
              <a:prstGeom prst="rect">
                <a:avLst/>
              </a:prstGeom>
              <a:noFill/>
            </p:spPr>
            <p:txBody>
              <a:bodyPr wrap="square">
                <a:spAutoFit/>
              </a:bodyPr>
              <a:lstStyle/>
              <a:p>
                <a:r>
                  <a:rPr lang="it-IT" dirty="0">
                    <a:latin typeface="Consolas" panose="020B0609020204030204" pitchFamily="49" charset="0"/>
                  </a:rPr>
                  <a:t>Dato un razionale a possiamo costruire una sezione di </a:t>
                </a:r>
                <a14:m>
                  <m:oMath xmlns:m="http://schemas.openxmlformats.org/officeDocument/2006/math">
                    <m:r>
                      <a:rPr lang="it-IT" i="1" dirty="0" smtClean="0">
                        <a:latin typeface="Cambria Math" panose="02040503050406030204" pitchFamily="18" charset="0"/>
                      </a:rPr>
                      <m:t>𝑄</m:t>
                    </m:r>
                    <m:r>
                      <a:rPr lang="it-IT" i="1" dirty="0" smtClean="0">
                        <a:latin typeface="Cambria Math" panose="02040503050406030204" pitchFamily="18" charset="0"/>
                      </a:rPr>
                      <m:t>, (</m:t>
                    </m:r>
                    <m:sSub>
                      <m:sSubPr>
                        <m:ctrlPr>
                          <a:rPr lang="it-IT" i="1" dirty="0" smtClean="0">
                            <a:latin typeface="Cambria Math" panose="02040503050406030204" pitchFamily="18" charset="0"/>
                          </a:rPr>
                        </m:ctrlPr>
                      </m:sSubPr>
                      <m:e>
                        <m:r>
                          <a:rPr lang="it-IT" i="1" dirty="0">
                            <a:latin typeface="Cambria Math" panose="02040503050406030204" pitchFamily="18" charset="0"/>
                          </a:rPr>
                          <m:t>𝐴</m:t>
                        </m:r>
                      </m:e>
                      <m:sub>
                        <m:r>
                          <a:rPr lang="it-IT" i="1" dirty="0">
                            <a:latin typeface="Cambria Math" panose="02040503050406030204" pitchFamily="18" charset="0"/>
                          </a:rPr>
                          <m:t>1</m:t>
                        </m:r>
                      </m:sub>
                    </m:sSub>
                    <m:r>
                      <a:rPr lang="it-IT" i="1" dirty="0" smtClean="0">
                        <a:latin typeface="Cambria Math" panose="02040503050406030204" pitchFamily="18" charset="0"/>
                      </a:rPr>
                      <m:t>, </m:t>
                    </m:r>
                    <m:sSub>
                      <m:sSubPr>
                        <m:ctrlPr>
                          <a:rPr lang="it-IT" i="1" dirty="0" smtClean="0">
                            <a:latin typeface="Cambria Math" panose="02040503050406030204" pitchFamily="18" charset="0"/>
                          </a:rPr>
                        </m:ctrlPr>
                      </m:sSubPr>
                      <m:e>
                        <m:r>
                          <a:rPr lang="it-IT" i="1" dirty="0">
                            <a:latin typeface="Cambria Math" panose="02040503050406030204" pitchFamily="18" charset="0"/>
                          </a:rPr>
                          <m:t>𝐴</m:t>
                        </m:r>
                      </m:e>
                      <m:sub>
                        <m:r>
                          <a:rPr lang="it-IT" i="1" dirty="0">
                            <a:latin typeface="Cambria Math" panose="02040503050406030204" pitchFamily="18" charset="0"/>
                          </a:rPr>
                          <m:t>2</m:t>
                        </m:r>
                      </m:sub>
                    </m:sSub>
                    <m:r>
                      <a:rPr lang="it-IT" i="1" dirty="0" smtClean="0">
                        <a:latin typeface="Cambria Math" panose="02040503050406030204" pitchFamily="18" charset="0"/>
                      </a:rPr>
                      <m:t>) </m:t>
                    </m:r>
                  </m:oMath>
                </a14:m>
                <a:r>
                  <a:rPr lang="it-IT" dirty="0">
                    <a:latin typeface="Consolas" panose="020B0609020204030204" pitchFamily="49" charset="0"/>
                  </a:rPr>
                  <a:t>mettendo in </a:t>
                </a:r>
                <a14:m>
                  <m:oMath xmlns:m="http://schemas.openxmlformats.org/officeDocument/2006/math">
                    <m:sSub>
                      <m:sSubPr>
                        <m:ctrlPr>
                          <a:rPr lang="it-IT" i="1" dirty="0" smtClean="0">
                            <a:latin typeface="Cambria Math" panose="02040503050406030204" pitchFamily="18" charset="0"/>
                          </a:rPr>
                        </m:ctrlPr>
                      </m:sSubPr>
                      <m:e>
                        <m:r>
                          <a:rPr lang="it-IT" i="1" dirty="0">
                            <a:latin typeface="Cambria Math" panose="02040503050406030204" pitchFamily="18" charset="0"/>
                          </a:rPr>
                          <m:t>𝐴</m:t>
                        </m:r>
                      </m:e>
                      <m:sub>
                        <m:r>
                          <a:rPr lang="it-IT" i="1" dirty="0">
                            <a:latin typeface="Cambria Math" panose="02040503050406030204" pitchFamily="18" charset="0"/>
                          </a:rPr>
                          <m:t>1</m:t>
                        </m:r>
                      </m:sub>
                    </m:sSub>
                  </m:oMath>
                </a14:m>
                <a:r>
                  <a:rPr lang="it-IT" dirty="0">
                    <a:latin typeface="Consolas" panose="020B0609020204030204" pitchFamily="49" charset="0"/>
                  </a:rPr>
                  <a:t> tutti i razionali </a:t>
                </a:r>
                <a14:m>
                  <m:oMath xmlns:m="http://schemas.openxmlformats.org/officeDocument/2006/math">
                    <m:sSub>
                      <m:sSubPr>
                        <m:ctrlPr>
                          <a:rPr lang="it-IT" i="1" dirty="0" smtClean="0">
                            <a:latin typeface="Cambria Math" panose="02040503050406030204" pitchFamily="18" charset="0"/>
                          </a:rPr>
                        </m:ctrlPr>
                      </m:sSubPr>
                      <m:e>
                        <m:r>
                          <a:rPr lang="it-IT" i="1" dirty="0">
                            <a:latin typeface="Cambria Math" panose="02040503050406030204" pitchFamily="18" charset="0"/>
                          </a:rPr>
                          <m:t>𝑎</m:t>
                        </m:r>
                      </m:e>
                      <m:sub>
                        <m:r>
                          <a:rPr lang="it-IT" i="1" dirty="0">
                            <a:latin typeface="Cambria Math" panose="02040503050406030204" pitchFamily="18" charset="0"/>
                          </a:rPr>
                          <m:t>1</m:t>
                        </m:r>
                      </m:sub>
                    </m:sSub>
                    <m:r>
                      <a:rPr lang="it-IT" i="1" dirty="0" smtClean="0">
                        <a:latin typeface="Cambria Math" panose="02040503050406030204" pitchFamily="18" charset="0"/>
                      </a:rPr>
                      <m:t>&lt; </m:t>
                    </m:r>
                    <m:r>
                      <a:rPr lang="it-IT" i="1" dirty="0" smtClean="0">
                        <a:latin typeface="Cambria Math" panose="02040503050406030204" pitchFamily="18" charset="0"/>
                      </a:rPr>
                      <m:t>𝑎</m:t>
                    </m:r>
                    <m:r>
                      <a:rPr lang="it-IT" i="1" dirty="0" smtClean="0">
                        <a:latin typeface="Cambria Math" panose="02040503050406030204" pitchFamily="18" charset="0"/>
                      </a:rPr>
                      <m:t> </m:t>
                    </m:r>
                  </m:oMath>
                </a14:m>
                <a:r>
                  <a:rPr lang="it-IT" dirty="0">
                    <a:latin typeface="Consolas" panose="020B0609020204030204" pitchFamily="49" charset="0"/>
                  </a:rPr>
                  <a:t>e in </a:t>
                </a:r>
                <a14:m>
                  <m:oMath xmlns:m="http://schemas.openxmlformats.org/officeDocument/2006/math">
                    <m:sSub>
                      <m:sSubPr>
                        <m:ctrlPr>
                          <a:rPr lang="it-IT" i="1" dirty="0" smtClean="0">
                            <a:latin typeface="Cambria Math" panose="02040503050406030204" pitchFamily="18" charset="0"/>
                          </a:rPr>
                        </m:ctrlPr>
                      </m:sSubPr>
                      <m:e>
                        <m:r>
                          <a:rPr lang="it-IT" i="1" dirty="0">
                            <a:latin typeface="Cambria Math" panose="02040503050406030204" pitchFamily="18" charset="0"/>
                          </a:rPr>
                          <m:t>𝐴</m:t>
                        </m:r>
                      </m:e>
                      <m:sub>
                        <m:r>
                          <a:rPr lang="it-IT" i="1" dirty="0">
                            <a:latin typeface="Cambria Math" panose="02040503050406030204" pitchFamily="18" charset="0"/>
                          </a:rPr>
                          <m:t>2</m:t>
                        </m:r>
                      </m:sub>
                    </m:sSub>
                  </m:oMath>
                </a14:m>
                <a:r>
                  <a:rPr lang="it-IT" dirty="0">
                    <a:latin typeface="Consolas" panose="020B0609020204030204" pitchFamily="49" charset="0"/>
                  </a:rPr>
                  <a:t> tutti i razionali </a:t>
                </a:r>
                <a14:m>
                  <m:oMath xmlns:m="http://schemas.openxmlformats.org/officeDocument/2006/math">
                    <m:sSub>
                      <m:sSubPr>
                        <m:ctrlPr>
                          <a:rPr lang="it-IT" i="1" dirty="0" smtClean="0">
                            <a:latin typeface="Cambria Math" panose="02040503050406030204" pitchFamily="18" charset="0"/>
                          </a:rPr>
                        </m:ctrlPr>
                      </m:sSubPr>
                      <m:e>
                        <m:r>
                          <a:rPr lang="it-IT" i="1" dirty="0">
                            <a:latin typeface="Cambria Math" panose="02040503050406030204" pitchFamily="18" charset="0"/>
                          </a:rPr>
                          <m:t>𝑎</m:t>
                        </m:r>
                      </m:e>
                      <m:sub>
                        <m:r>
                          <a:rPr lang="it-IT" i="1" dirty="0">
                            <a:latin typeface="Cambria Math" panose="02040503050406030204" pitchFamily="18" charset="0"/>
                          </a:rPr>
                          <m:t>2</m:t>
                        </m:r>
                      </m:sub>
                    </m:sSub>
                    <m:r>
                      <a:rPr lang="it-IT" i="1" dirty="0" smtClean="0">
                        <a:latin typeface="Cambria Math" panose="02040503050406030204" pitchFamily="18" charset="0"/>
                      </a:rPr>
                      <m:t> &gt; </m:t>
                    </m:r>
                    <m:r>
                      <a:rPr lang="it-IT" i="1" dirty="0" smtClean="0">
                        <a:latin typeface="Cambria Math" panose="02040503050406030204" pitchFamily="18" charset="0"/>
                      </a:rPr>
                      <m:t>𝑎</m:t>
                    </m:r>
                    <m:r>
                      <a:rPr lang="it-IT" i="1" dirty="0" smtClean="0">
                        <a:latin typeface="Cambria Math" panose="02040503050406030204" pitchFamily="18" charset="0"/>
                      </a:rPr>
                      <m:t>. </m:t>
                    </m:r>
                  </m:oMath>
                </a14:m>
                <a:endParaRPr lang="it-IT" dirty="0">
                  <a:latin typeface="Consolas" panose="020B0609020204030204" pitchFamily="49" charset="0"/>
                </a:endParaRPr>
              </a:p>
              <a:p>
                <a:r>
                  <a:rPr lang="it-IT" dirty="0">
                    <a:latin typeface="Consolas" panose="020B0609020204030204" pitchFamily="49" charset="0"/>
                  </a:rPr>
                  <a:t>Quindi per ogni numero razionale a corrisponde una sezione di cui a è l’elemento separatore, e può essere </a:t>
                </a:r>
                <a14:m>
                  <m:oMath xmlns:m="http://schemas.openxmlformats.org/officeDocument/2006/math">
                    <m:sSub>
                      <m:sSubPr>
                        <m:ctrlPr>
                          <a:rPr lang="it-IT" i="1" dirty="0" smtClean="0">
                            <a:latin typeface="Cambria Math" panose="02040503050406030204" pitchFamily="18" charset="0"/>
                          </a:rPr>
                        </m:ctrlPr>
                      </m:sSubPr>
                      <m:e>
                        <m:r>
                          <a:rPr lang="it-IT" i="1" dirty="0">
                            <a:latin typeface="Cambria Math" panose="02040503050406030204" pitchFamily="18" charset="0"/>
                          </a:rPr>
                          <m:t>𝑎</m:t>
                        </m:r>
                      </m:e>
                      <m:sub>
                        <m:r>
                          <a:rPr lang="it-IT" i="1" dirty="0">
                            <a:latin typeface="Cambria Math" panose="02040503050406030204" pitchFamily="18" charset="0"/>
                          </a:rPr>
                          <m:t>1</m:t>
                        </m:r>
                      </m:sub>
                    </m:sSub>
                    <m:r>
                      <a:rPr lang="it-IT" i="1" dirty="0" smtClean="0">
                        <a:latin typeface="Cambria Math" panose="02040503050406030204" pitchFamily="18" charset="0"/>
                      </a:rPr>
                      <m:t> &lt; </m:t>
                    </m:r>
                    <m:r>
                      <a:rPr lang="it-IT" i="1" dirty="0" smtClean="0">
                        <a:latin typeface="Cambria Math" panose="02040503050406030204" pitchFamily="18" charset="0"/>
                      </a:rPr>
                      <m:t>𝑎</m:t>
                    </m:r>
                    <m:r>
                      <a:rPr lang="it-IT" i="1" dirty="0" smtClean="0">
                        <a:latin typeface="Cambria Math" panose="02040503050406030204" pitchFamily="18" charset="0"/>
                      </a:rPr>
                      <m:t> ≤ </m:t>
                    </m:r>
                    <m:sSub>
                      <m:sSubPr>
                        <m:ctrlPr>
                          <a:rPr lang="it-IT" i="1" dirty="0" smtClean="0">
                            <a:latin typeface="Cambria Math" panose="02040503050406030204" pitchFamily="18" charset="0"/>
                          </a:rPr>
                        </m:ctrlPr>
                      </m:sSubPr>
                      <m:e>
                        <m:r>
                          <a:rPr lang="it-IT" i="1" dirty="0">
                            <a:latin typeface="Cambria Math" panose="02040503050406030204" pitchFamily="18" charset="0"/>
                          </a:rPr>
                          <m:t>𝑎</m:t>
                        </m:r>
                      </m:e>
                      <m:sub>
                        <m:r>
                          <a:rPr lang="it-IT" i="1" dirty="0">
                            <a:latin typeface="Cambria Math" panose="02040503050406030204" pitchFamily="18" charset="0"/>
                          </a:rPr>
                          <m:t>2</m:t>
                        </m:r>
                      </m:sub>
                    </m:sSub>
                    <m:r>
                      <a:rPr lang="it-IT" i="1" dirty="0" smtClean="0">
                        <a:latin typeface="Cambria Math" panose="02040503050406030204" pitchFamily="18" charset="0"/>
                      </a:rPr>
                      <m:t> </m:t>
                    </m:r>
                  </m:oMath>
                </a14:m>
                <a:r>
                  <a:rPr lang="it-IT" dirty="0">
                    <a:latin typeface="Consolas" panose="020B0609020204030204" pitchFamily="49" charset="0"/>
                  </a:rPr>
                  <a:t>o </a:t>
                </a:r>
                <a14:m>
                  <m:oMath xmlns:m="http://schemas.openxmlformats.org/officeDocument/2006/math">
                    <m:sSub>
                      <m:sSubPr>
                        <m:ctrlPr>
                          <a:rPr lang="it-IT" i="1" dirty="0" smtClean="0">
                            <a:latin typeface="Cambria Math" panose="02040503050406030204" pitchFamily="18" charset="0"/>
                          </a:rPr>
                        </m:ctrlPr>
                      </m:sSubPr>
                      <m:e>
                        <m:r>
                          <a:rPr lang="it-IT" i="1" dirty="0">
                            <a:latin typeface="Cambria Math" panose="02040503050406030204" pitchFamily="18" charset="0"/>
                          </a:rPr>
                          <m:t>𝑎</m:t>
                        </m:r>
                      </m:e>
                      <m:sub>
                        <m:r>
                          <a:rPr lang="it-IT" i="1" dirty="0">
                            <a:latin typeface="Cambria Math" panose="02040503050406030204" pitchFamily="18" charset="0"/>
                          </a:rPr>
                          <m:t>1</m:t>
                        </m:r>
                      </m:sub>
                    </m:sSub>
                    <m:r>
                      <a:rPr lang="it-IT" i="1" dirty="0" smtClean="0">
                        <a:latin typeface="Cambria Math" panose="02040503050406030204" pitchFamily="18" charset="0"/>
                      </a:rPr>
                      <m:t> </m:t>
                    </m:r>
                    <m:r>
                      <a:rPr lang="it-IT" i="1" dirty="0">
                        <a:latin typeface="Cambria Math" panose="02040503050406030204" pitchFamily="18" charset="0"/>
                      </a:rPr>
                      <m:t>≤ </m:t>
                    </m:r>
                    <m:r>
                      <a:rPr lang="it-IT" i="1" dirty="0">
                        <a:latin typeface="Cambria Math" panose="02040503050406030204" pitchFamily="18" charset="0"/>
                      </a:rPr>
                      <m:t>𝑎</m:t>
                    </m:r>
                    <m:r>
                      <a:rPr lang="it-IT" i="1" dirty="0">
                        <a:latin typeface="Cambria Math" panose="02040503050406030204" pitchFamily="18" charset="0"/>
                      </a:rPr>
                      <m:t> &lt; </m:t>
                    </m:r>
                    <m:sSub>
                      <m:sSubPr>
                        <m:ctrlPr>
                          <a:rPr lang="it-IT" i="1" dirty="0" smtClean="0">
                            <a:latin typeface="Cambria Math" panose="02040503050406030204" pitchFamily="18" charset="0"/>
                          </a:rPr>
                        </m:ctrlPr>
                      </m:sSubPr>
                      <m:e>
                        <m:r>
                          <a:rPr lang="it-IT" i="1" dirty="0">
                            <a:latin typeface="Cambria Math" panose="02040503050406030204" pitchFamily="18" charset="0"/>
                          </a:rPr>
                          <m:t>𝑎</m:t>
                        </m:r>
                      </m:e>
                      <m:sub>
                        <m:r>
                          <a:rPr lang="it-IT" i="1" dirty="0">
                            <a:latin typeface="Cambria Math" panose="02040503050406030204" pitchFamily="18" charset="0"/>
                          </a:rPr>
                          <m:t>2</m:t>
                        </m:r>
                      </m:sub>
                    </m:sSub>
                    <m:r>
                      <a:rPr lang="it-IT" i="1" dirty="0">
                        <a:latin typeface="Cambria Math" panose="02040503050406030204" pitchFamily="18" charset="0"/>
                      </a:rPr>
                      <m:t> </m:t>
                    </m:r>
                  </m:oMath>
                </a14:m>
                <a:endParaRPr lang="it-IT" dirty="0">
                  <a:latin typeface="Consolas" panose="020B0609020204030204" pitchFamily="49" charset="0"/>
                </a:endParaRPr>
              </a:p>
              <a:p>
                <a:r>
                  <a:rPr lang="it-IT" dirty="0">
                    <a:latin typeface="Consolas" panose="020B0609020204030204" pitchFamily="49" charset="0"/>
                  </a:rPr>
                  <a:t>(dalla definizione di sezione segue immediatamente che l’elemento separatore è unico).</a:t>
                </a:r>
                <a:endParaRPr lang="en-US" dirty="0">
                  <a:latin typeface="Consolas" panose="020B0609020204030204" pitchFamily="49" charset="0"/>
                </a:endParaRPr>
              </a:p>
            </p:txBody>
          </p:sp>
        </mc:Choice>
        <mc:Fallback>
          <p:sp>
            <p:nvSpPr>
              <p:cNvPr id="6" name="CasellaDiTesto 5">
                <a:extLst>
                  <a:ext uri="{FF2B5EF4-FFF2-40B4-BE49-F238E27FC236}">
                    <a16:creationId xmlns:a16="http://schemas.microsoft.com/office/drawing/2014/main" id="{2809A044-E5AE-D422-A123-1B2EE5D7D568}"/>
                  </a:ext>
                </a:extLst>
              </p:cNvPr>
              <p:cNvSpPr txBox="1">
                <a:spLocks noRot="1" noChangeAspect="1" noMove="1" noResize="1" noEditPoints="1" noAdjustHandles="1" noChangeArrowheads="1" noChangeShapeType="1" noTextEdit="1"/>
              </p:cNvSpPr>
              <p:nvPr/>
            </p:nvSpPr>
            <p:spPr>
              <a:xfrm>
                <a:off x="1019436" y="4130591"/>
                <a:ext cx="10153128" cy="1754326"/>
              </a:xfrm>
              <a:prstGeom prst="rect">
                <a:avLst/>
              </a:prstGeom>
              <a:blipFill>
                <a:blip r:embed="rId3"/>
                <a:stretch>
                  <a:fillRect l="-480" t="-2091" b="-4878"/>
                </a:stretch>
              </a:blipFill>
            </p:spPr>
            <p:txBody>
              <a:bodyPr/>
              <a:lstStyle/>
              <a:p>
                <a:r>
                  <a:rPr lang="en-US">
                    <a:noFill/>
                  </a:rPr>
                  <a:t> </a:t>
                </a:r>
              </a:p>
            </p:txBody>
          </p:sp>
        </mc:Fallback>
      </mc:AlternateContent>
    </p:spTree>
    <p:extLst>
      <p:ext uri="{BB962C8B-B14F-4D97-AF65-F5344CB8AC3E}">
        <p14:creationId xmlns:p14="http://schemas.microsoft.com/office/powerpoint/2010/main" val="19481430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55440" y="44624"/>
            <a:ext cx="10081120" cy="1143000"/>
          </a:xfrm>
        </p:spPr>
        <p:txBody>
          <a:bodyPr>
            <a:normAutofit fontScale="90000"/>
          </a:bodyPr>
          <a:lstStyle/>
          <a:p>
            <a:pPr algn="ctr"/>
            <a:r>
              <a:rPr lang="it-IT" sz="4000" dirty="0">
                <a:latin typeface="Consolas" panose="020B0609020204030204" pitchFamily="49" charset="0"/>
              </a:rPr>
              <a:t>Costruzione di Dedekind del campo dei numeri reali</a:t>
            </a:r>
          </a:p>
        </p:txBody>
      </p:sp>
      <p:sp>
        <p:nvSpPr>
          <p:cNvPr id="3" name="CasellaDiTesto 2"/>
          <p:cNvSpPr txBox="1"/>
          <p:nvPr/>
        </p:nvSpPr>
        <p:spPr>
          <a:xfrm>
            <a:off x="1055440" y="1559449"/>
            <a:ext cx="10081120" cy="4093428"/>
          </a:xfrm>
          <a:prstGeom prst="rect">
            <a:avLst/>
          </a:prstGeom>
          <a:solidFill>
            <a:schemeClr val="bg1"/>
          </a:solidFill>
        </p:spPr>
        <p:txBody>
          <a:bodyPr wrap="square" rtlCol="0">
            <a:spAutoFit/>
          </a:bodyPr>
          <a:lstStyle/>
          <a:p>
            <a:r>
              <a:rPr lang="it-IT" sz="2000" dirty="0">
                <a:latin typeface="Consolas" panose="020B0609020204030204" pitchFamily="49" charset="0"/>
              </a:rPr>
              <a:t>Fino alla metà dell’Ottocento il concetto di numero reale coincideva con il concetto di misura di grandezze ed era fondato sull’intuizione geometrica della continuità della retta.</a:t>
            </a:r>
          </a:p>
          <a:p>
            <a:r>
              <a:rPr lang="it-IT" sz="2000" dirty="0">
                <a:latin typeface="Consolas" panose="020B0609020204030204" pitchFamily="49" charset="0"/>
              </a:rPr>
              <a:t>Si fa risalire a Pitagora (500 a.C.) la scoperta che esistono grandezze, come ad esempio la diagonale e il lato del quadrato, che sono incommensurabili, cioè che non possono essere contemporaneamente multipli interi di una terza grandezza che venga usata come unità di</a:t>
            </a:r>
          </a:p>
          <a:p>
            <a:r>
              <a:rPr lang="it-IT" sz="2000" dirty="0">
                <a:latin typeface="Consolas" panose="020B0609020204030204" pitchFamily="49" charset="0"/>
              </a:rPr>
              <a:t>misura.</a:t>
            </a:r>
          </a:p>
          <a:p>
            <a:r>
              <a:rPr lang="it-IT" sz="2000" dirty="0">
                <a:latin typeface="Consolas" panose="020B0609020204030204" pitchFamily="49" charset="0"/>
              </a:rPr>
              <a:t>Non ci furono progressi significativi nella conoscenza dei numeri reali fino al Cinquecento, quando, con l’introduzione del formalismo algebrico per opera di R. Bombelli (Algebra, 1572), fu possibile definire i rapporti di grandezza e le operazioni algebriche mediante</a:t>
            </a:r>
          </a:p>
          <a:p>
            <a:r>
              <a:rPr lang="it-IT" sz="2000" dirty="0">
                <a:latin typeface="Consolas" panose="020B0609020204030204" pitchFamily="49" charset="0"/>
              </a:rPr>
              <a:t>simboli.</a:t>
            </a:r>
          </a:p>
        </p:txBody>
      </p:sp>
    </p:spTree>
    <p:extLst>
      <p:ext uri="{BB962C8B-B14F-4D97-AF65-F5344CB8AC3E}">
        <p14:creationId xmlns:p14="http://schemas.microsoft.com/office/powerpoint/2010/main" val="143332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asellaDiTesto 2"/>
              <p:cNvSpPr txBox="1"/>
              <p:nvPr/>
            </p:nvSpPr>
            <p:spPr>
              <a:xfrm>
                <a:off x="911424" y="1484784"/>
                <a:ext cx="10009112" cy="3693319"/>
              </a:xfrm>
              <a:prstGeom prst="rect">
                <a:avLst/>
              </a:prstGeom>
              <a:noFill/>
            </p:spPr>
            <p:txBody>
              <a:bodyPr wrap="square" rtlCol="0">
                <a:spAutoFit/>
              </a:bodyPr>
              <a:lstStyle/>
              <a:p>
                <a:pPr algn="just"/>
                <a:r>
                  <a:rPr lang="it-IT" dirty="0">
                    <a:latin typeface="Consolas" panose="020B0609020204030204" pitchFamily="49" charset="0"/>
                  </a:rPr>
                  <a:t>Però non tutte le sezioni di Q hanno un elemento separatore in Q, per esempio dati</a:t>
                </a:r>
              </a:p>
              <a:p>
                <a:pPr algn="just"/>
                <a14:m>
                  <m:oMathPara xmlns:m="http://schemas.openxmlformats.org/officeDocument/2006/math">
                    <m:oMathParaPr>
                      <m:jc m:val="centerGroup"/>
                    </m:oMathParaPr>
                    <m:oMath xmlns:m="http://schemas.openxmlformats.org/officeDocument/2006/math">
                      <m:r>
                        <a:rPr lang="it-IT" i="1" dirty="0" smtClean="0">
                          <a:latin typeface="Cambria Math" panose="02040503050406030204" pitchFamily="18" charset="0"/>
                        </a:rPr>
                        <m:t>𝐴</m:t>
                      </m:r>
                      <m:r>
                        <a:rPr lang="it-IT" i="1" dirty="0" smtClean="0">
                          <a:latin typeface="Cambria Math" panose="02040503050406030204" pitchFamily="18" charset="0"/>
                        </a:rPr>
                        <m:t> =</m:t>
                      </m:r>
                      <m:d>
                        <m:dPr>
                          <m:begChr m:val="{"/>
                          <m:endChr m:val="}"/>
                          <m:ctrlPr>
                            <a:rPr lang="it-IT" i="1" dirty="0" smtClean="0">
                              <a:latin typeface="Cambria Math" panose="02040503050406030204" pitchFamily="18" charset="0"/>
                            </a:rPr>
                          </m:ctrlPr>
                        </m:dPr>
                        <m:e>
                          <m:r>
                            <a:rPr lang="it-IT" i="1" dirty="0">
                              <a:latin typeface="Cambria Math" panose="02040503050406030204" pitchFamily="18" charset="0"/>
                            </a:rPr>
                            <m:t>𝑥</m:t>
                          </m:r>
                          <m:r>
                            <a:rPr lang="it-IT" i="1" dirty="0">
                              <a:latin typeface="Cambria Math" panose="02040503050406030204" pitchFamily="18" charset="0"/>
                            </a:rPr>
                            <m:t> ∈ </m:t>
                          </m:r>
                          <m:r>
                            <a:rPr lang="it-IT" i="1" dirty="0" err="1">
                              <a:latin typeface="Cambria Math" panose="02040503050406030204" pitchFamily="18" charset="0"/>
                            </a:rPr>
                            <m:t>𝑄</m:t>
                          </m:r>
                          <m:r>
                            <a:rPr lang="it-IT" i="1" dirty="0" err="1">
                              <a:latin typeface="Cambria Math" panose="02040503050406030204" pitchFamily="18" charset="0"/>
                            </a:rPr>
                            <m:t>| </m:t>
                          </m:r>
                          <m:sSup>
                            <m:sSupPr>
                              <m:ctrlPr>
                                <a:rPr lang="it-IT" i="1" dirty="0" smtClean="0">
                                  <a:latin typeface="Cambria Math" panose="02040503050406030204" pitchFamily="18" charset="0"/>
                                </a:rPr>
                              </m:ctrlPr>
                            </m:sSupPr>
                            <m:e>
                              <m:r>
                                <a:rPr lang="it-IT" i="1" dirty="0">
                                  <a:latin typeface="Cambria Math" panose="02040503050406030204" pitchFamily="18" charset="0"/>
                                </a:rPr>
                                <m:t>𝑥</m:t>
                              </m:r>
                            </m:e>
                            <m:sup>
                              <m:r>
                                <a:rPr lang="it-IT" i="1" dirty="0">
                                  <a:latin typeface="Cambria Math" panose="02040503050406030204" pitchFamily="18" charset="0"/>
                                </a:rPr>
                                <m:t>2</m:t>
                              </m:r>
                            </m:sup>
                          </m:sSup>
                          <m:r>
                            <a:rPr lang="it-IT" i="1" dirty="0">
                              <a:latin typeface="Cambria Math" panose="02040503050406030204" pitchFamily="18" charset="0"/>
                            </a:rPr>
                            <m:t> </m:t>
                          </m:r>
                          <m:r>
                            <a:rPr lang="it-IT" i="1" dirty="0">
                              <a:latin typeface="Cambria Math" panose="02040503050406030204" pitchFamily="18" charset="0"/>
                            </a:rPr>
                            <m:t>&lt; 2</m:t>
                          </m:r>
                          <m:r>
                            <m:rPr>
                              <m:nor/>
                            </m:rPr>
                            <a:rPr lang="it-IT" dirty="0">
                              <a:latin typeface="Consolas" panose="020B0609020204030204" pitchFamily="49" charset="0"/>
                            </a:rPr>
                            <m:t> </m:t>
                          </m:r>
                        </m:e>
                      </m:d>
                    </m:oMath>
                  </m:oMathPara>
                </a14:m>
                <a:endParaRPr lang="it-IT" dirty="0">
                  <a:latin typeface="Consolas" panose="020B0609020204030204" pitchFamily="49" charset="0"/>
                </a:endParaRPr>
              </a:p>
              <a:p>
                <a:pPr algn="just"/>
                <a14:m>
                  <m:oMathPara xmlns:m="http://schemas.openxmlformats.org/officeDocument/2006/math">
                    <m:oMathParaPr>
                      <m:jc m:val="centerGroup"/>
                    </m:oMathParaPr>
                    <m:oMath xmlns:m="http://schemas.openxmlformats.org/officeDocument/2006/math">
                      <m:r>
                        <a:rPr lang="it-IT" b="0" i="1" dirty="0" smtClean="0">
                          <a:latin typeface="Cambria Math" panose="02040503050406030204" pitchFamily="18" charset="0"/>
                        </a:rPr>
                        <m:t>𝐵</m:t>
                      </m:r>
                      <m:r>
                        <a:rPr lang="it-IT" i="1" dirty="0">
                          <a:latin typeface="Cambria Math" panose="02040503050406030204" pitchFamily="18" charset="0"/>
                        </a:rPr>
                        <m:t> =</m:t>
                      </m:r>
                      <m:d>
                        <m:dPr>
                          <m:begChr m:val="{"/>
                          <m:endChr m:val="}"/>
                          <m:ctrlPr>
                            <a:rPr lang="it-IT" i="1" dirty="0">
                              <a:latin typeface="Cambria Math" panose="02040503050406030204" pitchFamily="18" charset="0"/>
                            </a:rPr>
                          </m:ctrlPr>
                        </m:dPr>
                        <m:e>
                          <m:r>
                            <a:rPr lang="it-IT" i="1" dirty="0">
                              <a:latin typeface="Cambria Math" panose="02040503050406030204" pitchFamily="18" charset="0"/>
                            </a:rPr>
                            <m:t>𝑥</m:t>
                          </m:r>
                          <m:r>
                            <a:rPr lang="it-IT" i="1" dirty="0">
                              <a:latin typeface="Cambria Math" panose="02040503050406030204" pitchFamily="18" charset="0"/>
                            </a:rPr>
                            <m:t> ∈ </m:t>
                          </m:r>
                          <m:r>
                            <a:rPr lang="it-IT" i="1" dirty="0" err="1">
                              <a:latin typeface="Cambria Math" panose="02040503050406030204" pitchFamily="18" charset="0"/>
                            </a:rPr>
                            <m:t>𝑄</m:t>
                          </m:r>
                          <m:r>
                            <a:rPr lang="it-IT" i="1" dirty="0" err="1">
                              <a:latin typeface="Cambria Math" panose="02040503050406030204" pitchFamily="18" charset="0"/>
                            </a:rPr>
                            <m:t>| </m:t>
                          </m:r>
                          <m:sSup>
                            <m:sSupPr>
                              <m:ctrlPr>
                                <a:rPr lang="it-IT" i="1" dirty="0">
                                  <a:latin typeface="Cambria Math" panose="02040503050406030204" pitchFamily="18" charset="0"/>
                                </a:rPr>
                              </m:ctrlPr>
                            </m:sSupPr>
                            <m:e>
                              <m:r>
                                <a:rPr lang="it-IT" i="1" dirty="0">
                                  <a:latin typeface="Cambria Math" panose="02040503050406030204" pitchFamily="18" charset="0"/>
                                </a:rPr>
                                <m:t>𝑥</m:t>
                              </m:r>
                            </m:e>
                            <m:sup>
                              <m:r>
                                <a:rPr lang="it-IT" i="1" dirty="0">
                                  <a:latin typeface="Cambria Math" panose="02040503050406030204" pitchFamily="18" charset="0"/>
                                </a:rPr>
                                <m:t>2</m:t>
                              </m:r>
                            </m:sup>
                          </m:sSup>
                          <m:r>
                            <a:rPr lang="it-IT" b="0" i="1" dirty="0" smtClean="0">
                              <a:latin typeface="Cambria Math" panose="02040503050406030204" pitchFamily="18" charset="0"/>
                            </a:rPr>
                            <m:t>&gt;</m:t>
                          </m:r>
                          <m:r>
                            <a:rPr lang="it-IT" i="1" dirty="0">
                              <a:latin typeface="Cambria Math" panose="02040503050406030204" pitchFamily="18" charset="0"/>
                            </a:rPr>
                            <m:t> 2</m:t>
                          </m:r>
                          <m:r>
                            <m:rPr>
                              <m:nor/>
                            </m:rPr>
                            <a:rPr lang="it-IT" dirty="0">
                              <a:latin typeface="Consolas" panose="020B0609020204030204" pitchFamily="49" charset="0"/>
                            </a:rPr>
                            <m:t> </m:t>
                          </m:r>
                        </m:e>
                      </m:d>
                    </m:oMath>
                  </m:oMathPara>
                </a14:m>
                <a:endParaRPr lang="it-IT" dirty="0">
                  <a:latin typeface="Consolas" panose="020B0609020204030204" pitchFamily="49" charset="0"/>
                </a:endParaRPr>
              </a:p>
              <a:p>
                <a:pPr algn="just"/>
                <a:endParaRPr lang="it-IT" dirty="0">
                  <a:latin typeface="Consolas" panose="020B0609020204030204" pitchFamily="49" charset="0"/>
                </a:endParaRPr>
              </a:p>
              <a:p>
                <a:pPr algn="just"/>
                <a:r>
                  <a:rPr lang="it-IT" dirty="0">
                    <a:latin typeface="Consolas" panose="020B0609020204030204" pitchFamily="49" charset="0"/>
                  </a:rPr>
                  <a:t>(A, B) è una sezione </a:t>
                </a:r>
                <a:r>
                  <a:rPr lang="it-IT" dirty="0" err="1">
                    <a:latin typeface="Consolas" panose="020B0609020204030204" pitchFamily="49" charset="0"/>
                  </a:rPr>
                  <a:t>percé</a:t>
                </a:r>
                <a:r>
                  <a:rPr lang="it-IT" dirty="0">
                    <a:latin typeface="Consolas" panose="020B0609020204030204" pitchFamily="49" charset="0"/>
                  </a:rPr>
                  <a:t> A e B non sono vuoti (1 ∈ A e 2 ∈ B) e A &lt; B, però l’elemento separatore ξ dev’essere tale che </a:t>
                </a:r>
                <a14:m>
                  <m:oMath xmlns:m="http://schemas.openxmlformats.org/officeDocument/2006/math">
                    <m:sSup>
                      <m:sSupPr>
                        <m:ctrlPr>
                          <a:rPr lang="it-IT" i="1" dirty="0" smtClean="0">
                            <a:latin typeface="Cambria Math" panose="02040503050406030204" pitchFamily="18" charset="0"/>
                          </a:rPr>
                        </m:ctrlPr>
                      </m:sSupPr>
                      <m:e>
                        <m:r>
                          <a:rPr lang="it-IT" i="1" dirty="0">
                            <a:latin typeface="Cambria Math" panose="02040503050406030204" pitchFamily="18" charset="0"/>
                          </a:rPr>
                          <m:t>𝜉</m:t>
                        </m:r>
                      </m:e>
                      <m:sup>
                        <m:r>
                          <a:rPr lang="it-IT" i="1" dirty="0">
                            <a:latin typeface="Cambria Math" panose="02040503050406030204" pitchFamily="18" charset="0"/>
                          </a:rPr>
                          <m:t>2</m:t>
                        </m:r>
                      </m:sup>
                    </m:sSup>
                    <m:r>
                      <a:rPr lang="it-IT" i="1" dirty="0" smtClean="0">
                        <a:latin typeface="Cambria Math" panose="02040503050406030204" pitchFamily="18" charset="0"/>
                      </a:rPr>
                      <m:t> </m:t>
                    </m:r>
                    <m:r>
                      <a:rPr lang="it-IT" i="1" dirty="0">
                        <a:latin typeface="Cambria Math" panose="02040503050406030204" pitchFamily="18" charset="0"/>
                      </a:rPr>
                      <m:t>= 2</m:t>
                    </m:r>
                  </m:oMath>
                </a14:m>
                <a:r>
                  <a:rPr lang="it-IT" dirty="0">
                    <a:latin typeface="Consolas" panose="020B0609020204030204" pitchFamily="49" charset="0"/>
                  </a:rPr>
                  <a:t>, ma sappiamo benissimo che un tale numero non può essere razionale.</a:t>
                </a:r>
              </a:p>
              <a:p>
                <a:pPr algn="just"/>
                <a:endParaRPr lang="it-IT" dirty="0">
                  <a:latin typeface="Consolas" panose="020B0609020204030204" pitchFamily="49" charset="0"/>
                </a:endParaRPr>
              </a:p>
              <a:p>
                <a:pPr algn="just"/>
                <a:r>
                  <a:rPr lang="it-IT" dirty="0">
                    <a:latin typeface="Consolas" panose="020B0609020204030204" pitchFamily="49" charset="0"/>
                  </a:rPr>
                  <a:t>Nel fatto che non tutte le sezioni siano determinate da numeri razionali consiste l’incompletezza o la discontinuità di Q e per superarla dobbiamo “creare” un nuovo numero, un numero “irrazionale” α, che consideriamo come completamente definito dalla sezione stessa.</a:t>
                </a:r>
              </a:p>
            </p:txBody>
          </p:sp>
        </mc:Choice>
        <mc:Fallback>
          <p:sp>
            <p:nvSpPr>
              <p:cNvPr id="3" name="CasellaDiTesto 2"/>
              <p:cNvSpPr txBox="1">
                <a:spLocks noRot="1" noChangeAspect="1" noMove="1" noResize="1" noEditPoints="1" noAdjustHandles="1" noChangeArrowheads="1" noChangeShapeType="1" noTextEdit="1"/>
              </p:cNvSpPr>
              <p:nvPr/>
            </p:nvSpPr>
            <p:spPr>
              <a:xfrm>
                <a:off x="911424" y="1484784"/>
                <a:ext cx="10009112" cy="3693319"/>
              </a:xfrm>
              <a:prstGeom prst="rect">
                <a:avLst/>
              </a:prstGeom>
              <a:blipFill>
                <a:blip r:embed="rId2"/>
                <a:stretch>
                  <a:fillRect l="-548" t="-992" r="-548" b="-1818"/>
                </a:stretch>
              </a:blipFill>
            </p:spPr>
            <p:txBody>
              <a:bodyPr/>
              <a:lstStyle/>
              <a:p>
                <a:r>
                  <a:rPr lang="en-US">
                    <a:noFill/>
                  </a:rPr>
                  <a:t> </a:t>
                </a:r>
              </a:p>
            </p:txBody>
          </p:sp>
        </mc:Fallback>
      </mc:AlternateContent>
      <p:sp>
        <p:nvSpPr>
          <p:cNvPr id="7" name="Titolo 1">
            <a:extLst>
              <a:ext uri="{FF2B5EF4-FFF2-40B4-BE49-F238E27FC236}">
                <a16:creationId xmlns:a16="http://schemas.microsoft.com/office/drawing/2014/main" id="{428DA9B8-4730-BDBE-E464-19142C020D10}"/>
              </a:ext>
            </a:extLst>
          </p:cNvPr>
          <p:cNvSpPr>
            <a:spLocks noGrp="1"/>
          </p:cNvSpPr>
          <p:nvPr>
            <p:ph type="title"/>
          </p:nvPr>
        </p:nvSpPr>
        <p:spPr>
          <a:xfrm>
            <a:off x="1127448" y="44624"/>
            <a:ext cx="9937104" cy="1143000"/>
          </a:xfrm>
        </p:spPr>
        <p:txBody>
          <a:bodyPr>
            <a:normAutofit fontScale="90000"/>
          </a:bodyPr>
          <a:lstStyle/>
          <a:p>
            <a:pPr algn="ctr"/>
            <a:r>
              <a:rPr lang="it-IT" sz="4000" dirty="0">
                <a:latin typeface="Consolas" panose="020B0609020204030204" pitchFamily="49" charset="0"/>
              </a:rPr>
              <a:t>Continuità della retta e costruzione dei reali</a:t>
            </a:r>
          </a:p>
        </p:txBody>
      </p:sp>
    </p:spTree>
    <p:extLst>
      <p:ext uri="{BB962C8B-B14F-4D97-AF65-F5344CB8AC3E}">
        <p14:creationId xmlns:p14="http://schemas.microsoft.com/office/powerpoint/2010/main" val="3959362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703512" y="1484784"/>
            <a:ext cx="8568952" cy="2031325"/>
          </a:xfrm>
          <a:prstGeom prst="rect">
            <a:avLst/>
          </a:prstGeom>
          <a:noFill/>
        </p:spPr>
        <p:txBody>
          <a:bodyPr wrap="square" rtlCol="0">
            <a:spAutoFit/>
          </a:bodyPr>
          <a:lstStyle/>
          <a:p>
            <a:pPr algn="ctr"/>
            <a:r>
              <a:rPr lang="it-IT" i="1" dirty="0">
                <a:latin typeface="Consolas" panose="020B0609020204030204" pitchFamily="49" charset="0"/>
              </a:rPr>
              <a:t>“Quando abbiamo a che fare con una sezione prodotta da un numero non razionale, quindi, ne creiamo uno nuovo, un numero irrazionale, che consideriamo come completamente definito da questa sezione... . D’ora in poi, di conseguenza, per ogni sezione definita corrisponde un numero razionale o</a:t>
            </a:r>
          </a:p>
          <a:p>
            <a:pPr algn="ctr"/>
            <a:r>
              <a:rPr lang="it-IT" i="1" dirty="0">
                <a:latin typeface="Consolas" panose="020B0609020204030204" pitchFamily="49" charset="0"/>
              </a:rPr>
              <a:t>irrazionale definito...” </a:t>
            </a:r>
          </a:p>
          <a:p>
            <a:pPr algn="ctr"/>
            <a:r>
              <a:rPr lang="it-IT" i="1" dirty="0">
                <a:latin typeface="Consolas" panose="020B0609020204030204" pitchFamily="49" charset="0"/>
              </a:rPr>
              <a:t>da </a:t>
            </a:r>
            <a:r>
              <a:rPr lang="it-IT" i="1" dirty="0" err="1">
                <a:latin typeface="Consolas" panose="020B0609020204030204" pitchFamily="49" charset="0"/>
              </a:rPr>
              <a:t>Stetigkeit</a:t>
            </a:r>
            <a:r>
              <a:rPr lang="it-IT" i="1" dirty="0">
                <a:latin typeface="Consolas" panose="020B0609020204030204" pitchFamily="49" charset="0"/>
              </a:rPr>
              <a:t> und </a:t>
            </a:r>
            <a:r>
              <a:rPr lang="it-IT" i="1" dirty="0" err="1">
                <a:latin typeface="Consolas" panose="020B0609020204030204" pitchFamily="49" charset="0"/>
              </a:rPr>
              <a:t>irrationale</a:t>
            </a:r>
            <a:r>
              <a:rPr lang="it-IT" i="1" dirty="0">
                <a:latin typeface="Consolas" panose="020B0609020204030204" pitchFamily="49" charset="0"/>
              </a:rPr>
              <a:t> </a:t>
            </a:r>
            <a:r>
              <a:rPr lang="it-IT" i="1" dirty="0" err="1">
                <a:latin typeface="Consolas" panose="020B0609020204030204" pitchFamily="49" charset="0"/>
              </a:rPr>
              <a:t>Zahlen</a:t>
            </a:r>
            <a:r>
              <a:rPr lang="it-IT" i="1" dirty="0">
                <a:latin typeface="Consolas" panose="020B0609020204030204" pitchFamily="49" charset="0"/>
              </a:rPr>
              <a:t>, </a:t>
            </a:r>
            <a:r>
              <a:rPr lang="it-IT" i="1" dirty="0" err="1">
                <a:latin typeface="Consolas" panose="020B0609020204030204" pitchFamily="49" charset="0"/>
              </a:rPr>
              <a:t>Section</a:t>
            </a:r>
            <a:r>
              <a:rPr lang="it-IT" i="1" dirty="0">
                <a:latin typeface="Consolas" panose="020B0609020204030204" pitchFamily="49" charset="0"/>
              </a:rPr>
              <a:t> IV.</a:t>
            </a:r>
          </a:p>
        </p:txBody>
      </p:sp>
      <p:sp>
        <p:nvSpPr>
          <p:cNvPr id="7" name="Titolo 1">
            <a:extLst>
              <a:ext uri="{FF2B5EF4-FFF2-40B4-BE49-F238E27FC236}">
                <a16:creationId xmlns:a16="http://schemas.microsoft.com/office/drawing/2014/main" id="{428DA9B8-4730-BDBE-E464-19142C020D10}"/>
              </a:ext>
            </a:extLst>
          </p:cNvPr>
          <p:cNvSpPr>
            <a:spLocks noGrp="1"/>
          </p:cNvSpPr>
          <p:nvPr>
            <p:ph type="title"/>
          </p:nvPr>
        </p:nvSpPr>
        <p:spPr>
          <a:xfrm>
            <a:off x="1127448" y="44624"/>
            <a:ext cx="9937104" cy="1143000"/>
          </a:xfrm>
        </p:spPr>
        <p:txBody>
          <a:bodyPr>
            <a:normAutofit fontScale="90000"/>
          </a:bodyPr>
          <a:lstStyle/>
          <a:p>
            <a:pPr algn="ctr"/>
            <a:r>
              <a:rPr lang="it-IT" sz="4000" dirty="0">
                <a:latin typeface="Consolas" panose="020B0609020204030204" pitchFamily="49" charset="0"/>
              </a:rPr>
              <a:t>Continuità della retta e costruzione dei reali</a:t>
            </a:r>
          </a:p>
        </p:txBody>
      </p:sp>
      <p:sp>
        <p:nvSpPr>
          <p:cNvPr id="4" name="CasellaDiTesto 3">
            <a:extLst>
              <a:ext uri="{FF2B5EF4-FFF2-40B4-BE49-F238E27FC236}">
                <a16:creationId xmlns:a16="http://schemas.microsoft.com/office/drawing/2014/main" id="{0A8F15D2-28B6-C43D-75A2-A1946FE9F516}"/>
              </a:ext>
            </a:extLst>
          </p:cNvPr>
          <p:cNvSpPr txBox="1"/>
          <p:nvPr/>
        </p:nvSpPr>
        <p:spPr>
          <a:xfrm>
            <a:off x="1127448" y="4005064"/>
            <a:ext cx="9937104" cy="1754326"/>
          </a:xfrm>
          <a:prstGeom prst="rect">
            <a:avLst/>
          </a:prstGeom>
          <a:noFill/>
        </p:spPr>
        <p:txBody>
          <a:bodyPr wrap="square">
            <a:spAutoFit/>
          </a:bodyPr>
          <a:lstStyle/>
          <a:p>
            <a:r>
              <a:rPr lang="it-IT" dirty="0">
                <a:latin typeface="Consolas" panose="020B0609020204030204" pitchFamily="49" charset="0"/>
              </a:rPr>
              <a:t>Quindi ad ogni sezione corrisponde uno e un solo determinato numero razionale o irrazionale, e due numeri saranno diversi se e solo se essi determinano due sezioni diverse.</a:t>
            </a:r>
          </a:p>
          <a:p>
            <a:r>
              <a:rPr lang="it-IT" dirty="0">
                <a:latin typeface="Consolas" panose="020B0609020204030204" pitchFamily="49" charset="0"/>
              </a:rPr>
              <a:t>Attraverso l’uso di questo strumento, si considera esserci un numero reale, che sia razionale o irrazionale, in ogni punto nel continuum della linea numerica, senza discontinuità.</a:t>
            </a:r>
          </a:p>
        </p:txBody>
      </p:sp>
    </p:spTree>
    <p:extLst>
      <p:ext uri="{BB962C8B-B14F-4D97-AF65-F5344CB8AC3E}">
        <p14:creationId xmlns:p14="http://schemas.microsoft.com/office/powerpoint/2010/main" val="2569968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428DA9B8-4730-BDBE-E464-19142C020D10}"/>
              </a:ext>
            </a:extLst>
          </p:cNvPr>
          <p:cNvSpPr>
            <a:spLocks noGrp="1"/>
          </p:cNvSpPr>
          <p:nvPr>
            <p:ph type="title"/>
          </p:nvPr>
        </p:nvSpPr>
        <p:spPr>
          <a:xfrm>
            <a:off x="1127448" y="44624"/>
            <a:ext cx="9937104" cy="1143000"/>
          </a:xfrm>
        </p:spPr>
        <p:txBody>
          <a:bodyPr>
            <a:normAutofit fontScale="90000"/>
          </a:bodyPr>
          <a:lstStyle/>
          <a:p>
            <a:pPr algn="ctr"/>
            <a:r>
              <a:rPr lang="it-IT" sz="4000" dirty="0">
                <a:latin typeface="Consolas" panose="020B0609020204030204" pitchFamily="49" charset="0"/>
              </a:rPr>
              <a:t>Continuità della retta e costruzione dei reali</a:t>
            </a:r>
          </a:p>
        </p:txBody>
      </p:sp>
      <p:sp>
        <p:nvSpPr>
          <p:cNvPr id="4" name="CasellaDiTesto 3">
            <a:extLst>
              <a:ext uri="{FF2B5EF4-FFF2-40B4-BE49-F238E27FC236}">
                <a16:creationId xmlns:a16="http://schemas.microsoft.com/office/drawing/2014/main" id="{0A8F15D2-28B6-C43D-75A2-A1946FE9F516}"/>
              </a:ext>
            </a:extLst>
          </p:cNvPr>
          <p:cNvSpPr txBox="1"/>
          <p:nvPr/>
        </p:nvSpPr>
        <p:spPr>
          <a:xfrm>
            <a:off x="1127448" y="1700808"/>
            <a:ext cx="9937104" cy="2031325"/>
          </a:xfrm>
          <a:prstGeom prst="rect">
            <a:avLst/>
          </a:prstGeom>
          <a:noFill/>
        </p:spPr>
        <p:txBody>
          <a:bodyPr wrap="square">
            <a:spAutoFit/>
          </a:bodyPr>
          <a:lstStyle/>
          <a:p>
            <a:r>
              <a:rPr lang="it-IT" dirty="0">
                <a:latin typeface="Consolas" panose="020B0609020204030204" pitchFamily="49" charset="0"/>
              </a:rPr>
              <a:t>Per ottenere una base su cui fondare l’ordinamento di tutti i numeri reali, cioè di tutti i razionali e gli irrazionali, dobbiamo prima studiare le relazioni tra due sezioni (A1, A2) e (B1, B2) prodotte da due numeri α e β.</a:t>
            </a:r>
          </a:p>
          <a:p>
            <a:r>
              <a:rPr lang="it-IT" dirty="0">
                <a:latin typeface="Consolas" panose="020B0609020204030204" pitchFamily="49" charset="0"/>
              </a:rPr>
              <a:t>E’ chiaro che una sezione (A1, A2) è già completamente determinata se è nota una sola delle due classi, per esempio la prima classe A1, </a:t>
            </a:r>
            <a:r>
              <a:rPr lang="it-IT" dirty="0" err="1">
                <a:latin typeface="Consolas" panose="020B0609020204030204" pitchFamily="49" charset="0"/>
              </a:rPr>
              <a:t>perchè</a:t>
            </a:r>
            <a:r>
              <a:rPr lang="it-IT" dirty="0">
                <a:latin typeface="Consolas" panose="020B0609020204030204" pitchFamily="49" charset="0"/>
              </a:rPr>
              <a:t> la seconda classe A2 consta di tutti i razionali non contenuti in A1. Confrontando tra loro le classi A1 e B1 otteniamo tre casi:</a:t>
            </a:r>
          </a:p>
        </p:txBody>
      </p:sp>
      <mc:AlternateContent xmlns:mc="http://schemas.openxmlformats.org/markup-compatibility/2006">
        <mc:Choice xmlns:a14="http://schemas.microsoft.com/office/drawing/2010/main" Requires="a14">
          <p:sp>
            <p:nvSpPr>
              <p:cNvPr id="5" name="CasellaDiTesto 4">
                <a:extLst>
                  <a:ext uri="{FF2B5EF4-FFF2-40B4-BE49-F238E27FC236}">
                    <a16:creationId xmlns:a16="http://schemas.microsoft.com/office/drawing/2014/main" id="{2FAF1E03-CCB4-E61B-3C2E-79A6BD8A9FCF}"/>
                  </a:ext>
                </a:extLst>
              </p:cNvPr>
              <p:cNvSpPr txBox="1"/>
              <p:nvPr/>
            </p:nvSpPr>
            <p:spPr>
              <a:xfrm>
                <a:off x="1199456" y="4149080"/>
                <a:ext cx="10009112" cy="923330"/>
              </a:xfrm>
              <a:prstGeom prst="rect">
                <a:avLst/>
              </a:prstGeom>
              <a:noFill/>
            </p:spPr>
            <p:txBody>
              <a:bodyPr wrap="square">
                <a:spAutoFit/>
              </a:bodyPr>
              <a:lstStyle/>
              <a:p>
                <a:r>
                  <a:rPr lang="it-IT" dirty="0">
                    <a:latin typeface="Consolas" panose="020B0609020204030204" pitchFamily="49" charset="0"/>
                  </a:rPr>
                  <a:t>1) </a:t>
                </a:r>
                <a14:m>
                  <m:oMath xmlns:m="http://schemas.openxmlformats.org/officeDocument/2006/math">
                    <m:sSub>
                      <m:sSubPr>
                        <m:ctrlPr>
                          <a:rPr lang="it-IT" i="1" dirty="0" smtClean="0">
                            <a:latin typeface="Cambria Math" panose="02040503050406030204" pitchFamily="18" charset="0"/>
                          </a:rPr>
                        </m:ctrlPr>
                      </m:sSubPr>
                      <m:e>
                        <m:r>
                          <a:rPr lang="it-IT" i="1" dirty="0">
                            <a:latin typeface="Cambria Math" panose="02040503050406030204" pitchFamily="18" charset="0"/>
                          </a:rPr>
                          <m:t>𝐴</m:t>
                        </m:r>
                      </m:e>
                      <m:sub>
                        <m:r>
                          <a:rPr lang="it-IT" i="1" dirty="0">
                            <a:latin typeface="Cambria Math" panose="02040503050406030204" pitchFamily="18" charset="0"/>
                          </a:rPr>
                          <m:t>1</m:t>
                        </m:r>
                      </m:sub>
                    </m:sSub>
                  </m:oMath>
                </a14:m>
                <a:r>
                  <a:rPr lang="it-IT" dirty="0">
                    <a:latin typeface="Consolas" panose="020B0609020204030204" pitchFamily="49" charset="0"/>
                  </a:rPr>
                  <a:t> e </a:t>
                </a:r>
                <a14:m>
                  <m:oMath xmlns:m="http://schemas.openxmlformats.org/officeDocument/2006/math">
                    <m:sSub>
                      <m:sSubPr>
                        <m:ctrlPr>
                          <a:rPr lang="it-IT" i="1" dirty="0" smtClean="0">
                            <a:latin typeface="Cambria Math" panose="02040503050406030204" pitchFamily="18" charset="0"/>
                          </a:rPr>
                        </m:ctrlPr>
                      </m:sSubPr>
                      <m:e>
                        <m:r>
                          <a:rPr lang="it-IT" i="1" dirty="0">
                            <a:latin typeface="Cambria Math" panose="02040503050406030204" pitchFamily="18" charset="0"/>
                          </a:rPr>
                          <m:t>𝐵</m:t>
                        </m:r>
                      </m:e>
                      <m:sub>
                        <m:r>
                          <a:rPr lang="it-IT" i="1" dirty="0">
                            <a:latin typeface="Cambria Math" panose="02040503050406030204" pitchFamily="18" charset="0"/>
                          </a:rPr>
                          <m:t>1</m:t>
                        </m:r>
                      </m:sub>
                    </m:sSub>
                  </m:oMath>
                </a14:m>
                <a:r>
                  <a:rPr lang="it-IT" dirty="0">
                    <a:latin typeface="Consolas" panose="020B0609020204030204" pitchFamily="49" charset="0"/>
                  </a:rPr>
                  <a:t> sono identiche, cioè ogni numero appartenente a </a:t>
                </a:r>
                <a14:m>
                  <m:oMath xmlns:m="http://schemas.openxmlformats.org/officeDocument/2006/math">
                    <m:sSub>
                      <m:sSubPr>
                        <m:ctrlPr>
                          <a:rPr lang="it-IT" i="1" dirty="0">
                            <a:latin typeface="Cambria Math" panose="02040503050406030204" pitchFamily="18" charset="0"/>
                          </a:rPr>
                        </m:ctrlPr>
                      </m:sSubPr>
                      <m:e>
                        <m:r>
                          <a:rPr lang="it-IT" i="1" dirty="0">
                            <a:latin typeface="Cambria Math" panose="02040503050406030204" pitchFamily="18" charset="0"/>
                          </a:rPr>
                          <m:t>𝐴</m:t>
                        </m:r>
                      </m:e>
                      <m:sub>
                        <m:r>
                          <a:rPr lang="it-IT" i="1" dirty="0">
                            <a:latin typeface="Cambria Math" panose="02040503050406030204" pitchFamily="18" charset="0"/>
                          </a:rPr>
                          <m:t>1</m:t>
                        </m:r>
                      </m:sub>
                    </m:sSub>
                  </m:oMath>
                </a14:m>
                <a:r>
                  <a:rPr lang="it-IT" dirty="0">
                    <a:latin typeface="Consolas" panose="020B0609020204030204" pitchFamily="49" charset="0"/>
                  </a:rPr>
                  <a:t> è contenuto in </a:t>
                </a:r>
                <a14:m>
                  <m:oMath xmlns:m="http://schemas.openxmlformats.org/officeDocument/2006/math">
                    <m:sSub>
                      <m:sSubPr>
                        <m:ctrlPr>
                          <a:rPr lang="it-IT" i="1" dirty="0">
                            <a:latin typeface="Cambria Math" panose="02040503050406030204" pitchFamily="18" charset="0"/>
                          </a:rPr>
                        </m:ctrlPr>
                      </m:sSubPr>
                      <m:e>
                        <m:r>
                          <a:rPr lang="it-IT" i="1" dirty="0">
                            <a:latin typeface="Cambria Math" panose="02040503050406030204" pitchFamily="18" charset="0"/>
                          </a:rPr>
                          <m:t>𝐵</m:t>
                        </m:r>
                      </m:e>
                      <m:sub>
                        <m:r>
                          <a:rPr lang="it-IT" i="1" dirty="0">
                            <a:latin typeface="Cambria Math" panose="02040503050406030204" pitchFamily="18" charset="0"/>
                          </a:rPr>
                          <m:t>1</m:t>
                        </m:r>
                      </m:sub>
                    </m:sSub>
                  </m:oMath>
                </a14:m>
                <a:r>
                  <a:rPr lang="it-IT" dirty="0">
                    <a:latin typeface="Consolas" panose="020B0609020204030204" pitchFamily="49" charset="0"/>
                  </a:rPr>
                  <a:t> e viceversa. In tal caso anche </a:t>
                </a:r>
                <a14:m>
                  <m:oMath xmlns:m="http://schemas.openxmlformats.org/officeDocument/2006/math">
                    <m:sSub>
                      <m:sSubPr>
                        <m:ctrlPr>
                          <a:rPr lang="it-IT" i="1" dirty="0" smtClean="0">
                            <a:latin typeface="Cambria Math" panose="02040503050406030204" pitchFamily="18" charset="0"/>
                          </a:rPr>
                        </m:ctrlPr>
                      </m:sSubPr>
                      <m:e>
                        <m:r>
                          <a:rPr lang="it-IT" i="1" dirty="0">
                            <a:latin typeface="Cambria Math" panose="02040503050406030204" pitchFamily="18" charset="0"/>
                          </a:rPr>
                          <m:t>𝐴</m:t>
                        </m:r>
                      </m:e>
                      <m:sub>
                        <m:r>
                          <a:rPr lang="it-IT" i="1" dirty="0">
                            <a:latin typeface="Cambria Math" panose="02040503050406030204" pitchFamily="18" charset="0"/>
                          </a:rPr>
                          <m:t>2</m:t>
                        </m:r>
                      </m:sub>
                    </m:sSub>
                  </m:oMath>
                </a14:m>
                <a:r>
                  <a:rPr lang="it-IT" dirty="0">
                    <a:latin typeface="Consolas" panose="020B0609020204030204" pitchFamily="49" charset="0"/>
                  </a:rPr>
                  <a:t> è identica a </a:t>
                </a:r>
                <a14:m>
                  <m:oMath xmlns:m="http://schemas.openxmlformats.org/officeDocument/2006/math">
                    <m:sSub>
                      <m:sSubPr>
                        <m:ctrlPr>
                          <a:rPr lang="it-IT" i="1" dirty="0" smtClean="0">
                            <a:latin typeface="Cambria Math" panose="02040503050406030204" pitchFamily="18" charset="0"/>
                          </a:rPr>
                        </m:ctrlPr>
                      </m:sSubPr>
                      <m:e>
                        <m:r>
                          <a:rPr lang="it-IT" i="1" dirty="0">
                            <a:latin typeface="Cambria Math" panose="02040503050406030204" pitchFamily="18" charset="0"/>
                          </a:rPr>
                          <m:t>𝐵</m:t>
                        </m:r>
                      </m:e>
                      <m:sub>
                        <m:r>
                          <a:rPr lang="it-IT" i="1" dirty="0">
                            <a:latin typeface="Cambria Math" panose="02040503050406030204" pitchFamily="18" charset="0"/>
                          </a:rPr>
                          <m:t>2</m:t>
                        </m:r>
                      </m:sub>
                    </m:sSub>
                  </m:oMath>
                </a14:m>
                <a:r>
                  <a:rPr lang="it-IT" dirty="0">
                    <a:latin typeface="Consolas" panose="020B0609020204030204" pitchFamily="49" charset="0"/>
                  </a:rPr>
                  <a:t> e le due sezioni sono identiche; questo lo esprimiamo dicendo che α = β.</a:t>
                </a:r>
                <a:endParaRPr lang="en-US" dirty="0">
                  <a:latin typeface="Consolas" panose="020B0609020204030204" pitchFamily="49" charset="0"/>
                </a:endParaRPr>
              </a:p>
            </p:txBody>
          </p:sp>
        </mc:Choice>
        <mc:Fallback>
          <p:sp>
            <p:nvSpPr>
              <p:cNvPr id="5" name="CasellaDiTesto 4">
                <a:extLst>
                  <a:ext uri="{FF2B5EF4-FFF2-40B4-BE49-F238E27FC236}">
                    <a16:creationId xmlns:a16="http://schemas.microsoft.com/office/drawing/2014/main" id="{2FAF1E03-CCB4-E61B-3C2E-79A6BD8A9FCF}"/>
                  </a:ext>
                </a:extLst>
              </p:cNvPr>
              <p:cNvSpPr txBox="1">
                <a:spLocks noRot="1" noChangeAspect="1" noMove="1" noResize="1" noEditPoints="1" noAdjustHandles="1" noChangeArrowheads="1" noChangeShapeType="1" noTextEdit="1"/>
              </p:cNvSpPr>
              <p:nvPr/>
            </p:nvSpPr>
            <p:spPr>
              <a:xfrm>
                <a:off x="1199456" y="4149080"/>
                <a:ext cx="10009112" cy="923330"/>
              </a:xfrm>
              <a:prstGeom prst="rect">
                <a:avLst/>
              </a:prstGeom>
              <a:blipFill>
                <a:blip r:embed="rId2"/>
                <a:stretch>
                  <a:fillRect l="-548" t="-3974" b="-9934"/>
                </a:stretch>
              </a:blipFill>
            </p:spPr>
            <p:txBody>
              <a:bodyPr/>
              <a:lstStyle/>
              <a:p>
                <a:r>
                  <a:rPr lang="en-US">
                    <a:noFill/>
                  </a:rPr>
                  <a:t> </a:t>
                </a:r>
              </a:p>
            </p:txBody>
          </p:sp>
        </mc:Fallback>
      </mc:AlternateContent>
    </p:spTree>
    <p:extLst>
      <p:ext uri="{BB962C8B-B14F-4D97-AF65-F5344CB8AC3E}">
        <p14:creationId xmlns:p14="http://schemas.microsoft.com/office/powerpoint/2010/main" val="38554513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428DA9B8-4730-BDBE-E464-19142C020D10}"/>
              </a:ext>
            </a:extLst>
          </p:cNvPr>
          <p:cNvSpPr>
            <a:spLocks noGrp="1"/>
          </p:cNvSpPr>
          <p:nvPr>
            <p:ph type="title"/>
          </p:nvPr>
        </p:nvSpPr>
        <p:spPr>
          <a:xfrm>
            <a:off x="1127448" y="44624"/>
            <a:ext cx="9937104" cy="1143000"/>
          </a:xfrm>
        </p:spPr>
        <p:txBody>
          <a:bodyPr>
            <a:normAutofit fontScale="90000"/>
          </a:bodyPr>
          <a:lstStyle/>
          <a:p>
            <a:pPr algn="ctr"/>
            <a:r>
              <a:rPr lang="it-IT" sz="4000" dirty="0">
                <a:latin typeface="Consolas" panose="020B0609020204030204" pitchFamily="49" charset="0"/>
              </a:rPr>
              <a:t>Continuità della retta e costruzione dei reali</a:t>
            </a:r>
          </a:p>
        </p:txBody>
      </p:sp>
      <mc:AlternateContent xmlns:mc="http://schemas.openxmlformats.org/markup-compatibility/2006">
        <mc:Choice xmlns:a14="http://schemas.microsoft.com/office/drawing/2010/main" Requires="a14">
          <p:sp>
            <p:nvSpPr>
              <p:cNvPr id="4" name="CasellaDiTesto 3">
                <a:extLst>
                  <a:ext uri="{FF2B5EF4-FFF2-40B4-BE49-F238E27FC236}">
                    <a16:creationId xmlns:a16="http://schemas.microsoft.com/office/drawing/2014/main" id="{0A8F15D2-28B6-C43D-75A2-A1946FE9F516}"/>
                  </a:ext>
                </a:extLst>
              </p:cNvPr>
              <p:cNvSpPr txBox="1"/>
              <p:nvPr/>
            </p:nvSpPr>
            <p:spPr>
              <a:xfrm>
                <a:off x="1127448" y="1628800"/>
                <a:ext cx="9937104" cy="2031325"/>
              </a:xfrm>
              <a:prstGeom prst="rect">
                <a:avLst/>
              </a:prstGeom>
              <a:noFill/>
            </p:spPr>
            <p:txBody>
              <a:bodyPr wrap="square">
                <a:spAutoFit/>
              </a:bodyPr>
              <a:lstStyle/>
              <a:p>
                <a:r>
                  <a:rPr lang="it-IT" dirty="0">
                    <a:latin typeface="Consolas" panose="020B0609020204030204" pitchFamily="49" charset="0"/>
                  </a:rPr>
                  <a:t>A1 e B1 non sono essenzialmente diverse, quando </a:t>
                </a:r>
                <a14:m>
                  <m:oMath xmlns:m="http://schemas.openxmlformats.org/officeDocument/2006/math">
                    <m:sSubSup>
                      <m:sSubSupPr>
                        <m:ctrlPr>
                          <a:rPr lang="it-IT" i="1" smtClean="0">
                            <a:latin typeface="Cambria Math" panose="02040503050406030204" pitchFamily="18" charset="0"/>
                          </a:rPr>
                        </m:ctrlPr>
                      </m:sSubSupPr>
                      <m:e>
                        <m:r>
                          <a:rPr lang="it-IT" b="0" i="1" smtClean="0">
                            <a:latin typeface="Cambria Math" panose="02040503050406030204" pitchFamily="18" charset="0"/>
                          </a:rPr>
                          <m:t>𝑎</m:t>
                        </m:r>
                      </m:e>
                      <m:sub>
                        <m:r>
                          <a:rPr lang="it-IT" b="0" i="1" smtClean="0">
                            <a:latin typeface="Cambria Math" panose="02040503050406030204" pitchFamily="18" charset="0"/>
                          </a:rPr>
                          <m:t>1</m:t>
                        </m:r>
                      </m:sub>
                      <m:sup>
                        <m:r>
                          <a:rPr lang="it-IT" b="0" i="1" smtClean="0">
                            <a:latin typeface="Cambria Math" panose="02040503050406030204" pitchFamily="18" charset="0"/>
                          </a:rPr>
                          <m:t>′</m:t>
                        </m:r>
                      </m:sup>
                    </m:sSubSup>
                  </m:oMath>
                </a14:m>
                <a:r>
                  <a:rPr lang="it-IT" dirty="0">
                    <a:latin typeface="Consolas" panose="020B0609020204030204" pitchFamily="49" charset="0"/>
                  </a:rPr>
                  <a:t> è l’unico elemento di </a:t>
                </a:r>
                <a14:m>
                  <m:oMath xmlns:m="http://schemas.openxmlformats.org/officeDocument/2006/math">
                    <m:sSub>
                      <m:sSubPr>
                        <m:ctrlPr>
                          <a:rPr lang="it-IT" i="1" dirty="0" smtClean="0">
                            <a:latin typeface="Cambria Math" panose="02040503050406030204" pitchFamily="18" charset="0"/>
                          </a:rPr>
                        </m:ctrlPr>
                      </m:sSubPr>
                      <m:e>
                        <m:r>
                          <a:rPr lang="it-IT" i="1" dirty="0">
                            <a:latin typeface="Cambria Math" panose="02040503050406030204" pitchFamily="18" charset="0"/>
                          </a:rPr>
                          <m:t>𝐴</m:t>
                        </m:r>
                      </m:e>
                      <m:sub>
                        <m:r>
                          <a:rPr lang="it-IT" i="1" dirty="0">
                            <a:latin typeface="Cambria Math" panose="02040503050406030204" pitchFamily="18" charset="0"/>
                          </a:rPr>
                          <m:t>1</m:t>
                        </m:r>
                      </m:sub>
                    </m:sSub>
                  </m:oMath>
                </a14:m>
                <a:r>
                  <a:rPr lang="it-IT" dirty="0">
                    <a:latin typeface="Consolas" panose="020B0609020204030204" pitchFamily="49" charset="0"/>
                  </a:rPr>
                  <a:t> non contenuto in B1, cioè è contenuto in B2 e come elemento di questa classe lo chiameremo </a:t>
                </a:r>
                <a14:m>
                  <m:oMath xmlns:m="http://schemas.openxmlformats.org/officeDocument/2006/math">
                    <m:sSubSup>
                      <m:sSubSupPr>
                        <m:ctrlPr>
                          <a:rPr lang="it-IT" i="1" smtClean="0">
                            <a:latin typeface="Cambria Math" panose="02040503050406030204" pitchFamily="18" charset="0"/>
                          </a:rPr>
                        </m:ctrlPr>
                      </m:sSubSupPr>
                      <m:e>
                        <m:r>
                          <a:rPr lang="it-IT" b="0" i="1" smtClean="0">
                            <a:latin typeface="Cambria Math" panose="02040503050406030204" pitchFamily="18" charset="0"/>
                          </a:rPr>
                          <m:t>𝑏</m:t>
                        </m:r>
                      </m:e>
                      <m:sub>
                        <m:r>
                          <a:rPr lang="it-IT" b="0" i="1" smtClean="0">
                            <a:latin typeface="Cambria Math" panose="02040503050406030204" pitchFamily="18" charset="0"/>
                          </a:rPr>
                          <m:t>2</m:t>
                        </m:r>
                      </m:sub>
                      <m:sup>
                        <m:r>
                          <a:rPr lang="it-IT" b="0" i="1" smtClean="0">
                            <a:latin typeface="Cambria Math" panose="02040503050406030204" pitchFamily="18" charset="0"/>
                          </a:rPr>
                          <m:t>′</m:t>
                        </m:r>
                      </m:sup>
                    </m:sSubSup>
                  </m:oMath>
                </a14:m>
                <a:r>
                  <a:rPr lang="it-IT" dirty="0">
                    <a:latin typeface="Consolas" panose="020B0609020204030204" pitchFamily="49" charset="0"/>
                  </a:rPr>
                  <a:t>. </a:t>
                </a:r>
              </a:p>
              <a:p>
                <a:endParaRPr lang="it-IT" dirty="0">
                  <a:latin typeface="Consolas" panose="020B0609020204030204" pitchFamily="49" charset="0"/>
                </a:endParaRPr>
              </a:p>
              <a:p>
                <a:r>
                  <a:rPr lang="it-IT" dirty="0">
                    <a:latin typeface="Consolas" panose="020B0609020204030204" pitchFamily="49" charset="0"/>
                  </a:rPr>
                  <a:t>In questo caso tutti gli elementi </a:t>
                </a:r>
                <a14:m>
                  <m:oMath xmlns:m="http://schemas.openxmlformats.org/officeDocument/2006/math">
                    <m:sSub>
                      <m:sSubPr>
                        <m:ctrlPr>
                          <a:rPr lang="it-IT" i="1" dirty="0" smtClean="0">
                            <a:latin typeface="Cambria Math" panose="02040503050406030204" pitchFamily="18" charset="0"/>
                          </a:rPr>
                        </m:ctrlPr>
                      </m:sSubPr>
                      <m:e>
                        <m:r>
                          <a:rPr lang="it-IT" i="1" dirty="0">
                            <a:latin typeface="Cambria Math" panose="02040503050406030204" pitchFamily="18" charset="0"/>
                          </a:rPr>
                          <m:t>𝑎</m:t>
                        </m:r>
                      </m:e>
                      <m:sub>
                        <m:r>
                          <a:rPr lang="it-IT" i="1" dirty="0">
                            <a:latin typeface="Cambria Math" panose="02040503050406030204" pitchFamily="18" charset="0"/>
                          </a:rPr>
                          <m:t>1</m:t>
                        </m:r>
                      </m:sub>
                    </m:sSub>
                  </m:oMath>
                </a14:m>
                <a:r>
                  <a:rPr lang="it-IT" dirty="0">
                    <a:latin typeface="Consolas" panose="020B0609020204030204" pitchFamily="49" charset="0"/>
                  </a:rPr>
                  <a:t> appartenenti ad A1 sono contenuti anche in B1 e sono tutti minori di </a:t>
                </a:r>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𝑎</m:t>
                        </m:r>
                      </m:e>
                      <m:sub>
                        <m:r>
                          <a:rPr lang="it-IT" i="1">
                            <a:latin typeface="Cambria Math" panose="02040503050406030204" pitchFamily="18" charset="0"/>
                          </a:rPr>
                          <m:t>1</m:t>
                        </m:r>
                      </m:sub>
                      <m:sup>
                        <m:r>
                          <a:rPr lang="it-IT" i="1">
                            <a:latin typeface="Cambria Math" panose="02040503050406030204" pitchFamily="18" charset="0"/>
                          </a:rPr>
                          <m:t>′</m:t>
                        </m:r>
                      </m:sup>
                    </m:sSubSup>
                  </m:oMath>
                </a14:m>
                <a:r>
                  <a:rPr lang="it-IT" dirty="0">
                    <a:latin typeface="Consolas" panose="020B0609020204030204" pitchFamily="49" charset="0"/>
                  </a:rPr>
                  <a:t>, cioè </a:t>
                </a:r>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𝑎</m:t>
                        </m:r>
                      </m:e>
                      <m:sub>
                        <m:r>
                          <a:rPr lang="it-IT" i="1">
                            <a:latin typeface="Cambria Math" panose="02040503050406030204" pitchFamily="18" charset="0"/>
                          </a:rPr>
                          <m:t>1</m:t>
                        </m:r>
                      </m:sub>
                      <m:sup>
                        <m:r>
                          <a:rPr lang="it-IT" i="1">
                            <a:latin typeface="Cambria Math" panose="02040503050406030204" pitchFamily="18" charset="0"/>
                          </a:rPr>
                          <m:t>′</m:t>
                        </m:r>
                      </m:sup>
                    </m:sSubSup>
                    <m:r>
                      <a:rPr lang="it-IT" i="1">
                        <a:latin typeface="Cambria Math" panose="02040503050406030204" pitchFamily="18" charset="0"/>
                      </a:rPr>
                      <m:t> </m:t>
                    </m:r>
                    <m:r>
                      <a:rPr lang="it-IT" b="0" i="0" smtClean="0">
                        <a:latin typeface="Cambria Math" panose="02040503050406030204" pitchFamily="18" charset="0"/>
                      </a:rPr>
                      <m:t> è</m:t>
                    </m:r>
                  </m:oMath>
                </a14:m>
                <a:r>
                  <a:rPr lang="it-IT" dirty="0">
                    <a:latin typeface="Consolas" panose="020B0609020204030204" pitchFamily="49" charset="0"/>
                  </a:rPr>
                  <a:t> il numero massimo della classe A1, pertanto  la sezione (A1, A2) è determinata dal numero α = </a:t>
                </a:r>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𝑎</m:t>
                        </m:r>
                      </m:e>
                      <m:sub>
                        <m:r>
                          <a:rPr lang="it-IT" i="1">
                            <a:latin typeface="Cambria Math" panose="02040503050406030204" pitchFamily="18" charset="0"/>
                          </a:rPr>
                          <m:t>1</m:t>
                        </m:r>
                      </m:sub>
                      <m:sup>
                        <m:r>
                          <a:rPr lang="it-IT" i="1">
                            <a:latin typeface="Cambria Math" panose="02040503050406030204" pitchFamily="18" charset="0"/>
                          </a:rPr>
                          <m:t>′</m:t>
                        </m:r>
                      </m:sup>
                    </m:sSubSup>
                    <m:r>
                      <a:rPr lang="it-IT" b="0" i="0" smtClean="0">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𝑏</m:t>
                        </m:r>
                      </m:e>
                      <m:sub>
                        <m:r>
                          <a:rPr lang="it-IT" i="1">
                            <a:latin typeface="Cambria Math" panose="02040503050406030204" pitchFamily="18" charset="0"/>
                          </a:rPr>
                          <m:t>2</m:t>
                        </m:r>
                      </m:sub>
                      <m:sup>
                        <m:r>
                          <a:rPr lang="it-IT" i="1">
                            <a:latin typeface="Cambria Math" panose="02040503050406030204" pitchFamily="18" charset="0"/>
                          </a:rPr>
                          <m:t>′</m:t>
                        </m:r>
                      </m:sup>
                    </m:sSubSup>
                  </m:oMath>
                </a14:m>
                <a:r>
                  <a:rPr lang="it-IT" dirty="0">
                    <a:latin typeface="Consolas" panose="020B0609020204030204" pitchFamily="49" charset="0"/>
                  </a:rPr>
                  <a:t>. </a:t>
                </a:r>
              </a:p>
            </p:txBody>
          </p:sp>
        </mc:Choice>
        <mc:Fallback>
          <p:sp>
            <p:nvSpPr>
              <p:cNvPr id="4" name="CasellaDiTesto 3">
                <a:extLst>
                  <a:ext uri="{FF2B5EF4-FFF2-40B4-BE49-F238E27FC236}">
                    <a16:creationId xmlns:a16="http://schemas.microsoft.com/office/drawing/2014/main" id="{0A8F15D2-28B6-C43D-75A2-A1946FE9F516}"/>
                  </a:ext>
                </a:extLst>
              </p:cNvPr>
              <p:cNvSpPr txBox="1">
                <a:spLocks noRot="1" noChangeAspect="1" noMove="1" noResize="1" noEditPoints="1" noAdjustHandles="1" noChangeArrowheads="1" noChangeShapeType="1" noTextEdit="1"/>
              </p:cNvSpPr>
              <p:nvPr/>
            </p:nvSpPr>
            <p:spPr>
              <a:xfrm>
                <a:off x="1127448" y="1628800"/>
                <a:ext cx="9937104" cy="2031325"/>
              </a:xfrm>
              <a:prstGeom prst="rect">
                <a:avLst/>
              </a:prstGeom>
              <a:blipFill>
                <a:blip r:embed="rId2"/>
                <a:stretch>
                  <a:fillRect l="-552" t="-1502" b="-3904"/>
                </a:stretch>
              </a:blipFill>
            </p:spPr>
            <p:txBody>
              <a:bodyPr/>
              <a:lstStyle/>
              <a:p>
                <a:r>
                  <a:rPr lang="en-US">
                    <a:noFill/>
                  </a:rPr>
                  <a:t> </a:t>
                </a:r>
              </a:p>
            </p:txBody>
          </p:sp>
        </mc:Fallback>
      </mc:AlternateContent>
      <p:sp>
        <p:nvSpPr>
          <p:cNvPr id="8" name="CasellaDiTesto 7">
            <a:extLst>
              <a:ext uri="{FF2B5EF4-FFF2-40B4-BE49-F238E27FC236}">
                <a16:creationId xmlns:a16="http://schemas.microsoft.com/office/drawing/2014/main" id="{2D265711-5C61-FC91-4DD6-D75509CE2505}"/>
              </a:ext>
            </a:extLst>
          </p:cNvPr>
          <p:cNvSpPr txBox="1"/>
          <p:nvPr/>
        </p:nvSpPr>
        <p:spPr>
          <a:xfrm>
            <a:off x="1127448" y="5517232"/>
            <a:ext cx="993710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514843"/>
                </a:solidFill>
                <a:effectLst/>
                <a:uLnTx/>
                <a:uFillTx/>
                <a:latin typeface="Consolas" panose="020B0609020204030204" pitchFamily="49" charset="0"/>
                <a:ea typeface="+mn-ea"/>
                <a:cs typeface="+mn-cs"/>
              </a:rPr>
              <a:t>Le due sezioni non sono essenzialmente diverse perché sono determinate dallo stesso numero α = β però nella sezione (A1, A2) α è il massimo di A1, mentre nella sezione (B1, B2) β è il minimo di B2.</a:t>
            </a:r>
          </a:p>
        </p:txBody>
      </p:sp>
      <mc:AlternateContent xmlns:mc="http://schemas.openxmlformats.org/markup-compatibility/2006">
        <mc:Choice xmlns:a14="http://schemas.microsoft.com/office/drawing/2010/main" Requires="a14">
          <p:sp>
            <p:nvSpPr>
              <p:cNvPr id="10" name="CasellaDiTesto 9">
                <a:extLst>
                  <a:ext uri="{FF2B5EF4-FFF2-40B4-BE49-F238E27FC236}">
                    <a16:creationId xmlns:a16="http://schemas.microsoft.com/office/drawing/2014/main" id="{1BCF3C0F-CB70-1058-594A-42764730F0AB}"/>
                  </a:ext>
                </a:extLst>
              </p:cNvPr>
              <p:cNvSpPr txBox="1"/>
              <p:nvPr/>
            </p:nvSpPr>
            <p:spPr>
              <a:xfrm>
                <a:off x="1127448" y="3785081"/>
                <a:ext cx="9937104"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514843"/>
                    </a:solidFill>
                    <a:effectLst/>
                    <a:uLnTx/>
                    <a:uFillTx/>
                    <a:latin typeface="Consolas" panose="020B0609020204030204" pitchFamily="49" charset="0"/>
                    <a:ea typeface="+mn-ea"/>
                    <a:cs typeface="+mn-cs"/>
                  </a:rPr>
                  <a:t>Dell’altra sezione (B1, B2) già sappiamo che tutti i numeri b1 contenuti in B1 sono contenuti anche in A1 e sono minori di </a:t>
                </a:r>
                <a14:m>
                  <m:oMath xmlns:m="http://schemas.openxmlformats.org/officeDocument/2006/math">
                    <m:sSubSup>
                      <m:sSubSupPr>
                        <m:ctrlP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ctrlPr>
                      </m:sSubSupPr>
                      <m:e>
                        <m: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t>𝑎</m:t>
                        </m:r>
                      </m:e>
                      <m:sub>
                        <m: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t>1</m:t>
                        </m:r>
                      </m:sub>
                      <m:sup>
                        <m: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t>′</m:t>
                        </m:r>
                      </m:sup>
                    </m:sSubSup>
                    <m:r>
                      <a:rPr kumimoji="0" lang="it-IT" sz="1800" b="0" i="0" u="none" strike="noStrike" kern="1200" cap="none" spc="0" normalizeH="0" baseline="0" noProof="0">
                        <a:ln>
                          <a:noFill/>
                        </a:ln>
                        <a:solidFill>
                          <a:srgbClr val="514843"/>
                        </a:solidFill>
                        <a:effectLst/>
                        <a:uLnTx/>
                        <a:uFillTx/>
                        <a:latin typeface="Cambria Math" panose="02040503050406030204" pitchFamily="18" charset="0"/>
                        <a:ea typeface="+mn-ea"/>
                        <a:cs typeface="+mn-cs"/>
                      </a:rPr>
                      <m:t>=</m:t>
                    </m:r>
                    <m:sSubSup>
                      <m:sSubSupPr>
                        <m:ctrlP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ctrlPr>
                      </m:sSubSupPr>
                      <m:e>
                        <m: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t>𝑏</m:t>
                        </m:r>
                      </m:e>
                      <m:sub>
                        <m: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t>2</m:t>
                        </m:r>
                      </m:sub>
                      <m:sup>
                        <m: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t>′</m:t>
                        </m:r>
                      </m:sup>
                    </m:sSubSup>
                    <m: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t> </m:t>
                    </m:r>
                  </m:oMath>
                </a14:m>
                <a:r>
                  <a:rPr kumimoji="0" lang="it-IT" sz="1800" b="0" i="0" u="none" strike="noStrike" kern="1200" cap="none" spc="0" normalizeH="0" baseline="0" noProof="0" dirty="0">
                    <a:ln>
                      <a:noFill/>
                    </a:ln>
                    <a:solidFill>
                      <a:srgbClr val="514843"/>
                    </a:solidFill>
                    <a:effectLst/>
                    <a:uLnTx/>
                    <a:uFillTx/>
                    <a:latin typeface="Consolas" panose="020B0609020204030204" pitchFamily="49" charset="0"/>
                    <a:ea typeface="+mn-ea"/>
                    <a:cs typeface="+mn-cs"/>
                  </a:rPr>
                  <a:t> che è contenuto in B2, e ogni altro numero b2 contenuto in B2 è maggiore di </a:t>
                </a:r>
                <a14:m>
                  <m:oMath xmlns:m="http://schemas.openxmlformats.org/officeDocument/2006/math">
                    <m:sSubSup>
                      <m:sSubSupPr>
                        <m:ctrlP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ctrlPr>
                      </m:sSubSupPr>
                      <m:e>
                        <m: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t>𝑏</m:t>
                        </m:r>
                      </m:e>
                      <m:sub>
                        <m: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t>2</m:t>
                        </m:r>
                      </m:sub>
                      <m:sup>
                        <m: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t>′</m:t>
                        </m:r>
                      </m:sup>
                    </m:sSubSup>
                    <m: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t> </m:t>
                    </m:r>
                  </m:oMath>
                </a14:m>
                <a:r>
                  <a:rPr kumimoji="0" lang="it-IT" sz="1800" b="0" i="0" u="none" strike="noStrike" kern="1200" cap="none" spc="0" normalizeH="0" baseline="0" noProof="0" dirty="0">
                    <a:ln>
                      <a:noFill/>
                    </a:ln>
                    <a:solidFill>
                      <a:srgbClr val="514843"/>
                    </a:solidFill>
                    <a:effectLst/>
                    <a:uLnTx/>
                    <a:uFillTx/>
                    <a:latin typeface="Consolas" panose="020B0609020204030204" pitchFamily="49" charset="0"/>
                    <a:ea typeface="+mn-ea"/>
                    <a:cs typeface="+mn-cs"/>
                  </a:rPr>
                  <a:t>; perciò </a:t>
                </a:r>
                <a14:m>
                  <m:oMath xmlns:m="http://schemas.openxmlformats.org/officeDocument/2006/math">
                    <m:sSubSup>
                      <m:sSubSupPr>
                        <m:ctrlP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ctrlPr>
                      </m:sSubSupPr>
                      <m:e>
                        <m: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t>𝑏</m:t>
                        </m:r>
                      </m:e>
                      <m:sub>
                        <m: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t>2</m:t>
                        </m:r>
                      </m:sub>
                      <m:sup>
                        <m: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t>′</m:t>
                        </m:r>
                      </m:sup>
                    </m:sSubSup>
                    <m: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t> </m:t>
                    </m:r>
                    <m:r>
                      <a:rPr kumimoji="0" lang="it-IT" sz="1800" b="0" i="0" u="none" strike="noStrike" kern="1200" cap="none" spc="0" normalizeH="0" baseline="0" noProof="0" smtClean="0">
                        <a:ln>
                          <a:noFill/>
                        </a:ln>
                        <a:solidFill>
                          <a:srgbClr val="514843"/>
                        </a:solidFill>
                        <a:effectLst/>
                        <a:uLnTx/>
                        <a:uFillTx/>
                        <a:latin typeface="Cambria Math" panose="02040503050406030204" pitchFamily="18" charset="0"/>
                        <a:ea typeface="+mn-ea"/>
                        <a:cs typeface="+mn-cs"/>
                      </a:rPr>
                      <m:t>è</m:t>
                    </m:r>
                  </m:oMath>
                </a14:m>
                <a:r>
                  <a:rPr kumimoji="0" lang="it-IT" sz="1800" b="0" i="0" u="none" strike="noStrike" kern="1200" cap="none" spc="0" normalizeH="0" baseline="0" noProof="0" dirty="0">
                    <a:ln>
                      <a:noFill/>
                    </a:ln>
                    <a:solidFill>
                      <a:srgbClr val="514843"/>
                    </a:solidFill>
                    <a:effectLst/>
                    <a:uLnTx/>
                    <a:uFillTx/>
                    <a:latin typeface="Consolas" panose="020B0609020204030204" pitchFamily="49" charset="0"/>
                    <a:ea typeface="+mn-ea"/>
                    <a:cs typeface="+mn-cs"/>
                  </a:rPr>
                  <a:t> il minimo numero di B2, quindi la sezione (B1, B2) è determinata dal numero </a:t>
                </a:r>
                <a14:m>
                  <m:oMath xmlns:m="http://schemas.openxmlformats.org/officeDocument/2006/math">
                    <m:r>
                      <a:rPr kumimoji="0" lang="it-IT" sz="1800" b="0" i="1" u="none" strike="noStrike" kern="1200" cap="none" spc="0" normalizeH="0" baseline="0" noProof="0" dirty="0" smtClean="0">
                        <a:ln>
                          <a:noFill/>
                        </a:ln>
                        <a:solidFill>
                          <a:srgbClr val="514843"/>
                        </a:solidFill>
                        <a:effectLst/>
                        <a:uLnTx/>
                        <a:uFillTx/>
                        <a:latin typeface="Cambria Math" panose="02040503050406030204" pitchFamily="18" charset="0"/>
                        <a:ea typeface="+mn-ea"/>
                        <a:cs typeface="+mn-cs"/>
                      </a:rPr>
                      <m:t>𝛽</m:t>
                    </m:r>
                    <m:r>
                      <a:rPr kumimoji="0" lang="it-IT" sz="1800" b="0" i="1" u="none" strike="noStrike" kern="1200" cap="none" spc="0" normalizeH="0" baseline="0" noProof="0" dirty="0" smtClean="0">
                        <a:ln>
                          <a:noFill/>
                        </a:ln>
                        <a:solidFill>
                          <a:srgbClr val="514843"/>
                        </a:solidFill>
                        <a:effectLst/>
                        <a:uLnTx/>
                        <a:uFillTx/>
                        <a:latin typeface="Cambria Math" panose="02040503050406030204" pitchFamily="18" charset="0"/>
                        <a:ea typeface="+mn-ea"/>
                        <a:cs typeface="+mn-cs"/>
                      </a:rPr>
                      <m:t> =</m:t>
                    </m:r>
                    <m:sSubSup>
                      <m:sSubSupPr>
                        <m:ctrlP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ctrlPr>
                      </m:sSubSupPr>
                      <m:e>
                        <m: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t>𝑏</m:t>
                        </m:r>
                      </m:e>
                      <m:sub>
                        <m: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t>2</m:t>
                        </m:r>
                      </m:sub>
                      <m:sup>
                        <m: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t>′</m:t>
                        </m:r>
                      </m:sup>
                    </m:sSubSup>
                    <m:r>
                      <a:rPr kumimoji="0" lang="it-IT" sz="1800" b="0" i="1" u="none" strike="noStrike" kern="1200" cap="none" spc="0" normalizeH="0" baseline="0" noProof="0" smtClean="0">
                        <a:ln>
                          <a:noFill/>
                        </a:ln>
                        <a:solidFill>
                          <a:srgbClr val="514843"/>
                        </a:solidFill>
                        <a:effectLst/>
                        <a:uLnTx/>
                        <a:uFillTx/>
                        <a:latin typeface="Cambria Math" panose="02040503050406030204" pitchFamily="18" charset="0"/>
                        <a:ea typeface="+mn-ea"/>
                        <a:cs typeface="+mn-cs"/>
                      </a:rPr>
                      <m:t>=</m:t>
                    </m:r>
                    <m:sSubSup>
                      <m:sSubSupPr>
                        <m:ctrlP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ctrlPr>
                      </m:sSubSupPr>
                      <m:e>
                        <m: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t>𝑎</m:t>
                        </m:r>
                      </m:e>
                      <m:sub>
                        <m: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t>1</m:t>
                        </m:r>
                      </m:sub>
                      <m:sup>
                        <m:r>
                          <a:rPr kumimoji="0" lang="it-IT" sz="1800" b="0" i="1" u="none" strike="noStrike" kern="1200" cap="none" spc="0" normalizeH="0" baseline="0" noProof="0">
                            <a:ln>
                              <a:noFill/>
                            </a:ln>
                            <a:solidFill>
                              <a:srgbClr val="514843"/>
                            </a:solidFill>
                            <a:effectLst/>
                            <a:uLnTx/>
                            <a:uFillTx/>
                            <a:latin typeface="Cambria Math" panose="02040503050406030204" pitchFamily="18" charset="0"/>
                            <a:ea typeface="+mn-ea"/>
                            <a:cs typeface="+mn-cs"/>
                          </a:rPr>
                          <m:t>′</m:t>
                        </m:r>
                      </m:sup>
                    </m:sSubSup>
                    <m:r>
                      <a:rPr kumimoji="0" lang="it-IT" sz="1800" b="0" i="1" u="none" strike="noStrike" kern="1200" cap="none" spc="0" normalizeH="0" baseline="0" noProof="0" smtClean="0">
                        <a:ln>
                          <a:noFill/>
                        </a:ln>
                        <a:solidFill>
                          <a:srgbClr val="514843"/>
                        </a:solidFill>
                        <a:effectLst/>
                        <a:uLnTx/>
                        <a:uFillTx/>
                        <a:latin typeface="Cambria Math" panose="02040503050406030204" pitchFamily="18" charset="0"/>
                        <a:ea typeface="+mn-ea"/>
                        <a:cs typeface="+mn-cs"/>
                      </a:rPr>
                      <m:t>=</m:t>
                    </m:r>
                    <m:r>
                      <a:rPr kumimoji="0" lang="it-IT" sz="1800" b="0" i="1" u="none" strike="noStrike" kern="1200" cap="none" spc="0" normalizeH="0" baseline="0" noProof="0" smtClean="0">
                        <a:ln>
                          <a:noFill/>
                        </a:ln>
                        <a:solidFill>
                          <a:srgbClr val="514843"/>
                        </a:solidFill>
                        <a:effectLst/>
                        <a:uLnTx/>
                        <a:uFillTx/>
                        <a:latin typeface="Cambria Math" panose="02040503050406030204" pitchFamily="18" charset="0"/>
                        <a:ea typeface="Cambria Math" panose="02040503050406030204" pitchFamily="18" charset="0"/>
                        <a:cs typeface="+mn-cs"/>
                      </a:rPr>
                      <m:t>𝛼</m:t>
                    </m:r>
                  </m:oMath>
                </a14:m>
                <a:endParaRPr kumimoji="0" lang="it-IT" sz="1800" b="0" i="0" u="none" strike="noStrike" kern="1200" cap="none" spc="0" normalizeH="0" baseline="0" noProof="0" dirty="0">
                  <a:ln>
                    <a:noFill/>
                  </a:ln>
                  <a:solidFill>
                    <a:srgbClr val="514843"/>
                  </a:solidFill>
                  <a:effectLst/>
                  <a:uLnTx/>
                  <a:uFillTx/>
                  <a:latin typeface="Consolas" panose="020B0609020204030204" pitchFamily="49" charset="0"/>
                  <a:ea typeface="+mn-ea"/>
                  <a:cs typeface="+mn-cs"/>
                </a:endParaRPr>
              </a:p>
            </p:txBody>
          </p:sp>
        </mc:Choice>
        <mc:Fallback>
          <p:sp>
            <p:nvSpPr>
              <p:cNvPr id="10" name="CasellaDiTesto 9">
                <a:extLst>
                  <a:ext uri="{FF2B5EF4-FFF2-40B4-BE49-F238E27FC236}">
                    <a16:creationId xmlns:a16="http://schemas.microsoft.com/office/drawing/2014/main" id="{1BCF3C0F-CB70-1058-594A-42764730F0AB}"/>
                  </a:ext>
                </a:extLst>
              </p:cNvPr>
              <p:cNvSpPr txBox="1">
                <a:spLocks noRot="1" noChangeAspect="1" noMove="1" noResize="1" noEditPoints="1" noAdjustHandles="1" noChangeArrowheads="1" noChangeShapeType="1" noTextEdit="1"/>
              </p:cNvSpPr>
              <p:nvPr/>
            </p:nvSpPr>
            <p:spPr>
              <a:xfrm>
                <a:off x="1127448" y="3785081"/>
                <a:ext cx="9937104" cy="1477328"/>
              </a:xfrm>
              <a:prstGeom prst="rect">
                <a:avLst/>
              </a:prstGeom>
              <a:blipFill>
                <a:blip r:embed="rId3"/>
                <a:stretch>
                  <a:fillRect l="-552" t="-2479" r="-1104"/>
                </a:stretch>
              </a:blipFill>
            </p:spPr>
            <p:txBody>
              <a:bodyPr/>
              <a:lstStyle/>
              <a:p>
                <a:r>
                  <a:rPr lang="en-US">
                    <a:noFill/>
                  </a:rPr>
                  <a:t> </a:t>
                </a:r>
              </a:p>
            </p:txBody>
          </p:sp>
        </mc:Fallback>
      </mc:AlternateContent>
    </p:spTree>
    <p:extLst>
      <p:ext uri="{BB962C8B-B14F-4D97-AF65-F5344CB8AC3E}">
        <p14:creationId xmlns:p14="http://schemas.microsoft.com/office/powerpoint/2010/main" val="266493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428DA9B8-4730-BDBE-E464-19142C020D10}"/>
              </a:ext>
            </a:extLst>
          </p:cNvPr>
          <p:cNvSpPr>
            <a:spLocks noGrp="1"/>
          </p:cNvSpPr>
          <p:nvPr>
            <p:ph type="title"/>
          </p:nvPr>
        </p:nvSpPr>
        <p:spPr>
          <a:xfrm>
            <a:off x="1127448" y="44624"/>
            <a:ext cx="9937104" cy="1143000"/>
          </a:xfrm>
        </p:spPr>
        <p:txBody>
          <a:bodyPr>
            <a:normAutofit fontScale="90000"/>
          </a:bodyPr>
          <a:lstStyle/>
          <a:p>
            <a:pPr algn="ctr"/>
            <a:r>
              <a:rPr lang="it-IT" sz="4000" dirty="0">
                <a:latin typeface="Consolas" panose="020B0609020204030204" pitchFamily="49" charset="0"/>
              </a:rPr>
              <a:t>Continuità della retta e costruzione dei reali</a:t>
            </a:r>
          </a:p>
        </p:txBody>
      </p:sp>
      <mc:AlternateContent xmlns:mc="http://schemas.openxmlformats.org/markup-compatibility/2006">
        <mc:Choice xmlns:a14="http://schemas.microsoft.com/office/drawing/2010/main" Requires="a14">
          <p:sp>
            <p:nvSpPr>
              <p:cNvPr id="4" name="CasellaDiTesto 3">
                <a:extLst>
                  <a:ext uri="{FF2B5EF4-FFF2-40B4-BE49-F238E27FC236}">
                    <a16:creationId xmlns:a16="http://schemas.microsoft.com/office/drawing/2014/main" id="{0A8F15D2-28B6-C43D-75A2-A1946FE9F516}"/>
                  </a:ext>
                </a:extLst>
              </p:cNvPr>
              <p:cNvSpPr txBox="1"/>
              <p:nvPr/>
            </p:nvSpPr>
            <p:spPr>
              <a:xfrm>
                <a:off x="1127448" y="1628800"/>
                <a:ext cx="9937104" cy="2031325"/>
              </a:xfrm>
              <a:prstGeom prst="rect">
                <a:avLst/>
              </a:prstGeom>
              <a:noFill/>
            </p:spPr>
            <p:txBody>
              <a:bodyPr wrap="square">
                <a:spAutoFit/>
              </a:bodyPr>
              <a:lstStyle/>
              <a:p>
                <a:r>
                  <a:rPr lang="it-IT" dirty="0">
                    <a:latin typeface="Consolas" panose="020B0609020204030204" pitchFamily="49" charset="0"/>
                  </a:rPr>
                  <a:t>A1 e B1 sono essenzialmente diverse, quando ci sono almeno due numeri diversi di A1, </a:t>
                </a:r>
                <a14:m>
                  <m:oMath xmlns:m="http://schemas.openxmlformats.org/officeDocument/2006/math">
                    <m:sSubSup>
                      <m:sSubSupPr>
                        <m:ctrlPr>
                          <a:rPr lang="it-IT" i="1" smtClean="0">
                            <a:latin typeface="Cambria Math" panose="02040503050406030204" pitchFamily="18" charset="0"/>
                          </a:rPr>
                        </m:ctrlPr>
                      </m:sSubSupPr>
                      <m:e>
                        <m:r>
                          <a:rPr lang="it-IT" b="0" i="1" smtClean="0">
                            <a:latin typeface="Cambria Math" panose="02040503050406030204" pitchFamily="18" charset="0"/>
                          </a:rPr>
                          <m:t>𝑎</m:t>
                        </m:r>
                      </m:e>
                      <m:sub>
                        <m:r>
                          <a:rPr lang="it-IT" b="0" i="1" smtClean="0">
                            <a:latin typeface="Cambria Math" panose="02040503050406030204" pitchFamily="18" charset="0"/>
                          </a:rPr>
                          <m:t>1</m:t>
                        </m:r>
                      </m:sub>
                      <m:sup>
                        <m:r>
                          <a:rPr lang="it-IT" b="0" i="1" smtClean="0">
                            <a:latin typeface="Cambria Math" panose="02040503050406030204" pitchFamily="18" charset="0"/>
                          </a:rPr>
                          <m:t>′</m:t>
                        </m:r>
                      </m:sup>
                    </m:sSubSup>
                  </m:oMath>
                </a14:m>
                <a:r>
                  <a:rPr lang="it-IT" dirty="0">
                    <a:latin typeface="Consolas" panose="020B0609020204030204" pitchFamily="49" charset="0"/>
                  </a:rPr>
                  <a:t> e </a:t>
                </a:r>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𝑎</m:t>
                        </m:r>
                      </m:e>
                      <m:sub>
                        <m:r>
                          <a:rPr lang="it-IT" i="1">
                            <a:latin typeface="Cambria Math" panose="02040503050406030204" pitchFamily="18" charset="0"/>
                          </a:rPr>
                          <m:t>1</m:t>
                        </m:r>
                      </m:sub>
                      <m:sup>
                        <m:r>
                          <a:rPr lang="it-IT" i="1">
                            <a:latin typeface="Cambria Math" panose="02040503050406030204" pitchFamily="18" charset="0"/>
                          </a:rPr>
                          <m:t>′</m:t>
                        </m:r>
                        <m:r>
                          <a:rPr lang="it-IT" b="0" i="1" smtClean="0">
                            <a:latin typeface="Cambria Math" panose="02040503050406030204" pitchFamily="18" charset="0"/>
                          </a:rPr>
                          <m:t>′</m:t>
                        </m:r>
                      </m:sup>
                    </m:sSubSup>
                    <m:r>
                      <a:rPr lang="it-IT" b="0" i="0" smtClean="0">
                        <a:latin typeface="Cambria Math" panose="02040503050406030204" pitchFamily="18" charset="0"/>
                      </a:rPr>
                      <m:t> </m:t>
                    </m:r>
                  </m:oMath>
                </a14:m>
                <a:r>
                  <a:rPr lang="it-IT" dirty="0">
                    <a:latin typeface="Consolas" panose="020B0609020204030204" pitchFamily="49" charset="0"/>
                  </a:rPr>
                  <a:t>che non sono contenuti in B1, ma sono contenuti in B2; quindi avremo</a:t>
                </a:r>
              </a:p>
              <a:p>
                <a:pPr algn="ctr"/>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𝑎</m:t>
                        </m:r>
                      </m:e>
                      <m:sub>
                        <m:r>
                          <a:rPr lang="it-IT" i="1">
                            <a:latin typeface="Cambria Math" panose="02040503050406030204" pitchFamily="18" charset="0"/>
                          </a:rPr>
                          <m:t>1</m:t>
                        </m:r>
                      </m:sub>
                      <m:sup>
                        <m:r>
                          <a:rPr lang="it-IT" i="1">
                            <a:latin typeface="Cambria Math" panose="02040503050406030204" pitchFamily="18" charset="0"/>
                          </a:rPr>
                          <m:t>′</m:t>
                        </m:r>
                      </m:sup>
                    </m:sSubSup>
                    <m:r>
                      <a:rPr lang="it-IT" b="0" i="1" smtClean="0">
                        <a:latin typeface="Cambria Math" panose="02040503050406030204" pitchFamily="18" charset="0"/>
                      </a:rPr>
                      <m:t>=</m:t>
                    </m:r>
                  </m:oMath>
                </a14:m>
                <a:r>
                  <a:rPr lang="it-IT" dirty="0">
                    <a:solidFill>
                      <a:srgbClr val="514843"/>
                    </a:solidFill>
                  </a:rPr>
                  <a:t> </a:t>
                </a:r>
                <a14:m>
                  <m:oMath xmlns:m="http://schemas.openxmlformats.org/officeDocument/2006/math">
                    <m:sSubSup>
                      <m:sSubSupPr>
                        <m:ctrlPr>
                          <a:rPr lang="it-IT" i="1">
                            <a:solidFill>
                              <a:srgbClr val="514843"/>
                            </a:solidFill>
                            <a:latin typeface="Cambria Math" panose="02040503050406030204" pitchFamily="18" charset="0"/>
                          </a:rPr>
                        </m:ctrlPr>
                      </m:sSubSupPr>
                      <m:e>
                        <m:r>
                          <a:rPr lang="it-IT" i="1">
                            <a:solidFill>
                              <a:srgbClr val="514843"/>
                            </a:solidFill>
                            <a:latin typeface="Cambria Math" panose="02040503050406030204" pitchFamily="18" charset="0"/>
                          </a:rPr>
                          <m:t>𝑏</m:t>
                        </m:r>
                      </m:e>
                      <m:sub>
                        <m:r>
                          <a:rPr lang="it-IT" i="1">
                            <a:solidFill>
                              <a:srgbClr val="514843"/>
                            </a:solidFill>
                            <a:latin typeface="Cambria Math" panose="02040503050406030204" pitchFamily="18" charset="0"/>
                          </a:rPr>
                          <m:t>2</m:t>
                        </m:r>
                      </m:sub>
                      <m:sup>
                        <m:r>
                          <a:rPr lang="it-IT" i="1">
                            <a:solidFill>
                              <a:srgbClr val="514843"/>
                            </a:solidFill>
                            <a:latin typeface="Cambria Math" panose="02040503050406030204" pitchFamily="18" charset="0"/>
                          </a:rPr>
                          <m:t>′</m:t>
                        </m:r>
                      </m:sup>
                    </m:sSubSup>
                  </m:oMath>
                </a14:m>
                <a:r>
                  <a:rPr lang="it-IT" dirty="0">
                    <a:latin typeface="Consolas" panose="020B0609020204030204" pitchFamily="49" charset="0"/>
                  </a:rPr>
                  <a:t> e </a:t>
                </a:r>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𝑎</m:t>
                        </m:r>
                      </m:e>
                      <m:sub>
                        <m:r>
                          <a:rPr lang="it-IT" i="1">
                            <a:latin typeface="Cambria Math" panose="02040503050406030204" pitchFamily="18" charset="0"/>
                          </a:rPr>
                          <m:t>1</m:t>
                        </m:r>
                      </m:sub>
                      <m:sup>
                        <m:r>
                          <a:rPr lang="it-IT" b="0" i="1" smtClean="0">
                            <a:latin typeface="Cambria Math" panose="02040503050406030204" pitchFamily="18" charset="0"/>
                          </a:rPr>
                          <m:t>′</m:t>
                        </m:r>
                        <m:r>
                          <a:rPr lang="it-IT" i="1">
                            <a:latin typeface="Cambria Math" panose="02040503050406030204" pitchFamily="18" charset="0"/>
                          </a:rPr>
                          <m:t>′</m:t>
                        </m:r>
                      </m:sup>
                    </m:sSubSup>
                    <m:r>
                      <a:rPr lang="it-IT" i="1">
                        <a:latin typeface="Cambria Math" panose="02040503050406030204" pitchFamily="18" charset="0"/>
                      </a:rPr>
                      <m:t>=</m:t>
                    </m:r>
                  </m:oMath>
                </a14:m>
                <a:r>
                  <a:rPr lang="it-IT" dirty="0">
                    <a:solidFill>
                      <a:srgbClr val="514843"/>
                    </a:solidFill>
                  </a:rPr>
                  <a:t> </a:t>
                </a:r>
                <a14:m>
                  <m:oMath xmlns:m="http://schemas.openxmlformats.org/officeDocument/2006/math">
                    <m:sSubSup>
                      <m:sSubSupPr>
                        <m:ctrlPr>
                          <a:rPr lang="it-IT" i="1">
                            <a:solidFill>
                              <a:srgbClr val="514843"/>
                            </a:solidFill>
                            <a:latin typeface="Cambria Math" panose="02040503050406030204" pitchFamily="18" charset="0"/>
                          </a:rPr>
                        </m:ctrlPr>
                      </m:sSubSupPr>
                      <m:e>
                        <m:r>
                          <a:rPr lang="it-IT" i="1">
                            <a:solidFill>
                              <a:srgbClr val="514843"/>
                            </a:solidFill>
                            <a:latin typeface="Cambria Math" panose="02040503050406030204" pitchFamily="18" charset="0"/>
                          </a:rPr>
                          <m:t>𝑏</m:t>
                        </m:r>
                      </m:e>
                      <m:sub>
                        <m:r>
                          <a:rPr lang="it-IT" i="1">
                            <a:solidFill>
                              <a:srgbClr val="514843"/>
                            </a:solidFill>
                            <a:latin typeface="Cambria Math" panose="02040503050406030204" pitchFamily="18" charset="0"/>
                          </a:rPr>
                          <m:t>2</m:t>
                        </m:r>
                      </m:sub>
                      <m:sup>
                        <m:r>
                          <a:rPr lang="it-IT" b="0" i="1" smtClean="0">
                            <a:solidFill>
                              <a:srgbClr val="514843"/>
                            </a:solidFill>
                            <a:latin typeface="Cambria Math" panose="02040503050406030204" pitchFamily="18" charset="0"/>
                          </a:rPr>
                          <m:t>′</m:t>
                        </m:r>
                        <m:r>
                          <a:rPr lang="it-IT" i="1">
                            <a:solidFill>
                              <a:srgbClr val="514843"/>
                            </a:solidFill>
                            <a:latin typeface="Cambria Math" panose="02040503050406030204" pitchFamily="18" charset="0"/>
                          </a:rPr>
                          <m:t>′</m:t>
                        </m:r>
                      </m:sup>
                    </m:sSubSup>
                  </m:oMath>
                </a14:m>
                <a:endParaRPr lang="it-IT" dirty="0">
                  <a:latin typeface="Consolas" panose="020B0609020204030204" pitchFamily="49" charset="0"/>
                </a:endParaRPr>
              </a:p>
              <a:p>
                <a:r>
                  <a:rPr lang="it-IT" dirty="0">
                    <a:latin typeface="Consolas" panose="020B0609020204030204" pitchFamily="49" charset="0"/>
                  </a:rPr>
                  <a:t>Però sappiamo che tra due numeri diversi ce ne sono infiniti, quindi ci saranno infiniti numeri compresi tra </a:t>
                </a:r>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𝑎</m:t>
                        </m:r>
                      </m:e>
                      <m:sub>
                        <m:r>
                          <a:rPr lang="it-IT" i="1">
                            <a:latin typeface="Cambria Math" panose="02040503050406030204" pitchFamily="18" charset="0"/>
                          </a:rPr>
                          <m:t>1</m:t>
                        </m:r>
                      </m:sub>
                      <m:sup>
                        <m:r>
                          <a:rPr lang="it-IT" i="1">
                            <a:latin typeface="Cambria Math" panose="02040503050406030204" pitchFamily="18" charset="0"/>
                          </a:rPr>
                          <m:t>′</m:t>
                        </m:r>
                      </m:sup>
                    </m:sSubSup>
                  </m:oMath>
                </a14:m>
                <a:r>
                  <a:rPr lang="it-IT" dirty="0">
                    <a:latin typeface="Consolas" panose="020B0609020204030204" pitchFamily="49" charset="0"/>
                  </a:rPr>
                  <a:t> e </a:t>
                </a:r>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𝑎</m:t>
                        </m:r>
                      </m:e>
                      <m:sub>
                        <m:r>
                          <a:rPr lang="it-IT" i="1">
                            <a:latin typeface="Cambria Math" panose="02040503050406030204" pitchFamily="18" charset="0"/>
                          </a:rPr>
                          <m:t>1</m:t>
                        </m:r>
                      </m:sub>
                      <m:sup>
                        <m:r>
                          <a:rPr lang="it-IT" i="1">
                            <a:latin typeface="Cambria Math" panose="02040503050406030204" pitchFamily="18" charset="0"/>
                          </a:rPr>
                          <m:t>′</m:t>
                        </m:r>
                        <m:r>
                          <a:rPr lang="it-IT" i="1">
                            <a:latin typeface="Cambria Math" panose="02040503050406030204" pitchFamily="18" charset="0"/>
                          </a:rPr>
                          <m:t>′</m:t>
                        </m:r>
                      </m:sup>
                    </m:sSubSup>
                  </m:oMath>
                </a14:m>
                <a:r>
                  <a:rPr lang="it-IT" dirty="0">
                    <a:latin typeface="Consolas" panose="020B0609020204030204" pitchFamily="49" charset="0"/>
                  </a:rPr>
                  <a:t> che non sono contenuti in B1.</a:t>
                </a:r>
              </a:p>
              <a:p>
                <a:endParaRPr lang="it-IT" dirty="0">
                  <a:latin typeface="Consolas" panose="020B0609020204030204" pitchFamily="49" charset="0"/>
                </a:endParaRPr>
              </a:p>
            </p:txBody>
          </p:sp>
        </mc:Choice>
        <mc:Fallback>
          <p:sp>
            <p:nvSpPr>
              <p:cNvPr id="4" name="CasellaDiTesto 3">
                <a:extLst>
                  <a:ext uri="{FF2B5EF4-FFF2-40B4-BE49-F238E27FC236}">
                    <a16:creationId xmlns:a16="http://schemas.microsoft.com/office/drawing/2014/main" id="{0A8F15D2-28B6-C43D-75A2-A1946FE9F516}"/>
                  </a:ext>
                </a:extLst>
              </p:cNvPr>
              <p:cNvSpPr txBox="1">
                <a:spLocks noRot="1" noChangeAspect="1" noMove="1" noResize="1" noEditPoints="1" noAdjustHandles="1" noChangeArrowheads="1" noChangeShapeType="1" noTextEdit="1"/>
              </p:cNvSpPr>
              <p:nvPr/>
            </p:nvSpPr>
            <p:spPr>
              <a:xfrm>
                <a:off x="1127448" y="1628800"/>
                <a:ext cx="9937104" cy="2031325"/>
              </a:xfrm>
              <a:prstGeom prst="rect">
                <a:avLst/>
              </a:prstGeom>
              <a:blipFill>
                <a:blip r:embed="rId2"/>
                <a:stretch>
                  <a:fillRect l="-552" t="-1502" r="-798"/>
                </a:stretch>
              </a:blipFill>
            </p:spPr>
            <p:txBody>
              <a:bodyPr/>
              <a:lstStyle/>
              <a:p>
                <a:r>
                  <a:rPr lang="en-US">
                    <a:noFill/>
                  </a:rPr>
                  <a:t> </a:t>
                </a:r>
              </a:p>
            </p:txBody>
          </p:sp>
        </mc:Fallback>
      </mc:AlternateContent>
      <p:sp>
        <p:nvSpPr>
          <p:cNvPr id="3" name="CasellaDiTesto 2">
            <a:extLst>
              <a:ext uri="{FF2B5EF4-FFF2-40B4-BE49-F238E27FC236}">
                <a16:creationId xmlns:a16="http://schemas.microsoft.com/office/drawing/2014/main" id="{DAF0928C-F021-5BA6-D0AD-252CE6C47843}"/>
              </a:ext>
            </a:extLst>
          </p:cNvPr>
          <p:cNvSpPr txBox="1"/>
          <p:nvPr/>
        </p:nvSpPr>
        <p:spPr>
          <a:xfrm>
            <a:off x="1199456" y="3662440"/>
            <a:ext cx="9865096"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514843"/>
                </a:solidFill>
                <a:effectLst/>
                <a:uLnTx/>
                <a:uFillTx/>
                <a:latin typeface="Consolas" panose="020B0609020204030204" pitchFamily="49" charset="0"/>
                <a:ea typeface="+mn-ea"/>
                <a:cs typeface="+mn-cs"/>
              </a:rPr>
              <a:t>In questo caso le due sezioni (A1, A2) e (B1, B2) sono essenzialmente diverse e anche i numeri corrispondenti α e β sono diversi;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514843"/>
                </a:solidFill>
                <a:effectLst/>
                <a:uLnTx/>
                <a:uFillTx/>
                <a:latin typeface="Consolas" panose="020B0609020204030204" pitchFamily="49" charset="0"/>
                <a:ea typeface="+mn-ea"/>
                <a:cs typeface="+mn-cs"/>
              </a:rPr>
              <a:t>in particolare se B1 ⊂ A1 diremo che α &gt; β, o β &lt; α.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14843"/>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514843"/>
                </a:solidFill>
                <a:effectLst/>
                <a:uLnTx/>
                <a:uFillTx/>
                <a:latin typeface="Consolas" panose="020B0609020204030204" pitchFamily="49" charset="0"/>
                <a:ea typeface="+mn-ea"/>
                <a:cs typeface="+mn-cs"/>
              </a:rPr>
              <a:t>Si osservi che sarebbe potuto essere anche il viceversa, cioè α &lt; 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514843"/>
                </a:solidFill>
                <a:effectLst/>
                <a:uLnTx/>
                <a:uFillTx/>
                <a:latin typeface="Consolas" panose="020B0609020204030204" pitchFamily="49" charset="0"/>
                <a:ea typeface="+mn-ea"/>
                <a:cs typeface="+mn-cs"/>
              </a:rPr>
              <a:t>nel caso in cui in A1 ⊂ B1.</a:t>
            </a:r>
          </a:p>
        </p:txBody>
      </p:sp>
    </p:spTree>
    <p:extLst>
      <p:ext uri="{BB962C8B-B14F-4D97-AF65-F5344CB8AC3E}">
        <p14:creationId xmlns:p14="http://schemas.microsoft.com/office/powerpoint/2010/main" val="3505972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428DA9B8-4730-BDBE-E464-19142C020D10}"/>
              </a:ext>
            </a:extLst>
          </p:cNvPr>
          <p:cNvSpPr>
            <a:spLocks noGrp="1"/>
          </p:cNvSpPr>
          <p:nvPr>
            <p:ph type="title"/>
          </p:nvPr>
        </p:nvSpPr>
        <p:spPr>
          <a:xfrm>
            <a:off x="1127448" y="44624"/>
            <a:ext cx="9937104" cy="1143000"/>
          </a:xfrm>
        </p:spPr>
        <p:txBody>
          <a:bodyPr>
            <a:normAutofit fontScale="90000"/>
          </a:bodyPr>
          <a:lstStyle/>
          <a:p>
            <a:pPr algn="ctr"/>
            <a:r>
              <a:rPr lang="it-IT" sz="4000" dirty="0">
                <a:latin typeface="Consolas" panose="020B0609020204030204" pitchFamily="49" charset="0"/>
              </a:rPr>
              <a:t>Continuità della retta e costruzione dei reali</a:t>
            </a:r>
          </a:p>
        </p:txBody>
      </p:sp>
      <mc:AlternateContent xmlns:mc="http://schemas.openxmlformats.org/markup-compatibility/2006">
        <mc:Choice xmlns:a14="http://schemas.microsoft.com/office/drawing/2010/main" Requires="a14">
          <p:sp>
            <p:nvSpPr>
              <p:cNvPr id="4" name="CasellaDiTesto 3">
                <a:extLst>
                  <a:ext uri="{FF2B5EF4-FFF2-40B4-BE49-F238E27FC236}">
                    <a16:creationId xmlns:a16="http://schemas.microsoft.com/office/drawing/2014/main" id="{0A8F15D2-28B6-C43D-75A2-A1946FE9F516}"/>
                  </a:ext>
                </a:extLst>
              </p:cNvPr>
              <p:cNvSpPr txBox="1"/>
              <p:nvPr/>
            </p:nvSpPr>
            <p:spPr>
              <a:xfrm>
                <a:off x="1127448" y="1628800"/>
                <a:ext cx="9937104" cy="2585323"/>
              </a:xfrm>
              <a:prstGeom prst="rect">
                <a:avLst/>
              </a:prstGeom>
              <a:noFill/>
            </p:spPr>
            <p:txBody>
              <a:bodyPr wrap="square">
                <a:spAutoFit/>
              </a:bodyPr>
              <a:lstStyle/>
              <a:p>
                <a:r>
                  <a:rPr lang="it-IT" dirty="0">
                    <a:latin typeface="Consolas" panose="020B0609020204030204" pitchFamily="49" charset="0"/>
                  </a:rPr>
                  <a:t>Possiamo dunque definire numero reale una sezione (A, B) di razionali e R diventa l’insieme di tutte le sezioni, che risulta ben ordinato per quanto appena detto. </a:t>
                </a:r>
              </a:p>
              <a:p>
                <a:endParaRPr lang="it-IT" dirty="0">
                  <a:latin typeface="Consolas" panose="020B0609020204030204" pitchFamily="49" charset="0"/>
                </a:endParaRPr>
              </a:p>
              <a:p>
                <a:r>
                  <a:rPr lang="it-IT" dirty="0">
                    <a:latin typeface="Consolas" panose="020B0609020204030204" pitchFamily="49" charset="0"/>
                  </a:rPr>
                  <a:t>Valgono inoltre le seguenti leggi:</a:t>
                </a:r>
              </a:p>
              <a:p>
                <a:endParaRPr lang="it-IT" dirty="0">
                  <a:latin typeface="Consolas" panose="020B0609020204030204" pitchFamily="49" charset="0"/>
                </a:endParaRPr>
              </a:p>
              <a:p>
                <a:r>
                  <a:rPr lang="it-IT" dirty="0">
                    <a:latin typeface="Consolas" panose="020B0609020204030204" pitchFamily="49" charset="0"/>
                  </a:rPr>
                  <a:t>• se </a:t>
                </a:r>
                <a14:m>
                  <m:oMath xmlns:m="http://schemas.openxmlformats.org/officeDocument/2006/math">
                    <m:r>
                      <a:rPr lang="it-IT" i="1" dirty="0" smtClean="0">
                        <a:latin typeface="Cambria Math" panose="02040503050406030204" pitchFamily="18" charset="0"/>
                      </a:rPr>
                      <m:t>𝛼</m:t>
                    </m:r>
                    <m:r>
                      <a:rPr lang="it-IT" i="1" dirty="0" smtClean="0">
                        <a:latin typeface="Cambria Math" panose="02040503050406030204" pitchFamily="18" charset="0"/>
                      </a:rPr>
                      <m:t> &gt; </m:t>
                    </m:r>
                    <m:r>
                      <a:rPr lang="it-IT" i="1" dirty="0" smtClean="0">
                        <a:latin typeface="Cambria Math" panose="02040503050406030204" pitchFamily="18" charset="0"/>
                      </a:rPr>
                      <m:t>𝛽</m:t>
                    </m:r>
                    <m:r>
                      <a:rPr lang="it-IT" i="1" dirty="0" smtClean="0">
                        <a:latin typeface="Cambria Math" panose="02040503050406030204" pitchFamily="18" charset="0"/>
                      </a:rPr>
                      <m:t> </m:t>
                    </m:r>
                  </m:oMath>
                </a14:m>
                <a:r>
                  <a:rPr lang="it-IT" dirty="0">
                    <a:latin typeface="Consolas" panose="020B0609020204030204" pitchFamily="49" charset="0"/>
                  </a:rPr>
                  <a:t>e </a:t>
                </a:r>
                <a14:m>
                  <m:oMath xmlns:m="http://schemas.openxmlformats.org/officeDocument/2006/math">
                    <m:r>
                      <a:rPr lang="it-IT" i="1" dirty="0" smtClean="0">
                        <a:latin typeface="Cambria Math" panose="02040503050406030204" pitchFamily="18" charset="0"/>
                      </a:rPr>
                      <m:t>𝛽</m:t>
                    </m:r>
                    <m:r>
                      <a:rPr lang="it-IT" i="1" dirty="0" smtClean="0">
                        <a:latin typeface="Cambria Math" panose="02040503050406030204" pitchFamily="18" charset="0"/>
                      </a:rPr>
                      <m:t> &gt; </m:t>
                    </m:r>
                    <m:r>
                      <a:rPr lang="it-IT" i="1" dirty="0" smtClean="0">
                        <a:latin typeface="Cambria Math" panose="02040503050406030204" pitchFamily="18" charset="0"/>
                      </a:rPr>
                      <m:t>𝛾</m:t>
                    </m:r>
                    <m:r>
                      <a:rPr lang="it-IT" i="1" dirty="0" smtClean="0">
                        <a:latin typeface="Cambria Math" panose="02040503050406030204" pitchFamily="18" charset="0"/>
                      </a:rPr>
                      <m:t> ⇒ </m:t>
                    </m:r>
                    <m:r>
                      <a:rPr lang="it-IT" i="1" dirty="0" smtClean="0">
                        <a:latin typeface="Cambria Math" panose="02040503050406030204" pitchFamily="18" charset="0"/>
                      </a:rPr>
                      <m:t>𝛼</m:t>
                    </m:r>
                    <m:r>
                      <a:rPr lang="it-IT" i="1" dirty="0" smtClean="0">
                        <a:latin typeface="Cambria Math" panose="02040503050406030204" pitchFamily="18" charset="0"/>
                      </a:rPr>
                      <m:t> &gt; </m:t>
                    </m:r>
                    <m:r>
                      <a:rPr lang="it-IT" i="1" dirty="0" smtClean="0">
                        <a:latin typeface="Cambria Math" panose="02040503050406030204" pitchFamily="18" charset="0"/>
                      </a:rPr>
                      <m:t>𝛾</m:t>
                    </m:r>
                  </m:oMath>
                </a14:m>
                <a:r>
                  <a:rPr lang="it-IT" dirty="0">
                    <a:latin typeface="Consolas" panose="020B0609020204030204" pitchFamily="49" charset="0"/>
                  </a:rPr>
                  <a:t>;</a:t>
                </a:r>
              </a:p>
              <a:p>
                <a:r>
                  <a:rPr lang="it-IT" dirty="0">
                    <a:latin typeface="Consolas" panose="020B0609020204030204" pitchFamily="49" charset="0"/>
                  </a:rPr>
                  <a:t>• se </a:t>
                </a:r>
                <a14:m>
                  <m:oMath xmlns:m="http://schemas.openxmlformats.org/officeDocument/2006/math">
                    <m:r>
                      <a:rPr lang="it-IT" i="1" dirty="0" smtClean="0">
                        <a:latin typeface="Cambria Math" panose="02040503050406030204" pitchFamily="18" charset="0"/>
                      </a:rPr>
                      <m:t>𝛼</m:t>
                    </m:r>
                    <m:r>
                      <a:rPr lang="it-IT" i="1" dirty="0" smtClean="0">
                        <a:latin typeface="Cambria Math" panose="02040503050406030204" pitchFamily="18" charset="0"/>
                      </a:rPr>
                      <m:t> ≠ </m:t>
                    </m:r>
                    <m:r>
                      <a:rPr lang="it-IT" i="1" dirty="0" smtClean="0">
                        <a:latin typeface="Cambria Math" panose="02040503050406030204" pitchFamily="18" charset="0"/>
                      </a:rPr>
                      <m:t>𝛽</m:t>
                    </m:r>
                    <m:r>
                      <a:rPr lang="it-IT" i="1" dirty="0" smtClean="0">
                        <a:latin typeface="Cambria Math" panose="02040503050406030204" pitchFamily="18" charset="0"/>
                      </a:rPr>
                      <m:t> </m:t>
                    </m:r>
                  </m:oMath>
                </a14:m>
                <a:r>
                  <a:rPr lang="it-IT" dirty="0">
                    <a:latin typeface="Consolas" panose="020B0609020204030204" pitchFamily="49" charset="0"/>
                  </a:rPr>
                  <a:t>⇒ esistono infiniti numeri tra α e β;</a:t>
                </a:r>
              </a:p>
              <a:p>
                <a:r>
                  <a:rPr lang="it-IT" dirty="0">
                    <a:latin typeface="Consolas" panose="020B0609020204030204" pitchFamily="49" charset="0"/>
                  </a:rPr>
                  <a:t>• dato un numero α, tutti i numeri di R si dividono in due sezioni A1 e A2;</a:t>
                </a:r>
              </a:p>
            </p:txBody>
          </p:sp>
        </mc:Choice>
        <mc:Fallback>
          <p:sp>
            <p:nvSpPr>
              <p:cNvPr id="4" name="CasellaDiTesto 3">
                <a:extLst>
                  <a:ext uri="{FF2B5EF4-FFF2-40B4-BE49-F238E27FC236}">
                    <a16:creationId xmlns:a16="http://schemas.microsoft.com/office/drawing/2014/main" id="{0A8F15D2-28B6-C43D-75A2-A1946FE9F516}"/>
                  </a:ext>
                </a:extLst>
              </p:cNvPr>
              <p:cNvSpPr txBox="1">
                <a:spLocks noRot="1" noChangeAspect="1" noMove="1" noResize="1" noEditPoints="1" noAdjustHandles="1" noChangeArrowheads="1" noChangeShapeType="1" noTextEdit="1"/>
              </p:cNvSpPr>
              <p:nvPr/>
            </p:nvSpPr>
            <p:spPr>
              <a:xfrm>
                <a:off x="1127448" y="1628800"/>
                <a:ext cx="9937104" cy="2585323"/>
              </a:xfrm>
              <a:prstGeom prst="rect">
                <a:avLst/>
              </a:prstGeom>
              <a:blipFill>
                <a:blip r:embed="rId2"/>
                <a:stretch>
                  <a:fillRect l="-552" t="-1179" b="-2830"/>
                </a:stretch>
              </a:blipFill>
            </p:spPr>
            <p:txBody>
              <a:bodyPr/>
              <a:lstStyle/>
              <a:p>
                <a:r>
                  <a:rPr lang="en-US">
                    <a:noFill/>
                  </a:rPr>
                  <a:t> </a:t>
                </a:r>
              </a:p>
            </p:txBody>
          </p:sp>
        </mc:Fallback>
      </mc:AlternateContent>
    </p:spTree>
    <p:extLst>
      <p:ext uri="{BB962C8B-B14F-4D97-AF65-F5344CB8AC3E}">
        <p14:creationId xmlns:p14="http://schemas.microsoft.com/office/powerpoint/2010/main" val="835241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arn(inVertical)">
                                      <p:cBhvr>
                                        <p:cTn id="13" dur="5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barn(inVertical)">
                                      <p:cBhvr>
                                        <p:cTn id="18" dur="5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barn(inVertical)">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428DA9B8-4730-BDBE-E464-19142C020D10}"/>
              </a:ext>
            </a:extLst>
          </p:cNvPr>
          <p:cNvSpPr>
            <a:spLocks noGrp="1"/>
          </p:cNvSpPr>
          <p:nvPr>
            <p:ph type="title"/>
          </p:nvPr>
        </p:nvSpPr>
        <p:spPr>
          <a:xfrm>
            <a:off x="1127448" y="44624"/>
            <a:ext cx="9937104" cy="1143000"/>
          </a:xfrm>
        </p:spPr>
        <p:txBody>
          <a:bodyPr>
            <a:normAutofit fontScale="90000"/>
          </a:bodyPr>
          <a:lstStyle/>
          <a:p>
            <a:pPr algn="ctr"/>
            <a:r>
              <a:rPr lang="it-IT" sz="4000" dirty="0">
                <a:latin typeface="Consolas" panose="020B0609020204030204" pitchFamily="49" charset="0"/>
              </a:rPr>
              <a:t>Continuità della retta e costruzione dei reali</a:t>
            </a:r>
          </a:p>
        </p:txBody>
      </p:sp>
      <p:sp>
        <p:nvSpPr>
          <p:cNvPr id="4" name="CasellaDiTesto 3">
            <a:extLst>
              <a:ext uri="{FF2B5EF4-FFF2-40B4-BE49-F238E27FC236}">
                <a16:creationId xmlns:a16="http://schemas.microsoft.com/office/drawing/2014/main" id="{0A8F15D2-28B6-C43D-75A2-A1946FE9F516}"/>
              </a:ext>
            </a:extLst>
          </p:cNvPr>
          <p:cNvSpPr txBox="1"/>
          <p:nvPr/>
        </p:nvSpPr>
        <p:spPr>
          <a:xfrm>
            <a:off x="1127448" y="1628800"/>
            <a:ext cx="9937104" cy="523220"/>
          </a:xfrm>
          <a:prstGeom prst="rect">
            <a:avLst/>
          </a:prstGeom>
          <a:noFill/>
        </p:spPr>
        <p:txBody>
          <a:bodyPr wrap="square">
            <a:spAutoFit/>
          </a:bodyPr>
          <a:lstStyle/>
          <a:p>
            <a:pPr algn="ctr"/>
            <a:r>
              <a:rPr lang="it-IT" sz="2800" dirty="0">
                <a:latin typeface="Consolas" panose="020B0609020204030204" pitchFamily="49" charset="0"/>
              </a:rPr>
              <a:t>Tutto questo basta a definire R?</a:t>
            </a:r>
          </a:p>
        </p:txBody>
      </p:sp>
      <p:sp>
        <p:nvSpPr>
          <p:cNvPr id="3" name="CasellaDiTesto 2">
            <a:extLst>
              <a:ext uri="{FF2B5EF4-FFF2-40B4-BE49-F238E27FC236}">
                <a16:creationId xmlns:a16="http://schemas.microsoft.com/office/drawing/2014/main" id="{46C75209-4A1E-DC9F-DE33-B4093A50F820}"/>
              </a:ext>
            </a:extLst>
          </p:cNvPr>
          <p:cNvSpPr txBox="1"/>
          <p:nvPr/>
        </p:nvSpPr>
        <p:spPr>
          <a:xfrm>
            <a:off x="1127448" y="2946124"/>
            <a:ext cx="9937104" cy="646331"/>
          </a:xfrm>
          <a:prstGeom prst="rect">
            <a:avLst/>
          </a:prstGeom>
          <a:noFill/>
        </p:spPr>
        <p:txBody>
          <a:bodyPr wrap="square">
            <a:spAutoFit/>
          </a:bodyPr>
          <a:lstStyle/>
          <a:p>
            <a:r>
              <a:rPr lang="it-IT" dirty="0">
                <a:latin typeface="Consolas" panose="020B0609020204030204" pitchFamily="49" charset="0"/>
              </a:rPr>
              <a:t>E’ necessario definire su R delle operazioni e verificare che R sia un campo completo ben ordinato.</a:t>
            </a:r>
          </a:p>
        </p:txBody>
      </p:sp>
      <mc:AlternateContent xmlns:mc="http://schemas.openxmlformats.org/markup-compatibility/2006">
        <mc:Choice xmlns:a14="http://schemas.microsoft.com/office/drawing/2010/main" Requires="a14">
          <p:sp>
            <p:nvSpPr>
              <p:cNvPr id="6" name="CasellaDiTesto 5">
                <a:extLst>
                  <a:ext uri="{FF2B5EF4-FFF2-40B4-BE49-F238E27FC236}">
                    <a16:creationId xmlns:a16="http://schemas.microsoft.com/office/drawing/2014/main" id="{BC51954A-31B3-D13F-E791-6778D5FDF744}"/>
                  </a:ext>
                </a:extLst>
              </p:cNvPr>
              <p:cNvSpPr txBox="1"/>
              <p:nvPr/>
            </p:nvSpPr>
            <p:spPr>
              <a:xfrm>
                <a:off x="1127448" y="3789040"/>
                <a:ext cx="9937104" cy="2031325"/>
              </a:xfrm>
              <a:prstGeom prst="rect">
                <a:avLst/>
              </a:prstGeom>
              <a:noFill/>
            </p:spPr>
            <p:txBody>
              <a:bodyPr wrap="square">
                <a:spAutoFit/>
              </a:bodyPr>
              <a:lstStyle/>
              <a:p>
                <a:r>
                  <a:rPr lang="it-IT" dirty="0">
                    <a:latin typeface="Consolas" panose="020B0609020204030204" pitchFamily="49" charset="0"/>
                  </a:rPr>
                  <a:t>Somma: </a:t>
                </a:r>
              </a:p>
              <a:p>
                <a:r>
                  <a:rPr lang="it-IT" dirty="0">
                    <a:latin typeface="Consolas" panose="020B0609020204030204" pitchFamily="49" charset="0"/>
                  </a:rPr>
                  <a:t>Se </a:t>
                </a:r>
                <a14:m>
                  <m:oMath xmlns:m="http://schemas.openxmlformats.org/officeDocument/2006/math">
                    <m:r>
                      <a:rPr lang="it-IT" i="1" dirty="0" smtClean="0">
                        <a:latin typeface="Cambria Math" panose="02040503050406030204" pitchFamily="18" charset="0"/>
                      </a:rPr>
                      <m:t>𝛼</m:t>
                    </m:r>
                    <m:r>
                      <a:rPr lang="it-IT" i="1" dirty="0" smtClean="0">
                        <a:latin typeface="Cambria Math" panose="02040503050406030204" pitchFamily="18" charset="0"/>
                      </a:rPr>
                      <m:t> = (</m:t>
                    </m:r>
                    <m:r>
                      <a:rPr lang="it-IT" i="1" dirty="0" smtClean="0">
                        <a:latin typeface="Cambria Math" panose="02040503050406030204" pitchFamily="18" charset="0"/>
                      </a:rPr>
                      <m:t>𝐴</m:t>
                    </m:r>
                    <m:r>
                      <a:rPr lang="it-IT" i="1" dirty="0" smtClean="0">
                        <a:latin typeface="Cambria Math" panose="02040503050406030204" pitchFamily="18" charset="0"/>
                      </a:rPr>
                      <m:t>, </m:t>
                    </m:r>
                    <m:r>
                      <a:rPr lang="it-IT" i="1" dirty="0" smtClean="0">
                        <a:latin typeface="Cambria Math" panose="02040503050406030204" pitchFamily="18" charset="0"/>
                      </a:rPr>
                      <m:t>𝐵</m:t>
                    </m:r>
                    <m:r>
                      <a:rPr lang="it-IT" i="1" dirty="0" smtClean="0">
                        <a:latin typeface="Cambria Math" panose="02040503050406030204" pitchFamily="18" charset="0"/>
                      </a:rPr>
                      <m:t>) </m:t>
                    </m:r>
                  </m:oMath>
                </a14:m>
                <a:r>
                  <a:rPr lang="it-IT" dirty="0">
                    <a:latin typeface="Consolas" panose="020B0609020204030204" pitchFamily="49" charset="0"/>
                  </a:rPr>
                  <a:t>e </a:t>
                </a:r>
                <a14:m>
                  <m:oMath xmlns:m="http://schemas.openxmlformats.org/officeDocument/2006/math">
                    <m:r>
                      <a:rPr lang="it-IT" i="1" dirty="0" smtClean="0">
                        <a:latin typeface="Cambria Math" panose="02040503050406030204" pitchFamily="18" charset="0"/>
                      </a:rPr>
                      <m:t>𝛽</m:t>
                    </m:r>
                    <m:r>
                      <a:rPr lang="it-IT" i="1" dirty="0" smtClean="0">
                        <a:latin typeface="Cambria Math" panose="02040503050406030204" pitchFamily="18" charset="0"/>
                      </a:rPr>
                      <m:t> = (</m:t>
                    </m:r>
                    <m:r>
                      <a:rPr lang="it-IT" i="1" dirty="0" smtClean="0">
                        <a:latin typeface="Cambria Math" panose="02040503050406030204" pitchFamily="18" charset="0"/>
                      </a:rPr>
                      <m:t>𝐶</m:t>
                    </m:r>
                    <m:r>
                      <a:rPr lang="it-IT" i="1" dirty="0" smtClean="0">
                        <a:latin typeface="Cambria Math" panose="02040503050406030204" pitchFamily="18" charset="0"/>
                      </a:rPr>
                      <m:t>, </m:t>
                    </m:r>
                    <m:r>
                      <a:rPr lang="it-IT" i="1" dirty="0" smtClean="0">
                        <a:latin typeface="Cambria Math" panose="02040503050406030204" pitchFamily="18" charset="0"/>
                      </a:rPr>
                      <m:t>𝐷</m:t>
                    </m:r>
                    <m:r>
                      <a:rPr lang="it-IT" i="1" dirty="0" smtClean="0">
                        <a:latin typeface="Cambria Math" panose="02040503050406030204" pitchFamily="18" charset="0"/>
                      </a:rPr>
                      <m:t>) </m:t>
                    </m:r>
                  </m:oMath>
                </a14:m>
                <a:r>
                  <a:rPr lang="it-IT" dirty="0">
                    <a:latin typeface="Consolas" panose="020B0609020204030204" pitchFamily="49" charset="0"/>
                  </a:rPr>
                  <a:t>allora </a:t>
                </a:r>
                <a14:m>
                  <m:oMath xmlns:m="http://schemas.openxmlformats.org/officeDocument/2006/math">
                    <m:r>
                      <a:rPr lang="it-IT" i="1" dirty="0" smtClean="0">
                        <a:latin typeface="Cambria Math" panose="02040503050406030204" pitchFamily="18" charset="0"/>
                      </a:rPr>
                      <m:t>𝛼</m:t>
                    </m:r>
                    <m:r>
                      <a:rPr lang="it-IT" i="1" dirty="0" smtClean="0">
                        <a:latin typeface="Cambria Math" panose="02040503050406030204" pitchFamily="18" charset="0"/>
                      </a:rPr>
                      <m:t> + </m:t>
                    </m:r>
                    <m:r>
                      <a:rPr lang="it-IT" i="1" dirty="0">
                        <a:latin typeface="Cambria Math" panose="02040503050406030204" pitchFamily="18" charset="0"/>
                      </a:rPr>
                      <m:t>𝛽</m:t>
                    </m:r>
                    <m:r>
                      <a:rPr lang="it-IT" i="1" dirty="0">
                        <a:latin typeface="Cambria Math" panose="02040503050406030204" pitchFamily="18" charset="0"/>
                      </a:rPr>
                      <m:t> := </m:t>
                    </m:r>
                    <m:d>
                      <m:dPr>
                        <m:ctrlPr>
                          <a:rPr lang="it-IT" i="1" dirty="0">
                            <a:latin typeface="Cambria Math" panose="02040503050406030204" pitchFamily="18" charset="0"/>
                          </a:rPr>
                        </m:ctrlPr>
                      </m:dPr>
                      <m:e>
                        <m:r>
                          <a:rPr lang="it-IT" i="1" dirty="0">
                            <a:latin typeface="Cambria Math" panose="02040503050406030204" pitchFamily="18" charset="0"/>
                          </a:rPr>
                          <m:t>𝐴</m:t>
                        </m:r>
                        <m:r>
                          <a:rPr lang="it-IT" i="1" dirty="0">
                            <a:latin typeface="Cambria Math" panose="02040503050406030204" pitchFamily="18" charset="0"/>
                          </a:rPr>
                          <m:t> + </m:t>
                        </m:r>
                        <m:r>
                          <a:rPr lang="it-IT" i="1" dirty="0">
                            <a:latin typeface="Cambria Math" panose="02040503050406030204" pitchFamily="18" charset="0"/>
                          </a:rPr>
                          <m:t>𝐶</m:t>
                        </m:r>
                        <m:r>
                          <a:rPr lang="it-IT" i="1" dirty="0">
                            <a:latin typeface="Cambria Math" panose="02040503050406030204" pitchFamily="18" charset="0"/>
                          </a:rPr>
                          <m:t>, </m:t>
                        </m:r>
                        <m:r>
                          <a:rPr lang="it-IT" i="1" dirty="0">
                            <a:latin typeface="Cambria Math" panose="02040503050406030204" pitchFamily="18" charset="0"/>
                          </a:rPr>
                          <m:t>𝐵</m:t>
                        </m:r>
                        <m:r>
                          <a:rPr lang="it-IT" i="1" dirty="0">
                            <a:latin typeface="Cambria Math" panose="02040503050406030204" pitchFamily="18" charset="0"/>
                          </a:rPr>
                          <m:t> + </m:t>
                        </m:r>
                        <m:r>
                          <a:rPr lang="it-IT" i="1" dirty="0">
                            <a:latin typeface="Cambria Math" panose="02040503050406030204" pitchFamily="18" charset="0"/>
                          </a:rPr>
                          <m:t>𝐷</m:t>
                        </m:r>
                      </m:e>
                    </m:d>
                  </m:oMath>
                </a14:m>
                <a:endParaRPr lang="it-IT" dirty="0">
                  <a:latin typeface="Consolas" panose="020B0609020204030204" pitchFamily="49" charset="0"/>
                </a:endParaRPr>
              </a:p>
              <a:p>
                <a:r>
                  <a:rPr lang="it-IT" dirty="0">
                    <a:latin typeface="Consolas" panose="020B0609020204030204" pitchFamily="49" charset="0"/>
                  </a:rPr>
                  <a:t>dove </a:t>
                </a:r>
                <a:endParaRPr lang="it-IT" i="1" dirty="0">
                  <a:latin typeface="Consolas" panose="020B0609020204030204" pitchFamily="49" charset="0"/>
                </a:endParaRPr>
              </a:p>
              <a:p>
                <a14:m>
                  <m:oMathPara xmlns:m="http://schemas.openxmlformats.org/officeDocument/2006/math">
                    <m:oMathParaPr>
                      <m:jc m:val="centerGroup"/>
                    </m:oMathParaPr>
                    <m:oMath xmlns:m="http://schemas.openxmlformats.org/officeDocument/2006/math">
                      <m:r>
                        <a:rPr lang="it-IT" i="1" dirty="0" smtClean="0">
                          <a:latin typeface="Cambria Math" panose="02040503050406030204" pitchFamily="18" charset="0"/>
                        </a:rPr>
                        <m:t>𝐻</m:t>
                      </m:r>
                      <m:r>
                        <a:rPr lang="it-IT" i="1" dirty="0" smtClean="0">
                          <a:latin typeface="Cambria Math" panose="02040503050406030204" pitchFamily="18" charset="0"/>
                        </a:rPr>
                        <m:t> + </m:t>
                      </m:r>
                      <m:r>
                        <a:rPr lang="it-IT" i="1" dirty="0" smtClean="0">
                          <a:latin typeface="Cambria Math" panose="02040503050406030204" pitchFamily="18" charset="0"/>
                        </a:rPr>
                        <m:t>𝐾</m:t>
                      </m:r>
                      <m:r>
                        <a:rPr lang="it-IT" i="1" dirty="0" smtClean="0">
                          <a:latin typeface="Cambria Math" panose="02040503050406030204" pitchFamily="18" charset="0"/>
                        </a:rPr>
                        <m:t> = {</m:t>
                      </m:r>
                      <m:r>
                        <a:rPr lang="it-IT" i="1" dirty="0" smtClean="0">
                          <a:latin typeface="Cambria Math" panose="02040503050406030204" pitchFamily="18" charset="0"/>
                        </a:rPr>
                        <m:t>𝑞</m:t>
                      </m:r>
                      <m:r>
                        <a:rPr lang="it-IT" i="1" dirty="0" smtClean="0">
                          <a:latin typeface="Cambria Math" panose="02040503050406030204" pitchFamily="18" charset="0"/>
                        </a:rPr>
                        <m:t> ∈ </m:t>
                      </m:r>
                      <m:r>
                        <a:rPr lang="it-IT" i="1" dirty="0" smtClean="0">
                          <a:latin typeface="Cambria Math" panose="02040503050406030204" pitchFamily="18" charset="0"/>
                        </a:rPr>
                        <m:t>𝑄</m:t>
                      </m:r>
                      <m:r>
                        <a:rPr lang="it-IT" i="1" dirty="0" smtClean="0">
                          <a:latin typeface="Cambria Math" panose="02040503050406030204" pitchFamily="18" charset="0"/>
                        </a:rPr>
                        <m:t> : </m:t>
                      </m:r>
                      <m:r>
                        <a:rPr lang="it-IT" i="1" dirty="0" smtClean="0">
                          <a:latin typeface="Cambria Math" panose="02040503050406030204" pitchFamily="18" charset="0"/>
                        </a:rPr>
                        <m:t>𝑞</m:t>
                      </m:r>
                      <m:r>
                        <a:rPr lang="it-IT" i="1" dirty="0" smtClean="0">
                          <a:latin typeface="Cambria Math" panose="02040503050406030204" pitchFamily="18" charset="0"/>
                        </a:rPr>
                        <m:t> = </m:t>
                      </m:r>
                      <m:r>
                        <a:rPr lang="it-IT" i="1" dirty="0" smtClean="0">
                          <a:latin typeface="Cambria Math" panose="02040503050406030204" pitchFamily="18" charset="0"/>
                        </a:rPr>
                        <m:t>h</m:t>
                      </m:r>
                      <m:r>
                        <a:rPr lang="it-IT" i="1" dirty="0" smtClean="0">
                          <a:latin typeface="Cambria Math" panose="02040503050406030204" pitchFamily="18" charset="0"/>
                        </a:rPr>
                        <m:t> + </m:t>
                      </m:r>
                      <m:r>
                        <a:rPr lang="it-IT" i="1" dirty="0" smtClean="0">
                          <a:latin typeface="Cambria Math" panose="02040503050406030204" pitchFamily="18" charset="0"/>
                        </a:rPr>
                        <m:t>𝑘</m:t>
                      </m:r>
                      <m:r>
                        <a:rPr lang="it-IT" i="1" dirty="0" smtClean="0">
                          <a:latin typeface="Cambria Math" panose="02040503050406030204" pitchFamily="18" charset="0"/>
                        </a:rPr>
                        <m:t> , </m:t>
                      </m:r>
                      <m:r>
                        <a:rPr lang="it-IT" i="1" dirty="0" smtClean="0">
                          <a:latin typeface="Cambria Math" panose="02040503050406030204" pitchFamily="18" charset="0"/>
                        </a:rPr>
                        <m:t>h</m:t>
                      </m:r>
                      <m:r>
                        <a:rPr lang="it-IT" i="1" dirty="0" smtClean="0">
                          <a:latin typeface="Cambria Math" panose="02040503050406030204" pitchFamily="18" charset="0"/>
                        </a:rPr>
                        <m:t> ∈ </m:t>
                      </m:r>
                      <m:r>
                        <a:rPr lang="it-IT" i="1" dirty="0" smtClean="0">
                          <a:latin typeface="Cambria Math" panose="02040503050406030204" pitchFamily="18" charset="0"/>
                        </a:rPr>
                        <m:t>𝐻</m:t>
                      </m:r>
                      <m:r>
                        <a:rPr lang="it-IT" i="1" dirty="0" smtClean="0">
                          <a:latin typeface="Cambria Math" panose="02040503050406030204" pitchFamily="18" charset="0"/>
                        </a:rPr>
                        <m:t> , </m:t>
                      </m:r>
                      <m:r>
                        <a:rPr lang="it-IT" i="1" dirty="0" smtClean="0">
                          <a:latin typeface="Cambria Math" panose="02040503050406030204" pitchFamily="18" charset="0"/>
                        </a:rPr>
                        <m:t>𝑘</m:t>
                      </m:r>
                      <m:r>
                        <a:rPr lang="it-IT" i="1" dirty="0" smtClean="0">
                          <a:latin typeface="Cambria Math" panose="02040503050406030204" pitchFamily="18" charset="0"/>
                        </a:rPr>
                        <m:t> ∈ </m:t>
                      </m:r>
                      <m:r>
                        <a:rPr lang="it-IT" i="1" dirty="0" smtClean="0">
                          <a:latin typeface="Cambria Math" panose="02040503050406030204" pitchFamily="18" charset="0"/>
                        </a:rPr>
                        <m:t>𝐾</m:t>
                      </m:r>
                      <m:r>
                        <a:rPr lang="it-IT" i="1" dirty="0" smtClean="0">
                          <a:latin typeface="Cambria Math" panose="02040503050406030204" pitchFamily="18" charset="0"/>
                        </a:rPr>
                        <m:t>}. </m:t>
                      </m:r>
                    </m:oMath>
                  </m:oMathPara>
                </a14:m>
                <a:endParaRPr lang="it-IT" dirty="0">
                  <a:latin typeface="Consolas" panose="020B0609020204030204" pitchFamily="49" charset="0"/>
                </a:endParaRPr>
              </a:p>
              <a:p>
                <a:endParaRPr lang="it-IT" dirty="0">
                  <a:latin typeface="Consolas" panose="020B0609020204030204" pitchFamily="49" charset="0"/>
                </a:endParaRPr>
              </a:p>
              <a:p>
                <a:r>
                  <a:rPr lang="it-IT" dirty="0">
                    <a:latin typeface="Consolas" panose="020B0609020204030204" pitchFamily="49" charset="0"/>
                  </a:rPr>
                  <a:t>L’elemento neutro è la sezione definita dal numero razionale 0 </a:t>
                </a:r>
              </a:p>
              <a:p>
                <a:r>
                  <a:rPr lang="it-IT" dirty="0">
                    <a:latin typeface="Consolas" panose="020B0609020204030204" pitchFamily="49" charset="0"/>
                  </a:rPr>
                  <a:t>L’opposto di </a:t>
                </a:r>
                <a14:m>
                  <m:oMath xmlns:m="http://schemas.openxmlformats.org/officeDocument/2006/math">
                    <m:r>
                      <a:rPr lang="it-IT" i="1" dirty="0" smtClean="0">
                        <a:latin typeface="Cambria Math" panose="02040503050406030204" pitchFamily="18" charset="0"/>
                      </a:rPr>
                      <m:t>𝛼</m:t>
                    </m:r>
                    <m:r>
                      <a:rPr lang="it-IT" i="1" dirty="0" smtClean="0">
                        <a:latin typeface="Cambria Math" panose="02040503050406030204" pitchFamily="18" charset="0"/>
                      </a:rPr>
                      <m:t> = (</m:t>
                    </m:r>
                    <m:r>
                      <a:rPr lang="it-IT" i="1" dirty="0" smtClean="0">
                        <a:latin typeface="Cambria Math" panose="02040503050406030204" pitchFamily="18" charset="0"/>
                      </a:rPr>
                      <m:t>𝐴</m:t>
                    </m:r>
                    <m:r>
                      <a:rPr lang="it-IT" i="1" dirty="0" smtClean="0">
                        <a:latin typeface="Cambria Math" panose="02040503050406030204" pitchFamily="18" charset="0"/>
                      </a:rPr>
                      <m:t>, </m:t>
                    </m:r>
                    <m:r>
                      <a:rPr lang="it-IT" i="1" dirty="0" smtClean="0">
                        <a:latin typeface="Cambria Math" panose="02040503050406030204" pitchFamily="18" charset="0"/>
                      </a:rPr>
                      <m:t>𝐵</m:t>
                    </m:r>
                    <m:r>
                      <a:rPr lang="it-IT" i="1" dirty="0" smtClean="0">
                        <a:latin typeface="Cambria Math" panose="02040503050406030204" pitchFamily="18" charset="0"/>
                      </a:rPr>
                      <m:t>) </m:t>
                    </m:r>
                  </m:oMath>
                </a14:m>
                <a:r>
                  <a:rPr lang="it-IT" dirty="0">
                    <a:latin typeface="Consolas" panose="020B0609020204030204" pitchFamily="49" charset="0"/>
                  </a:rPr>
                  <a:t>è </a:t>
                </a:r>
                <a14:m>
                  <m:oMath xmlns:m="http://schemas.openxmlformats.org/officeDocument/2006/math">
                    <m:r>
                      <a:rPr lang="it-IT" i="1" dirty="0" smtClean="0">
                        <a:latin typeface="Cambria Math" panose="02040503050406030204" pitchFamily="18" charset="0"/>
                      </a:rPr>
                      <m:t>−</m:t>
                    </m:r>
                    <m:r>
                      <a:rPr lang="it-IT" i="1" dirty="0" smtClean="0">
                        <a:latin typeface="Cambria Math" panose="02040503050406030204" pitchFamily="18" charset="0"/>
                      </a:rPr>
                      <m:t>𝛼</m:t>
                    </m:r>
                    <m:r>
                      <a:rPr lang="it-IT" i="1" dirty="0" smtClean="0">
                        <a:latin typeface="Cambria Math" panose="02040503050406030204" pitchFamily="18" charset="0"/>
                      </a:rPr>
                      <m:t> = (−</m:t>
                    </m:r>
                    <m:r>
                      <a:rPr lang="it-IT" i="1" dirty="0" smtClean="0">
                        <a:latin typeface="Cambria Math" panose="02040503050406030204" pitchFamily="18" charset="0"/>
                      </a:rPr>
                      <m:t>𝐵</m:t>
                    </m:r>
                    <m:r>
                      <a:rPr lang="it-IT" i="1" dirty="0" smtClean="0">
                        <a:latin typeface="Cambria Math" panose="02040503050406030204" pitchFamily="18" charset="0"/>
                      </a:rPr>
                      <m:t>, −</m:t>
                    </m:r>
                    <m:r>
                      <a:rPr lang="it-IT" i="1" dirty="0" smtClean="0">
                        <a:latin typeface="Cambria Math" panose="02040503050406030204" pitchFamily="18" charset="0"/>
                      </a:rPr>
                      <m:t>𝐴</m:t>
                    </m:r>
                    <m:r>
                      <a:rPr lang="it-IT" i="1" dirty="0" smtClean="0">
                        <a:latin typeface="Cambria Math" panose="02040503050406030204" pitchFamily="18" charset="0"/>
                      </a:rPr>
                      <m:t>).</m:t>
                    </m:r>
                  </m:oMath>
                </a14:m>
                <a:endParaRPr lang="en-US" dirty="0">
                  <a:latin typeface="Consolas" panose="020B0609020204030204" pitchFamily="49" charset="0"/>
                </a:endParaRPr>
              </a:p>
            </p:txBody>
          </p:sp>
        </mc:Choice>
        <mc:Fallback>
          <p:sp>
            <p:nvSpPr>
              <p:cNvPr id="6" name="CasellaDiTesto 5">
                <a:extLst>
                  <a:ext uri="{FF2B5EF4-FFF2-40B4-BE49-F238E27FC236}">
                    <a16:creationId xmlns:a16="http://schemas.microsoft.com/office/drawing/2014/main" id="{BC51954A-31B3-D13F-E791-6778D5FDF744}"/>
                  </a:ext>
                </a:extLst>
              </p:cNvPr>
              <p:cNvSpPr txBox="1">
                <a:spLocks noRot="1" noChangeAspect="1" noMove="1" noResize="1" noEditPoints="1" noAdjustHandles="1" noChangeArrowheads="1" noChangeShapeType="1" noTextEdit="1"/>
              </p:cNvSpPr>
              <p:nvPr/>
            </p:nvSpPr>
            <p:spPr>
              <a:xfrm>
                <a:off x="1127448" y="3789040"/>
                <a:ext cx="9937104" cy="2031325"/>
              </a:xfrm>
              <a:prstGeom prst="rect">
                <a:avLst/>
              </a:prstGeom>
              <a:blipFill>
                <a:blip r:embed="rId2"/>
                <a:stretch>
                  <a:fillRect l="-552" t="-1802" b="-3904"/>
                </a:stretch>
              </a:blipFill>
            </p:spPr>
            <p:txBody>
              <a:bodyPr/>
              <a:lstStyle/>
              <a:p>
                <a:r>
                  <a:rPr lang="en-US">
                    <a:noFill/>
                  </a:rPr>
                  <a:t> </a:t>
                </a:r>
              </a:p>
            </p:txBody>
          </p:sp>
        </mc:Fallback>
      </mc:AlternateContent>
    </p:spTree>
    <p:extLst>
      <p:ext uri="{BB962C8B-B14F-4D97-AF65-F5344CB8AC3E}">
        <p14:creationId xmlns:p14="http://schemas.microsoft.com/office/powerpoint/2010/main" val="931826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428DA9B8-4730-BDBE-E464-19142C020D10}"/>
              </a:ext>
            </a:extLst>
          </p:cNvPr>
          <p:cNvSpPr>
            <a:spLocks noGrp="1"/>
          </p:cNvSpPr>
          <p:nvPr>
            <p:ph type="title"/>
          </p:nvPr>
        </p:nvSpPr>
        <p:spPr>
          <a:xfrm>
            <a:off x="1127448" y="44624"/>
            <a:ext cx="9937104" cy="1143000"/>
          </a:xfrm>
        </p:spPr>
        <p:txBody>
          <a:bodyPr>
            <a:normAutofit fontScale="90000"/>
          </a:bodyPr>
          <a:lstStyle/>
          <a:p>
            <a:pPr algn="ctr"/>
            <a:r>
              <a:rPr lang="it-IT" sz="4000" dirty="0">
                <a:latin typeface="Consolas" panose="020B0609020204030204" pitchFamily="49" charset="0"/>
              </a:rPr>
              <a:t>Continuità della retta e costruzione dei reali</a:t>
            </a:r>
          </a:p>
        </p:txBody>
      </p:sp>
      <p:sp>
        <p:nvSpPr>
          <p:cNvPr id="4" name="CasellaDiTesto 3">
            <a:extLst>
              <a:ext uri="{FF2B5EF4-FFF2-40B4-BE49-F238E27FC236}">
                <a16:creationId xmlns:a16="http://schemas.microsoft.com/office/drawing/2014/main" id="{0A8F15D2-28B6-C43D-75A2-A1946FE9F516}"/>
              </a:ext>
            </a:extLst>
          </p:cNvPr>
          <p:cNvSpPr txBox="1"/>
          <p:nvPr/>
        </p:nvSpPr>
        <p:spPr>
          <a:xfrm>
            <a:off x="1127448" y="1628800"/>
            <a:ext cx="9937104" cy="523220"/>
          </a:xfrm>
          <a:prstGeom prst="rect">
            <a:avLst/>
          </a:prstGeom>
          <a:noFill/>
        </p:spPr>
        <p:txBody>
          <a:bodyPr wrap="square">
            <a:spAutoFit/>
          </a:bodyPr>
          <a:lstStyle/>
          <a:p>
            <a:pPr algn="ctr"/>
            <a:r>
              <a:rPr lang="it-IT" sz="2800" dirty="0">
                <a:latin typeface="Consolas" panose="020B0609020204030204" pitchFamily="49" charset="0"/>
              </a:rPr>
              <a:t>Tutto questo basta a definire R?</a:t>
            </a:r>
          </a:p>
        </p:txBody>
      </p:sp>
      <mc:AlternateContent xmlns:mc="http://schemas.openxmlformats.org/markup-compatibility/2006">
        <mc:Choice xmlns:a14="http://schemas.microsoft.com/office/drawing/2010/main" Requires="a14">
          <p:sp>
            <p:nvSpPr>
              <p:cNvPr id="6" name="CasellaDiTesto 5">
                <a:extLst>
                  <a:ext uri="{FF2B5EF4-FFF2-40B4-BE49-F238E27FC236}">
                    <a16:creationId xmlns:a16="http://schemas.microsoft.com/office/drawing/2014/main" id="{BC51954A-31B3-D13F-E791-6778D5FDF744}"/>
                  </a:ext>
                </a:extLst>
              </p:cNvPr>
              <p:cNvSpPr txBox="1"/>
              <p:nvPr/>
            </p:nvSpPr>
            <p:spPr>
              <a:xfrm>
                <a:off x="1127448" y="2674656"/>
                <a:ext cx="9937104" cy="3382721"/>
              </a:xfrm>
              <a:prstGeom prst="rect">
                <a:avLst/>
              </a:prstGeom>
              <a:noFill/>
            </p:spPr>
            <p:txBody>
              <a:bodyPr wrap="square">
                <a:spAutoFit/>
              </a:bodyPr>
              <a:lstStyle/>
              <a:p>
                <a:r>
                  <a:rPr lang="it-IT" dirty="0">
                    <a:latin typeface="Consolas" panose="020B0609020204030204" pitchFamily="49" charset="0"/>
                  </a:rPr>
                  <a:t>Prodotto: </a:t>
                </a:r>
              </a:p>
              <a:p>
                <a:r>
                  <a:rPr lang="it-IT" dirty="0">
                    <a:latin typeface="Consolas" panose="020B0609020204030204" pitchFamily="49" charset="0"/>
                  </a:rPr>
                  <a:t>se </a:t>
                </a:r>
                <a14:m>
                  <m:oMath xmlns:m="http://schemas.openxmlformats.org/officeDocument/2006/math">
                    <m:r>
                      <a:rPr lang="el-GR" i="1" dirty="0" smtClean="0">
                        <a:latin typeface="Cambria Math" panose="02040503050406030204" pitchFamily="18" charset="0"/>
                      </a:rPr>
                      <m:t>𝛼</m:t>
                    </m:r>
                    <m:r>
                      <a:rPr lang="el-GR" i="1" dirty="0" smtClean="0">
                        <a:latin typeface="Cambria Math" panose="02040503050406030204" pitchFamily="18" charset="0"/>
                      </a:rPr>
                      <m:t> = (</m:t>
                    </m:r>
                    <m:r>
                      <a:rPr lang="it-IT" i="1" dirty="0" smtClean="0">
                        <a:latin typeface="Cambria Math" panose="02040503050406030204" pitchFamily="18" charset="0"/>
                      </a:rPr>
                      <m:t>𝐴</m:t>
                    </m:r>
                    <m:r>
                      <a:rPr lang="it-IT" i="1" dirty="0" smtClean="0">
                        <a:latin typeface="Cambria Math" panose="02040503050406030204" pitchFamily="18" charset="0"/>
                      </a:rPr>
                      <m:t>, </m:t>
                    </m:r>
                    <m:r>
                      <a:rPr lang="it-IT" i="1" dirty="0" smtClean="0">
                        <a:latin typeface="Cambria Math" panose="02040503050406030204" pitchFamily="18" charset="0"/>
                      </a:rPr>
                      <m:t>𝐵</m:t>
                    </m:r>
                    <m:r>
                      <a:rPr lang="it-IT" i="1" dirty="0" smtClean="0">
                        <a:latin typeface="Cambria Math" panose="02040503050406030204" pitchFamily="18" charset="0"/>
                      </a:rPr>
                      <m:t>) </m:t>
                    </m:r>
                  </m:oMath>
                </a14:m>
                <a:r>
                  <a:rPr lang="it-IT" dirty="0">
                    <a:latin typeface="Consolas" panose="020B0609020204030204" pitchFamily="49" charset="0"/>
                  </a:rPr>
                  <a:t>e </a:t>
                </a:r>
                <a14:m>
                  <m:oMath xmlns:m="http://schemas.openxmlformats.org/officeDocument/2006/math">
                    <m:r>
                      <a:rPr lang="el-GR" i="1" dirty="0" smtClean="0">
                        <a:latin typeface="Cambria Math" panose="02040503050406030204" pitchFamily="18" charset="0"/>
                      </a:rPr>
                      <m:t>𝛽</m:t>
                    </m:r>
                    <m:r>
                      <a:rPr lang="el-GR" i="1" dirty="0" smtClean="0">
                        <a:latin typeface="Cambria Math" panose="02040503050406030204" pitchFamily="18" charset="0"/>
                      </a:rPr>
                      <m:t> = (</m:t>
                    </m:r>
                    <m:r>
                      <a:rPr lang="it-IT" i="1" dirty="0" smtClean="0">
                        <a:latin typeface="Cambria Math" panose="02040503050406030204" pitchFamily="18" charset="0"/>
                      </a:rPr>
                      <m:t>𝐶</m:t>
                    </m:r>
                    <m:r>
                      <a:rPr lang="it-IT" i="1" dirty="0" smtClean="0">
                        <a:latin typeface="Cambria Math" panose="02040503050406030204" pitchFamily="18" charset="0"/>
                      </a:rPr>
                      <m:t>, </m:t>
                    </m:r>
                    <m:r>
                      <a:rPr lang="it-IT" i="1" dirty="0" smtClean="0">
                        <a:latin typeface="Cambria Math" panose="02040503050406030204" pitchFamily="18" charset="0"/>
                      </a:rPr>
                      <m:t>𝐷</m:t>
                    </m:r>
                    <m:r>
                      <a:rPr lang="it-IT" i="1" dirty="0" smtClean="0">
                        <a:latin typeface="Cambria Math" panose="02040503050406030204" pitchFamily="18" charset="0"/>
                      </a:rPr>
                      <m:t>) </m:t>
                    </m:r>
                  </m:oMath>
                </a14:m>
                <a:r>
                  <a:rPr lang="it-IT" dirty="0">
                    <a:latin typeface="Consolas" panose="020B0609020204030204" pitchFamily="49" charset="0"/>
                  </a:rPr>
                  <a:t>sono positivi, cioè tutti i numeri in B e in D sono positivi, allora </a:t>
                </a:r>
              </a:p>
              <a:p>
                <a14:m>
                  <m:oMathPara xmlns:m="http://schemas.openxmlformats.org/officeDocument/2006/math">
                    <m:oMathParaPr>
                      <m:jc m:val="centerGroup"/>
                    </m:oMathParaPr>
                    <m:oMath xmlns:m="http://schemas.openxmlformats.org/officeDocument/2006/math">
                      <m:r>
                        <a:rPr lang="el-GR" i="1" dirty="0" smtClean="0">
                          <a:latin typeface="Cambria Math" panose="02040503050406030204" pitchFamily="18" charset="0"/>
                        </a:rPr>
                        <m:t>𝛼</m:t>
                      </m:r>
                      <m:r>
                        <a:rPr lang="el-GR" i="1" dirty="0" smtClean="0">
                          <a:latin typeface="Cambria Math" panose="02040503050406030204" pitchFamily="18" charset="0"/>
                        </a:rPr>
                        <m:t> · </m:t>
                      </m:r>
                      <m:r>
                        <a:rPr lang="el-GR" i="1" dirty="0" smtClean="0">
                          <a:latin typeface="Cambria Math" panose="02040503050406030204" pitchFamily="18" charset="0"/>
                        </a:rPr>
                        <m:t>𝛽</m:t>
                      </m:r>
                      <m:r>
                        <a:rPr lang="el-GR" i="1" dirty="0" smtClean="0">
                          <a:latin typeface="Cambria Math" panose="02040503050406030204" pitchFamily="18" charset="0"/>
                        </a:rPr>
                        <m:t> := (</m:t>
                      </m:r>
                      <m:r>
                        <a:rPr lang="it-IT" i="1" dirty="0" smtClean="0">
                          <a:latin typeface="Cambria Math" panose="02040503050406030204" pitchFamily="18" charset="0"/>
                        </a:rPr>
                        <m:t>𝑄</m:t>
                      </m:r>
                      <m:r>
                        <a:rPr lang="it-IT" i="1" dirty="0" smtClean="0">
                          <a:latin typeface="Cambria Math" panose="02040503050406030204" pitchFamily="18" charset="0"/>
                        </a:rPr>
                        <m:t>\</m:t>
                      </m:r>
                      <m:r>
                        <m:rPr>
                          <m:sty m:val="p"/>
                        </m:rPr>
                        <a:rPr lang="it-IT" i="1" dirty="0" smtClean="0">
                          <a:latin typeface="Cambria Math" panose="02040503050406030204" pitchFamily="18" charset="0"/>
                        </a:rPr>
                        <m:t>BD</m:t>
                      </m:r>
                      <m:r>
                        <a:rPr lang="it-IT" i="1" dirty="0" smtClean="0">
                          <a:latin typeface="Cambria Math" panose="02040503050406030204" pitchFamily="18" charset="0"/>
                        </a:rPr>
                        <m:t>, </m:t>
                      </m:r>
                      <m:r>
                        <a:rPr lang="it-IT" i="1" dirty="0" smtClean="0">
                          <a:latin typeface="Cambria Math" panose="02040503050406030204" pitchFamily="18" charset="0"/>
                        </a:rPr>
                        <m:t>𝐵𝐷</m:t>
                      </m:r>
                      <m:r>
                        <a:rPr lang="it-IT" i="1" dirty="0" smtClean="0">
                          <a:latin typeface="Cambria Math" panose="02040503050406030204" pitchFamily="18" charset="0"/>
                        </a:rPr>
                        <m:t>)</m:t>
                      </m:r>
                    </m:oMath>
                  </m:oMathPara>
                </a14:m>
                <a:endParaRPr lang="it-IT" dirty="0">
                  <a:latin typeface="Consolas" panose="020B0609020204030204" pitchFamily="49" charset="0"/>
                </a:endParaRPr>
              </a:p>
              <a:p>
                <a:r>
                  <a:rPr lang="it-IT" dirty="0">
                    <a:latin typeface="Consolas" panose="020B0609020204030204" pitchFamily="49" charset="0"/>
                  </a:rPr>
                  <a:t>dove </a:t>
                </a:r>
                <a14:m>
                  <m:oMath xmlns:m="http://schemas.openxmlformats.org/officeDocument/2006/math">
                    <m:r>
                      <a:rPr lang="it-IT" i="1" dirty="0" smtClean="0">
                        <a:latin typeface="Cambria Math" panose="02040503050406030204" pitchFamily="18" charset="0"/>
                      </a:rPr>
                      <m:t>𝐻𝐾</m:t>
                    </m:r>
                    <m:r>
                      <a:rPr lang="it-IT" i="1" dirty="0" smtClean="0">
                        <a:latin typeface="Cambria Math" panose="02040503050406030204" pitchFamily="18" charset="0"/>
                      </a:rPr>
                      <m:t> = {</m:t>
                    </m:r>
                    <m:r>
                      <a:rPr lang="it-IT" i="1" dirty="0" smtClean="0">
                        <a:latin typeface="Cambria Math" panose="02040503050406030204" pitchFamily="18" charset="0"/>
                      </a:rPr>
                      <m:t>𝑞</m:t>
                    </m:r>
                    <m:r>
                      <a:rPr lang="it-IT" i="1" dirty="0" smtClean="0">
                        <a:latin typeface="Cambria Math" panose="02040503050406030204" pitchFamily="18" charset="0"/>
                      </a:rPr>
                      <m:t> ∈ </m:t>
                    </m:r>
                    <m:r>
                      <a:rPr lang="it-IT" i="1" dirty="0" smtClean="0">
                        <a:latin typeface="Cambria Math" panose="02040503050406030204" pitchFamily="18" charset="0"/>
                      </a:rPr>
                      <m:t>𝑄</m:t>
                    </m:r>
                    <m:r>
                      <a:rPr lang="it-IT" i="1" dirty="0" smtClean="0">
                        <a:latin typeface="Cambria Math" panose="02040503050406030204" pitchFamily="18" charset="0"/>
                      </a:rPr>
                      <m:t> : </m:t>
                    </m:r>
                    <m:r>
                      <a:rPr lang="it-IT" i="1" dirty="0" smtClean="0">
                        <a:latin typeface="Cambria Math" panose="02040503050406030204" pitchFamily="18" charset="0"/>
                      </a:rPr>
                      <m:t>𝑞</m:t>
                    </m:r>
                    <m:r>
                      <a:rPr lang="it-IT" i="1" dirty="0" smtClean="0">
                        <a:latin typeface="Cambria Math" panose="02040503050406030204" pitchFamily="18" charset="0"/>
                      </a:rPr>
                      <m:t> = </m:t>
                    </m:r>
                    <m:r>
                      <a:rPr lang="it-IT" i="1" dirty="0" err="1" smtClean="0">
                        <a:latin typeface="Cambria Math" panose="02040503050406030204" pitchFamily="18" charset="0"/>
                      </a:rPr>
                      <m:t>h𝑘</m:t>
                    </m:r>
                    <m:r>
                      <a:rPr lang="it-IT" i="1" dirty="0" smtClean="0">
                        <a:latin typeface="Cambria Math" panose="02040503050406030204" pitchFamily="18" charset="0"/>
                      </a:rPr>
                      <m:t> , </m:t>
                    </m:r>
                    <m:r>
                      <a:rPr lang="it-IT" i="1" dirty="0" smtClean="0">
                        <a:latin typeface="Cambria Math" panose="02040503050406030204" pitchFamily="18" charset="0"/>
                      </a:rPr>
                      <m:t>h</m:t>
                    </m:r>
                    <m:r>
                      <a:rPr lang="it-IT" i="1" dirty="0" smtClean="0">
                        <a:latin typeface="Cambria Math" panose="02040503050406030204" pitchFamily="18" charset="0"/>
                      </a:rPr>
                      <m:t> ∈ </m:t>
                    </m:r>
                    <m:r>
                      <a:rPr lang="it-IT" i="1" dirty="0" smtClean="0">
                        <a:latin typeface="Cambria Math" panose="02040503050406030204" pitchFamily="18" charset="0"/>
                      </a:rPr>
                      <m:t>𝐻</m:t>
                    </m:r>
                    <m:r>
                      <a:rPr lang="it-IT" i="1" dirty="0" smtClean="0">
                        <a:latin typeface="Cambria Math" panose="02040503050406030204" pitchFamily="18" charset="0"/>
                      </a:rPr>
                      <m:t> , </m:t>
                    </m:r>
                    <m:r>
                      <a:rPr lang="it-IT" i="1" dirty="0" smtClean="0">
                        <a:latin typeface="Cambria Math" panose="02040503050406030204" pitchFamily="18" charset="0"/>
                      </a:rPr>
                      <m:t>𝑘</m:t>
                    </m:r>
                    <m:r>
                      <a:rPr lang="it-IT" i="1" dirty="0" smtClean="0">
                        <a:latin typeface="Cambria Math" panose="02040503050406030204" pitchFamily="18" charset="0"/>
                      </a:rPr>
                      <m:t> ∈ </m:t>
                    </m:r>
                    <m:r>
                      <a:rPr lang="it-IT" i="1" dirty="0" smtClean="0">
                        <a:latin typeface="Cambria Math" panose="02040503050406030204" pitchFamily="18" charset="0"/>
                      </a:rPr>
                      <m:t>𝐾</m:t>
                    </m:r>
                    <m:r>
                      <a:rPr lang="it-IT" i="1" dirty="0" smtClean="0">
                        <a:latin typeface="Cambria Math" panose="02040503050406030204" pitchFamily="18" charset="0"/>
                      </a:rPr>
                      <m:t>}. </m:t>
                    </m:r>
                  </m:oMath>
                </a14:m>
                <a:endParaRPr lang="it-IT" dirty="0">
                  <a:latin typeface="Consolas" panose="020B0609020204030204" pitchFamily="49" charset="0"/>
                </a:endParaRPr>
              </a:p>
              <a:p>
                <a:r>
                  <a:rPr lang="it-IT" dirty="0">
                    <a:latin typeface="Consolas" panose="020B0609020204030204" pitchFamily="49" charset="0"/>
                  </a:rPr>
                  <a:t>Se </a:t>
                </a:r>
                <a:r>
                  <a:rPr lang="el-GR" dirty="0">
                    <a:latin typeface="Consolas" panose="020B0609020204030204" pitchFamily="49" charset="0"/>
                  </a:rPr>
                  <a:t>α </a:t>
                </a:r>
                <a:r>
                  <a:rPr lang="it-IT" dirty="0">
                    <a:latin typeface="Consolas" panose="020B0609020204030204" pitchFamily="49" charset="0"/>
                  </a:rPr>
                  <a:t>e </a:t>
                </a:r>
                <a:r>
                  <a:rPr lang="el-GR" dirty="0">
                    <a:latin typeface="Consolas" panose="020B0609020204030204" pitchFamily="49" charset="0"/>
                  </a:rPr>
                  <a:t>β </a:t>
                </a:r>
                <a:r>
                  <a:rPr lang="it-IT" dirty="0">
                    <a:latin typeface="Consolas" panose="020B0609020204030204" pitchFamily="49" charset="0"/>
                  </a:rPr>
                  <a:t>sono entrambi negativi, allora </a:t>
                </a:r>
              </a:p>
              <a:p>
                <a14:m>
                  <m:oMathPara xmlns:m="http://schemas.openxmlformats.org/officeDocument/2006/math">
                    <m:oMathParaPr>
                      <m:jc m:val="centerGroup"/>
                    </m:oMathParaPr>
                    <m:oMath xmlns:m="http://schemas.openxmlformats.org/officeDocument/2006/math">
                      <m:r>
                        <a:rPr lang="el-GR" i="1" dirty="0" smtClean="0">
                          <a:latin typeface="Cambria Math" panose="02040503050406030204" pitchFamily="18" charset="0"/>
                        </a:rPr>
                        <m:t>𝛼</m:t>
                      </m:r>
                      <m:r>
                        <a:rPr lang="el-GR" i="1" dirty="0" smtClean="0">
                          <a:latin typeface="Cambria Math" panose="02040503050406030204" pitchFamily="18" charset="0"/>
                        </a:rPr>
                        <m:t> · </m:t>
                      </m:r>
                      <m:r>
                        <a:rPr lang="el-GR" i="1" dirty="0" smtClean="0">
                          <a:latin typeface="Cambria Math" panose="02040503050406030204" pitchFamily="18" charset="0"/>
                        </a:rPr>
                        <m:t>𝛽</m:t>
                      </m:r>
                      <m:r>
                        <a:rPr lang="el-GR" i="1" dirty="0" smtClean="0">
                          <a:latin typeface="Cambria Math" panose="02040503050406030204" pitchFamily="18" charset="0"/>
                        </a:rPr>
                        <m:t> := (−</m:t>
                      </m:r>
                      <m:r>
                        <a:rPr lang="el-GR" i="1" dirty="0" smtClean="0">
                          <a:latin typeface="Cambria Math" panose="02040503050406030204" pitchFamily="18" charset="0"/>
                        </a:rPr>
                        <m:t>𝛼</m:t>
                      </m:r>
                      <m:r>
                        <a:rPr lang="el-GR" i="1" dirty="0" smtClean="0">
                          <a:latin typeface="Cambria Math" panose="02040503050406030204" pitchFamily="18" charset="0"/>
                        </a:rPr>
                        <m:t>) · (−</m:t>
                      </m:r>
                      <m:r>
                        <a:rPr lang="el-GR" i="1" dirty="0" smtClean="0">
                          <a:latin typeface="Cambria Math" panose="02040503050406030204" pitchFamily="18" charset="0"/>
                        </a:rPr>
                        <m:t>𝛽</m:t>
                      </m:r>
                      <m:r>
                        <a:rPr lang="el-GR" i="1" dirty="0" smtClean="0">
                          <a:latin typeface="Cambria Math" panose="02040503050406030204" pitchFamily="18" charset="0"/>
                        </a:rPr>
                        <m:t>) </m:t>
                      </m:r>
                      <m:r>
                        <a:rPr lang="it-IT" i="1" dirty="0" smtClean="0">
                          <a:latin typeface="Cambria Math" panose="02040503050406030204" pitchFamily="18" charset="0"/>
                        </a:rPr>
                        <m:t>𝑒</m:t>
                      </m:r>
                      <m:r>
                        <a:rPr lang="it-IT" i="1" dirty="0" smtClean="0">
                          <a:latin typeface="Cambria Math" panose="02040503050406030204" pitchFamily="18" charset="0"/>
                        </a:rPr>
                        <m:t> </m:t>
                      </m:r>
                      <m:r>
                        <a:rPr lang="it-IT" i="1" dirty="0" smtClean="0">
                          <a:latin typeface="Cambria Math" panose="02040503050406030204" pitchFamily="18" charset="0"/>
                        </a:rPr>
                        <m:t>𝑠𝑒</m:t>
                      </m:r>
                      <m:r>
                        <a:rPr lang="it-IT" i="1" dirty="0" smtClean="0">
                          <a:latin typeface="Cambria Math" panose="02040503050406030204" pitchFamily="18" charset="0"/>
                        </a:rPr>
                        <m:t> </m:t>
                      </m:r>
                      <m:r>
                        <a:rPr lang="el-GR" i="1" dirty="0" smtClean="0">
                          <a:latin typeface="Cambria Math" panose="02040503050406030204" pitchFamily="18" charset="0"/>
                        </a:rPr>
                        <m:t>𝛼</m:t>
                      </m:r>
                      <m:r>
                        <a:rPr lang="el-GR" i="1" dirty="0" smtClean="0">
                          <a:latin typeface="Cambria Math" panose="02040503050406030204" pitchFamily="18" charset="0"/>
                        </a:rPr>
                        <m:t> &lt; 0 </m:t>
                      </m:r>
                      <m:r>
                        <a:rPr lang="it-IT" i="1" dirty="0" smtClean="0">
                          <a:latin typeface="Cambria Math" panose="02040503050406030204" pitchFamily="18" charset="0"/>
                        </a:rPr>
                        <m:t>𝑒</m:t>
                      </m:r>
                      <m:r>
                        <a:rPr lang="it-IT" i="1" dirty="0" smtClean="0">
                          <a:latin typeface="Cambria Math" panose="02040503050406030204" pitchFamily="18" charset="0"/>
                        </a:rPr>
                        <m:t> </m:t>
                      </m:r>
                      <m:r>
                        <a:rPr lang="el-GR" i="1" dirty="0" smtClean="0">
                          <a:latin typeface="Cambria Math" panose="02040503050406030204" pitchFamily="18" charset="0"/>
                        </a:rPr>
                        <m:t>𝛽</m:t>
                      </m:r>
                      <m:r>
                        <a:rPr lang="el-GR" i="1" dirty="0" smtClean="0">
                          <a:latin typeface="Cambria Math" panose="02040503050406030204" pitchFamily="18" charset="0"/>
                        </a:rPr>
                        <m:t> &gt; 0 </m:t>
                      </m:r>
                      <m:r>
                        <a:rPr lang="it-IT" i="1" dirty="0" smtClean="0">
                          <a:latin typeface="Cambria Math" panose="02040503050406030204" pitchFamily="18" charset="0"/>
                        </a:rPr>
                        <m:t>𝑎𝑙𝑙𝑜𝑟𝑎</m:t>
                      </m:r>
                      <m:r>
                        <a:rPr lang="it-IT" i="1" dirty="0" smtClean="0">
                          <a:latin typeface="Cambria Math" panose="02040503050406030204" pitchFamily="18" charset="0"/>
                        </a:rPr>
                        <m:t> </m:t>
                      </m:r>
                      <m:r>
                        <a:rPr lang="el-GR" i="1" dirty="0" smtClean="0">
                          <a:latin typeface="Cambria Math" panose="02040503050406030204" pitchFamily="18" charset="0"/>
                        </a:rPr>
                        <m:t>𝛼</m:t>
                      </m:r>
                      <m:r>
                        <a:rPr lang="el-GR" i="1" dirty="0" smtClean="0">
                          <a:latin typeface="Cambria Math" panose="02040503050406030204" pitchFamily="18" charset="0"/>
                        </a:rPr>
                        <m:t> · </m:t>
                      </m:r>
                      <m:r>
                        <a:rPr lang="el-GR" i="1" dirty="0" smtClean="0">
                          <a:latin typeface="Cambria Math" panose="02040503050406030204" pitchFamily="18" charset="0"/>
                        </a:rPr>
                        <m:t>𝛽</m:t>
                      </m:r>
                      <m:r>
                        <a:rPr lang="el-GR" i="1" dirty="0" smtClean="0">
                          <a:latin typeface="Cambria Math" panose="02040503050406030204" pitchFamily="18" charset="0"/>
                        </a:rPr>
                        <m:t> := − (−</m:t>
                      </m:r>
                      <m:r>
                        <a:rPr lang="el-GR" i="1" dirty="0" smtClean="0">
                          <a:latin typeface="Cambria Math" panose="02040503050406030204" pitchFamily="18" charset="0"/>
                        </a:rPr>
                        <m:t>𝛼</m:t>
                      </m:r>
                      <m:r>
                        <a:rPr lang="el-GR" i="1" dirty="0" smtClean="0">
                          <a:latin typeface="Cambria Math" panose="02040503050406030204" pitchFamily="18" charset="0"/>
                        </a:rPr>
                        <m:t>) · </m:t>
                      </m:r>
                      <m:r>
                        <a:rPr lang="el-GR" i="1" dirty="0" smtClean="0">
                          <a:latin typeface="Cambria Math" panose="02040503050406030204" pitchFamily="18" charset="0"/>
                        </a:rPr>
                        <m:t>𝛽</m:t>
                      </m:r>
                      <m:r>
                        <a:rPr lang="el-GR" i="1" dirty="0" smtClean="0">
                          <a:latin typeface="Cambria Math" panose="02040503050406030204" pitchFamily="18" charset="0"/>
                        </a:rPr>
                        <m:t>.</m:t>
                      </m:r>
                    </m:oMath>
                  </m:oMathPara>
                </a14:m>
                <a:endParaRPr lang="it-IT" dirty="0">
                  <a:latin typeface="Consolas" panose="020B0609020204030204" pitchFamily="49" charset="0"/>
                </a:endParaRPr>
              </a:p>
              <a:p>
                <a:r>
                  <a:rPr lang="it-IT" dirty="0">
                    <a:latin typeface="Consolas" panose="020B0609020204030204" pitchFamily="49" charset="0"/>
                  </a:rPr>
                  <a:t>L’unità la sezione definita dal numero razionale 1 e l’inverso di α è </a:t>
                </a:r>
              </a:p>
              <a:p>
                <a14:m>
                  <m:oMathPara xmlns:m="http://schemas.openxmlformats.org/officeDocument/2006/math">
                    <m:oMathParaPr>
                      <m:jc m:val="centerGroup"/>
                    </m:oMathParaPr>
                    <m:oMath xmlns:m="http://schemas.openxmlformats.org/officeDocument/2006/math">
                      <m:r>
                        <a:rPr lang="it-IT" i="1" dirty="0" smtClean="0">
                          <a:latin typeface="Cambria Math" panose="02040503050406030204" pitchFamily="18" charset="0"/>
                        </a:rPr>
                        <m:t>1/</m:t>
                      </m:r>
                      <m:r>
                        <a:rPr lang="it-IT" i="1" dirty="0" smtClean="0">
                          <a:latin typeface="Cambria Math" panose="02040503050406030204" pitchFamily="18" charset="0"/>
                        </a:rPr>
                        <m:t>𝛼</m:t>
                      </m:r>
                      <m:r>
                        <a:rPr lang="it-IT" i="1" dirty="0" smtClean="0">
                          <a:latin typeface="Cambria Math" panose="02040503050406030204" pitchFamily="18" charset="0"/>
                        </a:rPr>
                        <m:t>:= (</m:t>
                      </m:r>
                      <m:r>
                        <a:rPr lang="it-IT" i="1" dirty="0" smtClean="0">
                          <a:latin typeface="Cambria Math" panose="02040503050406030204" pitchFamily="18" charset="0"/>
                        </a:rPr>
                        <m:t>𝑄</m:t>
                      </m:r>
                      <m:r>
                        <a:rPr lang="it-IT" i="1" dirty="0" smtClean="0">
                          <a:latin typeface="Cambria Math" panose="02040503050406030204" pitchFamily="18" charset="0"/>
                        </a:rPr>
                        <m:t>\</m:t>
                      </m:r>
                      <m:sSubSup>
                        <m:sSubSupPr>
                          <m:ctrlPr>
                            <a:rPr lang="it-IT" i="1" dirty="0" smtClean="0">
                              <a:latin typeface="Cambria Math" panose="02040503050406030204" pitchFamily="18" charset="0"/>
                            </a:rPr>
                          </m:ctrlPr>
                        </m:sSubSupPr>
                        <m:e>
                          <m:r>
                            <m:rPr>
                              <m:sty m:val="p"/>
                            </m:rPr>
                            <a:rPr lang="it-IT" i="1" dirty="0">
                              <a:latin typeface="Cambria Math" panose="02040503050406030204" pitchFamily="18" charset="0"/>
                            </a:rPr>
                            <m:t>A</m:t>
                          </m:r>
                        </m:e>
                        <m:sub>
                          <m:r>
                            <a:rPr lang="it-IT" i="1" dirty="0">
                              <a:latin typeface="Cambria Math" panose="02040503050406030204" pitchFamily="18" charset="0"/>
                            </a:rPr>
                            <m:t>+</m:t>
                          </m:r>
                        </m:sub>
                        <m:sup>
                          <m:r>
                            <a:rPr lang="it-IT" i="1" dirty="0">
                              <a:latin typeface="Cambria Math" panose="02040503050406030204" pitchFamily="18" charset="0"/>
                            </a:rPr>
                            <m:t>−1</m:t>
                          </m:r>
                        </m:sup>
                      </m:sSubSup>
                      <m:r>
                        <a:rPr lang="it-IT" i="1" dirty="0" smtClean="0">
                          <a:latin typeface="Cambria Math" panose="02040503050406030204" pitchFamily="18" charset="0"/>
                        </a:rPr>
                        <m:t> ,</m:t>
                      </m:r>
                      <m:sSubSup>
                        <m:sSubSupPr>
                          <m:ctrlPr>
                            <a:rPr lang="it-IT" i="1" dirty="0">
                              <a:latin typeface="Cambria Math" panose="02040503050406030204" pitchFamily="18" charset="0"/>
                            </a:rPr>
                          </m:ctrlPr>
                        </m:sSubSupPr>
                        <m:e>
                          <m:r>
                            <m:rPr>
                              <m:sty m:val="p"/>
                            </m:rPr>
                            <a:rPr lang="it-IT" i="1" dirty="0">
                              <a:latin typeface="Cambria Math" panose="02040503050406030204" pitchFamily="18" charset="0"/>
                            </a:rPr>
                            <m:t>A</m:t>
                          </m:r>
                        </m:e>
                        <m:sub>
                          <m:r>
                            <a:rPr lang="it-IT" i="1" dirty="0">
                              <a:latin typeface="Cambria Math" panose="02040503050406030204" pitchFamily="18" charset="0"/>
                            </a:rPr>
                            <m:t>+</m:t>
                          </m:r>
                        </m:sub>
                        <m:sup>
                          <m:r>
                            <a:rPr lang="it-IT" i="1" dirty="0">
                              <a:latin typeface="Cambria Math" panose="02040503050406030204" pitchFamily="18" charset="0"/>
                            </a:rPr>
                            <m:t>−1</m:t>
                          </m:r>
                        </m:sup>
                      </m:sSubSup>
                      <m:r>
                        <a:rPr lang="it-IT" i="1" dirty="0" smtClean="0">
                          <a:latin typeface="Cambria Math" panose="02040503050406030204" pitchFamily="18" charset="0"/>
                        </a:rPr>
                        <m:t>) </m:t>
                      </m:r>
                    </m:oMath>
                  </m:oMathPara>
                </a14:m>
                <a:endParaRPr lang="it-IT" dirty="0">
                  <a:latin typeface="Consolas" panose="020B0609020204030204" pitchFamily="49" charset="0"/>
                </a:endParaRPr>
              </a:p>
              <a:p>
                <a:r>
                  <a:rPr lang="it-IT" dirty="0">
                    <a:latin typeface="Consolas" panose="020B0609020204030204" pitchFamily="49" charset="0"/>
                  </a:rPr>
                  <a:t>dove </a:t>
                </a:r>
              </a:p>
              <a:p>
                <a14:m>
                  <m:oMathPara xmlns:m="http://schemas.openxmlformats.org/officeDocument/2006/math">
                    <m:oMathParaPr>
                      <m:jc m:val="centerGroup"/>
                    </m:oMathParaPr>
                    <m:oMath xmlns:m="http://schemas.openxmlformats.org/officeDocument/2006/math">
                      <m:sSubSup>
                        <m:sSubSupPr>
                          <m:ctrlPr>
                            <a:rPr lang="it-IT" i="1" dirty="0">
                              <a:latin typeface="Cambria Math" panose="02040503050406030204" pitchFamily="18" charset="0"/>
                            </a:rPr>
                          </m:ctrlPr>
                        </m:sSubSupPr>
                        <m:e>
                          <m:r>
                            <m:rPr>
                              <m:sty m:val="p"/>
                            </m:rPr>
                            <a:rPr lang="it-IT" i="1" dirty="0">
                              <a:latin typeface="Cambria Math" panose="02040503050406030204" pitchFamily="18" charset="0"/>
                            </a:rPr>
                            <m:t>A</m:t>
                          </m:r>
                        </m:e>
                        <m:sub>
                          <m:r>
                            <a:rPr lang="it-IT" i="1" dirty="0">
                              <a:latin typeface="Cambria Math" panose="02040503050406030204" pitchFamily="18" charset="0"/>
                            </a:rPr>
                            <m:t>+</m:t>
                          </m:r>
                        </m:sub>
                        <m:sup>
                          <m:r>
                            <a:rPr lang="it-IT" i="1" dirty="0">
                              <a:latin typeface="Cambria Math" panose="02040503050406030204" pitchFamily="18" charset="0"/>
                            </a:rPr>
                            <m:t>−1</m:t>
                          </m:r>
                        </m:sup>
                      </m:sSubSup>
                      <m:r>
                        <a:rPr lang="it-IT" i="1" dirty="0" smtClean="0">
                          <a:latin typeface="Cambria Math" panose="02040503050406030204" pitchFamily="18" charset="0"/>
                        </a:rPr>
                        <m:t>= {</m:t>
                      </m:r>
                      <m:r>
                        <a:rPr lang="it-IT" i="1" dirty="0" smtClean="0">
                          <a:latin typeface="Cambria Math" panose="02040503050406030204" pitchFamily="18" charset="0"/>
                        </a:rPr>
                        <m:t>𝑞</m:t>
                      </m:r>
                      <m:r>
                        <a:rPr lang="it-IT" i="1" dirty="0" smtClean="0">
                          <a:latin typeface="Cambria Math" panose="02040503050406030204" pitchFamily="18" charset="0"/>
                        </a:rPr>
                        <m:t> ∈ </m:t>
                      </m:r>
                      <m:r>
                        <a:rPr lang="it-IT" i="1" dirty="0" smtClean="0">
                          <a:latin typeface="Cambria Math" panose="02040503050406030204" pitchFamily="18" charset="0"/>
                        </a:rPr>
                        <m:t>𝑄</m:t>
                      </m:r>
                      <m:r>
                        <a:rPr lang="it-IT" i="1" dirty="0" smtClean="0">
                          <a:latin typeface="Cambria Math" panose="02040503050406030204" pitchFamily="18" charset="0"/>
                        </a:rPr>
                        <m:t> : </m:t>
                      </m:r>
                      <m:r>
                        <a:rPr lang="it-IT" i="1" dirty="0" smtClean="0">
                          <a:latin typeface="Cambria Math" panose="02040503050406030204" pitchFamily="18" charset="0"/>
                        </a:rPr>
                        <m:t>𝑞</m:t>
                      </m:r>
                      <m:r>
                        <a:rPr lang="it-IT" i="1" dirty="0" smtClean="0">
                          <a:latin typeface="Cambria Math" panose="02040503050406030204" pitchFamily="18" charset="0"/>
                        </a:rPr>
                        <m:t> =</m:t>
                      </m:r>
                      <m:f>
                        <m:fPr>
                          <m:ctrlPr>
                            <a:rPr lang="it-IT" i="1" dirty="0" smtClean="0">
                              <a:latin typeface="Cambria Math" panose="02040503050406030204" pitchFamily="18" charset="0"/>
                            </a:rPr>
                          </m:ctrlPr>
                        </m:fPr>
                        <m:num>
                          <m:r>
                            <a:rPr lang="it-IT" i="1" dirty="0" smtClean="0">
                              <a:latin typeface="Cambria Math" panose="02040503050406030204" pitchFamily="18" charset="0"/>
                            </a:rPr>
                            <m:t>1</m:t>
                          </m:r>
                        </m:num>
                        <m:den>
                          <m:r>
                            <a:rPr lang="it-IT" i="1" dirty="0" smtClean="0">
                              <a:latin typeface="Cambria Math" panose="02040503050406030204" pitchFamily="18" charset="0"/>
                            </a:rPr>
                            <m:t>𝑎</m:t>
                          </m:r>
                        </m:den>
                      </m:f>
                      <m:r>
                        <a:rPr lang="it-IT" b="0" i="1" dirty="0" smtClean="0">
                          <a:latin typeface="Cambria Math" panose="02040503050406030204" pitchFamily="18" charset="0"/>
                        </a:rPr>
                        <m:t>,</m:t>
                      </m:r>
                      <m:r>
                        <a:rPr lang="it-IT" i="1" dirty="0" smtClean="0">
                          <a:latin typeface="Cambria Math" panose="02040503050406030204" pitchFamily="18" charset="0"/>
                        </a:rPr>
                        <m:t> </m:t>
                      </m:r>
                      <m:r>
                        <a:rPr lang="it-IT" i="1" dirty="0" err="1" smtClean="0">
                          <a:latin typeface="Cambria Math" panose="02040503050406030204" pitchFamily="18" charset="0"/>
                        </a:rPr>
                        <m:t>𝑎</m:t>
                      </m:r>
                      <m:r>
                        <a:rPr lang="it-IT" i="1" dirty="0" smtClean="0">
                          <a:latin typeface="Cambria Math" panose="02040503050406030204" pitchFamily="18" charset="0"/>
                        </a:rPr>
                        <m:t> ∈ </m:t>
                      </m:r>
                      <m:r>
                        <a:rPr lang="it-IT" i="1" dirty="0" smtClean="0">
                          <a:latin typeface="Cambria Math" panose="02040503050406030204" pitchFamily="18" charset="0"/>
                        </a:rPr>
                        <m:t>𝐴</m:t>
                      </m:r>
                      <m:r>
                        <a:rPr lang="it-IT" i="1" dirty="0" smtClean="0">
                          <a:latin typeface="Cambria Math" panose="02040503050406030204" pitchFamily="18" charset="0"/>
                        </a:rPr>
                        <m:t> , </m:t>
                      </m:r>
                      <m:r>
                        <a:rPr lang="it-IT" i="1" dirty="0" smtClean="0">
                          <a:latin typeface="Cambria Math" panose="02040503050406030204" pitchFamily="18" charset="0"/>
                        </a:rPr>
                        <m:t>𝑎</m:t>
                      </m:r>
                      <m:r>
                        <a:rPr lang="it-IT" i="1" dirty="0" smtClean="0">
                          <a:latin typeface="Cambria Math" panose="02040503050406030204" pitchFamily="18" charset="0"/>
                        </a:rPr>
                        <m:t> &gt; 0} </m:t>
                      </m:r>
                      <m:r>
                        <a:rPr lang="it-IT" i="1" dirty="0" smtClean="0">
                          <a:latin typeface="Cambria Math" panose="02040503050406030204" pitchFamily="18" charset="0"/>
                        </a:rPr>
                        <m:t>𝑠𝑒</m:t>
                      </m:r>
                      <m:r>
                        <a:rPr lang="it-IT" i="1" dirty="0" smtClean="0">
                          <a:latin typeface="Cambria Math" panose="02040503050406030204" pitchFamily="18" charset="0"/>
                        </a:rPr>
                        <m:t> </m:t>
                      </m:r>
                      <m:r>
                        <a:rPr lang="it-IT" i="1" dirty="0" smtClean="0">
                          <a:latin typeface="Cambria Math" panose="02040503050406030204" pitchFamily="18" charset="0"/>
                        </a:rPr>
                        <m:t>𝛼</m:t>
                      </m:r>
                      <m:r>
                        <a:rPr lang="it-IT" i="1" dirty="0" smtClean="0">
                          <a:latin typeface="Cambria Math" panose="02040503050406030204" pitchFamily="18" charset="0"/>
                        </a:rPr>
                        <m:t> &gt; 0, 1/</m:t>
                      </m:r>
                      <m:r>
                        <a:rPr lang="it-IT" i="1" dirty="0" smtClean="0">
                          <a:latin typeface="Cambria Math" panose="02040503050406030204" pitchFamily="18" charset="0"/>
                        </a:rPr>
                        <m:t>𝛼</m:t>
                      </m:r>
                      <m:r>
                        <a:rPr lang="it-IT" i="1" dirty="0" smtClean="0">
                          <a:latin typeface="Cambria Math" panose="02040503050406030204" pitchFamily="18" charset="0"/>
                        </a:rPr>
                        <m:t>:= −1/−</m:t>
                      </m:r>
                      <m:r>
                        <a:rPr lang="it-IT" i="1" dirty="0" smtClean="0">
                          <a:latin typeface="Cambria Math" panose="02040503050406030204" pitchFamily="18" charset="0"/>
                        </a:rPr>
                        <m:t>𝛼</m:t>
                      </m:r>
                      <m:r>
                        <a:rPr lang="it-IT" i="1" dirty="0" smtClean="0">
                          <a:latin typeface="Cambria Math" panose="02040503050406030204" pitchFamily="18" charset="0"/>
                        </a:rPr>
                        <m:t> </m:t>
                      </m:r>
                      <m:r>
                        <a:rPr lang="it-IT" i="1" dirty="0" smtClean="0">
                          <a:latin typeface="Cambria Math" panose="02040503050406030204" pitchFamily="18" charset="0"/>
                        </a:rPr>
                        <m:t>𝑠𝑒</m:t>
                      </m:r>
                      <m:r>
                        <a:rPr lang="it-IT" i="1" dirty="0" smtClean="0">
                          <a:latin typeface="Cambria Math" panose="02040503050406030204" pitchFamily="18" charset="0"/>
                        </a:rPr>
                        <m:t> </m:t>
                      </m:r>
                      <m:r>
                        <a:rPr lang="it-IT" i="1" dirty="0" smtClean="0">
                          <a:latin typeface="Cambria Math" panose="02040503050406030204" pitchFamily="18" charset="0"/>
                        </a:rPr>
                        <m:t>𝛼</m:t>
                      </m:r>
                      <m:r>
                        <a:rPr lang="it-IT" i="1" dirty="0" smtClean="0">
                          <a:latin typeface="Cambria Math" panose="02040503050406030204" pitchFamily="18" charset="0"/>
                        </a:rPr>
                        <m:t> &lt; 0.</m:t>
                      </m:r>
                    </m:oMath>
                  </m:oMathPara>
                </a14:m>
                <a:endParaRPr lang="en-US" dirty="0">
                  <a:latin typeface="Consolas" panose="020B0609020204030204" pitchFamily="49" charset="0"/>
                </a:endParaRPr>
              </a:p>
            </p:txBody>
          </p:sp>
        </mc:Choice>
        <mc:Fallback>
          <p:sp>
            <p:nvSpPr>
              <p:cNvPr id="6" name="CasellaDiTesto 5">
                <a:extLst>
                  <a:ext uri="{FF2B5EF4-FFF2-40B4-BE49-F238E27FC236}">
                    <a16:creationId xmlns:a16="http://schemas.microsoft.com/office/drawing/2014/main" id="{BC51954A-31B3-D13F-E791-6778D5FDF744}"/>
                  </a:ext>
                </a:extLst>
              </p:cNvPr>
              <p:cNvSpPr txBox="1">
                <a:spLocks noRot="1" noChangeAspect="1" noMove="1" noResize="1" noEditPoints="1" noAdjustHandles="1" noChangeArrowheads="1" noChangeShapeType="1" noTextEdit="1"/>
              </p:cNvSpPr>
              <p:nvPr/>
            </p:nvSpPr>
            <p:spPr>
              <a:xfrm>
                <a:off x="1127448" y="2674656"/>
                <a:ext cx="9937104" cy="3382721"/>
              </a:xfrm>
              <a:prstGeom prst="rect">
                <a:avLst/>
              </a:prstGeom>
              <a:blipFill>
                <a:blip r:embed="rId2"/>
                <a:stretch>
                  <a:fillRect l="-552" t="-1081"/>
                </a:stretch>
              </a:blipFill>
            </p:spPr>
            <p:txBody>
              <a:bodyPr/>
              <a:lstStyle/>
              <a:p>
                <a:r>
                  <a:rPr lang="en-US">
                    <a:noFill/>
                  </a:rPr>
                  <a:t> </a:t>
                </a:r>
              </a:p>
            </p:txBody>
          </p:sp>
        </mc:Fallback>
      </mc:AlternateContent>
    </p:spTree>
    <p:extLst>
      <p:ext uri="{BB962C8B-B14F-4D97-AF65-F5344CB8AC3E}">
        <p14:creationId xmlns:p14="http://schemas.microsoft.com/office/powerpoint/2010/main" val="5344555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428DA9B8-4730-BDBE-E464-19142C020D10}"/>
              </a:ext>
            </a:extLst>
          </p:cNvPr>
          <p:cNvSpPr>
            <a:spLocks noGrp="1"/>
          </p:cNvSpPr>
          <p:nvPr>
            <p:ph type="title"/>
          </p:nvPr>
        </p:nvSpPr>
        <p:spPr>
          <a:xfrm>
            <a:off x="1127448" y="44624"/>
            <a:ext cx="9937104" cy="1143000"/>
          </a:xfrm>
        </p:spPr>
        <p:txBody>
          <a:bodyPr>
            <a:normAutofit fontScale="90000"/>
          </a:bodyPr>
          <a:lstStyle/>
          <a:p>
            <a:pPr algn="ctr"/>
            <a:r>
              <a:rPr lang="it-IT" sz="4000" dirty="0">
                <a:latin typeface="Consolas" panose="020B0609020204030204" pitchFamily="49" charset="0"/>
              </a:rPr>
              <a:t>Continuità della retta e costruzione dei reali</a:t>
            </a:r>
          </a:p>
        </p:txBody>
      </p:sp>
      <p:sp>
        <p:nvSpPr>
          <p:cNvPr id="4" name="CasellaDiTesto 3">
            <a:extLst>
              <a:ext uri="{FF2B5EF4-FFF2-40B4-BE49-F238E27FC236}">
                <a16:creationId xmlns:a16="http://schemas.microsoft.com/office/drawing/2014/main" id="{0A8F15D2-28B6-C43D-75A2-A1946FE9F516}"/>
              </a:ext>
            </a:extLst>
          </p:cNvPr>
          <p:cNvSpPr txBox="1"/>
          <p:nvPr/>
        </p:nvSpPr>
        <p:spPr>
          <a:xfrm>
            <a:off x="1127448" y="1628800"/>
            <a:ext cx="9937104" cy="523220"/>
          </a:xfrm>
          <a:prstGeom prst="rect">
            <a:avLst/>
          </a:prstGeom>
          <a:noFill/>
        </p:spPr>
        <p:txBody>
          <a:bodyPr wrap="square">
            <a:spAutoFit/>
          </a:bodyPr>
          <a:lstStyle/>
          <a:p>
            <a:pPr algn="ctr"/>
            <a:r>
              <a:rPr lang="it-IT" sz="2800" dirty="0">
                <a:latin typeface="Consolas" panose="020B0609020204030204" pitchFamily="49" charset="0"/>
              </a:rPr>
              <a:t>Tutto questo basta a definire R?</a:t>
            </a:r>
          </a:p>
        </p:txBody>
      </p:sp>
      <p:sp>
        <p:nvSpPr>
          <p:cNvPr id="6" name="CasellaDiTesto 5">
            <a:extLst>
              <a:ext uri="{FF2B5EF4-FFF2-40B4-BE49-F238E27FC236}">
                <a16:creationId xmlns:a16="http://schemas.microsoft.com/office/drawing/2014/main" id="{BC51954A-31B3-D13F-E791-6778D5FDF744}"/>
              </a:ext>
            </a:extLst>
          </p:cNvPr>
          <p:cNvSpPr txBox="1"/>
          <p:nvPr/>
        </p:nvSpPr>
        <p:spPr>
          <a:xfrm>
            <a:off x="1127448" y="2674656"/>
            <a:ext cx="9937104" cy="369332"/>
          </a:xfrm>
          <a:prstGeom prst="rect">
            <a:avLst/>
          </a:prstGeom>
          <a:solidFill>
            <a:srgbClr val="E4E5BB"/>
          </a:solidFill>
        </p:spPr>
        <p:txBody>
          <a:bodyPr wrap="square">
            <a:spAutoFit/>
          </a:bodyPr>
          <a:lstStyle/>
          <a:p>
            <a:r>
              <a:rPr lang="it-IT" b="1" dirty="0">
                <a:latin typeface="Consolas" panose="020B0609020204030204" pitchFamily="49" charset="0"/>
              </a:rPr>
              <a:t>Proposizione. </a:t>
            </a:r>
            <a:r>
              <a:rPr lang="it-IT" dirty="0">
                <a:latin typeface="Consolas" panose="020B0609020204030204" pitchFamily="49" charset="0"/>
              </a:rPr>
              <a:t>R è Dedekind-continuo</a:t>
            </a:r>
          </a:p>
        </p:txBody>
      </p:sp>
      <mc:AlternateContent xmlns:mc="http://schemas.openxmlformats.org/markup-compatibility/2006">
        <mc:Choice xmlns:a14="http://schemas.microsoft.com/office/drawing/2010/main" Requires="a14">
          <p:sp>
            <p:nvSpPr>
              <p:cNvPr id="3" name="CasellaDiTesto 2">
                <a:extLst>
                  <a:ext uri="{FF2B5EF4-FFF2-40B4-BE49-F238E27FC236}">
                    <a16:creationId xmlns:a16="http://schemas.microsoft.com/office/drawing/2014/main" id="{DF2E08CA-BAD3-1F58-1B77-BF0C938A2930}"/>
                  </a:ext>
                </a:extLst>
              </p:cNvPr>
              <p:cNvSpPr txBox="1"/>
              <p:nvPr/>
            </p:nvSpPr>
            <p:spPr>
              <a:xfrm>
                <a:off x="1127448" y="3284984"/>
                <a:ext cx="9937104" cy="2638671"/>
              </a:xfrm>
              <a:prstGeom prst="rect">
                <a:avLst/>
              </a:prstGeom>
              <a:noFill/>
            </p:spPr>
            <p:txBody>
              <a:bodyPr wrap="square">
                <a:spAutoFit/>
              </a:bodyPr>
              <a:lstStyle/>
              <a:p>
                <a:r>
                  <a:rPr lang="it-IT" b="1" dirty="0">
                    <a:latin typeface="Consolas" panose="020B0609020204030204" pitchFamily="49" charset="0"/>
                  </a:rPr>
                  <a:t>Dimostrazione. (Esistenza) </a:t>
                </a:r>
              </a:p>
              <a:p>
                <a:r>
                  <a:rPr lang="it-IT" dirty="0">
                    <a:latin typeface="Consolas" panose="020B0609020204030204" pitchFamily="49" charset="0"/>
                  </a:rPr>
                  <a:t>Sia (A,B) una sezione di R. Gli elementi di A e di B sono a loro volta sezioni di Q. </a:t>
                </a:r>
              </a:p>
              <a:p>
                <a:r>
                  <a:rPr lang="it-IT" dirty="0">
                    <a:latin typeface="Consolas" panose="020B0609020204030204" pitchFamily="49" charset="0"/>
                  </a:rPr>
                  <a:t>Poniamo</a:t>
                </a:r>
              </a:p>
              <a:p>
                <a:pPr algn="ctr"/>
                <a:r>
                  <a:rPr lang="it-IT" dirty="0">
                    <a:latin typeface="Consolas" panose="020B0609020204030204" pitchFamily="49" charset="0"/>
                  </a:rPr>
                  <a:t> </a:t>
                </a:r>
                <a14:m>
                  <m:oMath xmlns:m="http://schemas.openxmlformats.org/officeDocument/2006/math">
                    <m:sSub>
                      <m:sSubPr>
                        <m:ctrlPr>
                          <a:rPr lang="it-IT" i="1" dirty="0" smtClean="0">
                            <a:latin typeface="Cambria Math" panose="02040503050406030204" pitchFamily="18" charset="0"/>
                          </a:rPr>
                        </m:ctrlPr>
                      </m:sSubPr>
                      <m:e>
                        <m:r>
                          <a:rPr lang="it-IT" i="1" dirty="0">
                            <a:latin typeface="Cambria Math" panose="02040503050406030204" pitchFamily="18" charset="0"/>
                          </a:rPr>
                          <m:t>𝐴</m:t>
                        </m:r>
                      </m:e>
                      <m:sub>
                        <m:r>
                          <a:rPr lang="it-IT" i="1" dirty="0">
                            <a:latin typeface="Cambria Math" panose="02040503050406030204" pitchFamily="18" charset="0"/>
                          </a:rPr>
                          <m:t>0</m:t>
                        </m:r>
                      </m:sub>
                    </m:sSub>
                    <m:r>
                      <a:rPr lang="it-IT" i="1" dirty="0" smtClean="0">
                        <a:latin typeface="Cambria Math" panose="02040503050406030204" pitchFamily="18" charset="0"/>
                      </a:rPr>
                      <m:t> = </m:t>
                    </m:r>
                    <m:sSub>
                      <m:sSubPr>
                        <m:ctrlPr>
                          <a:rPr lang="it-IT" i="1" dirty="0" smtClean="0">
                            <a:latin typeface="Cambria Math" panose="02040503050406030204" pitchFamily="18" charset="0"/>
                          </a:rPr>
                        </m:ctrlPr>
                      </m:sSubPr>
                      <m:e>
                        <m:r>
                          <a:rPr lang="it-IT" i="1" dirty="0" smtClean="0">
                            <a:latin typeface="Cambria Math" panose="02040503050406030204" pitchFamily="18" charset="0"/>
                            <a:ea typeface="Cambria Math" panose="02040503050406030204" pitchFamily="18" charset="0"/>
                          </a:rPr>
                          <m:t>⋃</m:t>
                        </m:r>
                      </m:e>
                      <m:sub>
                        <m:r>
                          <a:rPr lang="it-IT" i="1" dirty="0">
                            <a:latin typeface="Cambria Math" panose="02040503050406030204" pitchFamily="18" charset="0"/>
                          </a:rPr>
                          <m:t>(</m:t>
                        </m:r>
                        <m:r>
                          <a:rPr lang="it-IT" i="1" dirty="0">
                            <a:latin typeface="Cambria Math" panose="02040503050406030204" pitchFamily="18" charset="0"/>
                          </a:rPr>
                          <m:t>𝐴</m:t>
                        </m:r>
                        <m:r>
                          <a:rPr lang="it-IT" i="1" dirty="0">
                            <a:latin typeface="Cambria Math" panose="02040503050406030204" pitchFamily="18" charset="0"/>
                          </a:rPr>
                          <m:t>,</m:t>
                        </m:r>
                        <m:r>
                          <a:rPr lang="it-IT" i="1" dirty="0">
                            <a:latin typeface="Cambria Math" panose="02040503050406030204" pitchFamily="18" charset="0"/>
                          </a:rPr>
                          <m:t>𝐵</m:t>
                        </m:r>
                        <m:r>
                          <a:rPr lang="it-IT" i="1" dirty="0">
                            <a:latin typeface="Cambria Math" panose="02040503050406030204" pitchFamily="18" charset="0"/>
                          </a:rPr>
                          <m:t>)</m:t>
                        </m:r>
                        <m:r>
                          <a:rPr lang="it-IT" i="1" dirty="0" smtClean="0">
                            <a:latin typeface="Cambria Math" panose="02040503050406030204" pitchFamily="18" charset="0"/>
                            <a:ea typeface="Cambria Math" panose="02040503050406030204" pitchFamily="18" charset="0"/>
                          </a:rPr>
                          <m:t>𝒜</m:t>
                        </m:r>
                      </m:sub>
                    </m:sSub>
                    <m:r>
                      <a:rPr lang="it-IT" i="1" dirty="0">
                        <a:latin typeface="Cambria Math" panose="02040503050406030204" pitchFamily="18" charset="0"/>
                      </a:rPr>
                      <m:t> </m:t>
                    </m:r>
                    <m:r>
                      <a:rPr lang="it-IT" i="1" dirty="0">
                        <a:latin typeface="Cambria Math" panose="02040503050406030204" pitchFamily="18" charset="0"/>
                      </a:rPr>
                      <m:t>𝐴</m:t>
                    </m:r>
                    <m:r>
                      <a:rPr lang="it-IT" i="1" dirty="0">
                        <a:latin typeface="Cambria Math" panose="02040503050406030204" pitchFamily="18" charset="0"/>
                      </a:rPr>
                      <m:t>  </m:t>
                    </m:r>
                  </m:oMath>
                </a14:m>
                <a:endParaRPr lang="it-IT" dirty="0">
                  <a:latin typeface="Consolas" panose="020B0609020204030204" pitchFamily="49" charset="0"/>
                </a:endParaRPr>
              </a:p>
              <a:p>
                <a:pPr algn="ctr"/>
                <a14:m>
                  <m:oMathPara xmlns:m="http://schemas.openxmlformats.org/officeDocument/2006/math">
                    <m:oMathParaPr>
                      <m:jc m:val="centerGroup"/>
                    </m:oMathParaPr>
                    <m:oMath xmlns:m="http://schemas.openxmlformats.org/officeDocument/2006/math">
                      <m:sSub>
                        <m:sSubPr>
                          <m:ctrlPr>
                            <a:rPr lang="it-IT" i="1" dirty="0" smtClean="0">
                              <a:latin typeface="Cambria Math" panose="02040503050406030204" pitchFamily="18" charset="0"/>
                            </a:rPr>
                          </m:ctrlPr>
                        </m:sSubPr>
                        <m:e>
                          <m:r>
                            <a:rPr lang="it-IT" b="0" i="1" dirty="0" smtClean="0">
                              <a:latin typeface="Cambria Math" panose="02040503050406030204" pitchFamily="18" charset="0"/>
                            </a:rPr>
                            <m:t>𝐵</m:t>
                          </m:r>
                        </m:e>
                        <m:sub>
                          <m:r>
                            <a:rPr lang="it-IT" i="1" dirty="0">
                              <a:latin typeface="Cambria Math" panose="02040503050406030204" pitchFamily="18" charset="0"/>
                            </a:rPr>
                            <m:t>0</m:t>
                          </m:r>
                        </m:sub>
                      </m:sSub>
                      <m:r>
                        <a:rPr lang="it-IT" i="1" dirty="0" smtClean="0">
                          <a:latin typeface="Cambria Math" panose="02040503050406030204" pitchFamily="18" charset="0"/>
                        </a:rPr>
                        <m:t> = </m:t>
                      </m:r>
                      <m:sSub>
                        <m:sSubPr>
                          <m:ctrlPr>
                            <a:rPr lang="it-IT" i="1" dirty="0" smtClean="0">
                              <a:latin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m:t>
                          </m:r>
                        </m:e>
                        <m:sub>
                          <m:r>
                            <a:rPr lang="it-IT" i="1" dirty="0">
                              <a:latin typeface="Cambria Math" panose="02040503050406030204" pitchFamily="18" charset="0"/>
                            </a:rPr>
                            <m:t>(</m:t>
                          </m:r>
                          <m:r>
                            <a:rPr lang="it-IT" i="1" dirty="0">
                              <a:latin typeface="Cambria Math" panose="02040503050406030204" pitchFamily="18" charset="0"/>
                            </a:rPr>
                            <m:t>𝐴</m:t>
                          </m:r>
                          <m:r>
                            <a:rPr lang="it-IT" i="1" dirty="0">
                              <a:latin typeface="Cambria Math" panose="02040503050406030204" pitchFamily="18" charset="0"/>
                            </a:rPr>
                            <m:t>,</m:t>
                          </m:r>
                          <m:r>
                            <a:rPr lang="it-IT" i="1" dirty="0">
                              <a:latin typeface="Cambria Math" panose="02040503050406030204" pitchFamily="18" charset="0"/>
                            </a:rPr>
                            <m:t>𝐵</m:t>
                          </m:r>
                          <m:r>
                            <a:rPr lang="it-IT" i="1" dirty="0">
                              <a:latin typeface="Cambria Math" panose="02040503050406030204" pitchFamily="18" charset="0"/>
                            </a:rPr>
                            <m:t>)</m:t>
                          </m:r>
                          <m:r>
                            <a:rPr lang="it-IT" i="1" dirty="0" smtClean="0">
                              <a:latin typeface="Cambria Math" panose="02040503050406030204" pitchFamily="18" charset="0"/>
                              <a:ea typeface="Cambria Math" panose="02040503050406030204" pitchFamily="18" charset="0"/>
                            </a:rPr>
                            <m:t>ℬ</m:t>
                          </m:r>
                        </m:sub>
                      </m:sSub>
                      <m:r>
                        <a:rPr lang="it-IT" b="0" i="1" dirty="0" smtClean="0">
                          <a:latin typeface="Cambria Math" panose="02040503050406030204" pitchFamily="18" charset="0"/>
                          <a:ea typeface="Cambria Math" panose="02040503050406030204" pitchFamily="18" charset="0"/>
                        </a:rPr>
                        <m:t>𝐵</m:t>
                      </m:r>
                      <m:r>
                        <a:rPr lang="it-IT" i="1" dirty="0">
                          <a:latin typeface="Cambria Math" panose="02040503050406030204" pitchFamily="18" charset="0"/>
                        </a:rPr>
                        <m:t>  </m:t>
                      </m:r>
                    </m:oMath>
                  </m:oMathPara>
                </a14:m>
                <a:endParaRPr lang="it-IT" dirty="0">
                  <a:latin typeface="Consolas" panose="020B0609020204030204" pitchFamily="49" charset="0"/>
                </a:endParaRPr>
              </a:p>
              <a:p>
                <a:pPr algn="ctr"/>
                <a:endParaRPr lang="it-IT" dirty="0">
                  <a:latin typeface="Consolas" panose="020B0609020204030204" pitchFamily="49" charset="0"/>
                </a:endParaRPr>
              </a:p>
              <a:p>
                <a:r>
                  <a:rPr lang="it-IT" dirty="0">
                    <a:latin typeface="Consolas" panose="020B0609020204030204" pitchFamily="49" charset="0"/>
                  </a:rPr>
                  <a:t>e dimostriamo che </a:t>
                </a:r>
                <a14:m>
                  <m:oMath xmlns:m="http://schemas.openxmlformats.org/officeDocument/2006/math">
                    <m:r>
                      <a:rPr lang="it-IT" i="1" dirty="0" smtClean="0">
                        <a:latin typeface="Cambria Math" panose="02040503050406030204" pitchFamily="18" charset="0"/>
                      </a:rPr>
                      <m:t>(</m:t>
                    </m:r>
                    <m:sSub>
                      <m:sSubPr>
                        <m:ctrlPr>
                          <a:rPr lang="it-IT" i="1" dirty="0" smtClean="0">
                            <a:latin typeface="Cambria Math" panose="02040503050406030204" pitchFamily="18" charset="0"/>
                          </a:rPr>
                        </m:ctrlPr>
                      </m:sSubPr>
                      <m:e>
                        <m:r>
                          <a:rPr lang="it-IT" i="1" dirty="0">
                            <a:latin typeface="Cambria Math" panose="02040503050406030204" pitchFamily="18" charset="0"/>
                          </a:rPr>
                          <m:t>𝐴</m:t>
                        </m:r>
                      </m:e>
                      <m:sub>
                        <m:r>
                          <a:rPr lang="it-IT" i="1" dirty="0">
                            <a:latin typeface="Cambria Math" panose="02040503050406030204" pitchFamily="18" charset="0"/>
                          </a:rPr>
                          <m:t>0</m:t>
                        </m:r>
                      </m:sub>
                    </m:sSub>
                    <m:r>
                      <a:rPr lang="it-IT" i="1" dirty="0" smtClean="0">
                        <a:latin typeface="Cambria Math" panose="02040503050406030204" pitchFamily="18" charset="0"/>
                      </a:rPr>
                      <m:t>, </m:t>
                    </m:r>
                    <m:sSub>
                      <m:sSubPr>
                        <m:ctrlPr>
                          <a:rPr lang="it-IT" i="1" dirty="0" smtClean="0">
                            <a:latin typeface="Cambria Math" panose="02040503050406030204" pitchFamily="18" charset="0"/>
                          </a:rPr>
                        </m:ctrlPr>
                      </m:sSubPr>
                      <m:e>
                        <m:r>
                          <a:rPr lang="it-IT" i="1" dirty="0">
                            <a:latin typeface="Cambria Math" panose="02040503050406030204" pitchFamily="18" charset="0"/>
                          </a:rPr>
                          <m:t>𝐵</m:t>
                        </m:r>
                      </m:e>
                      <m:sub>
                        <m:r>
                          <a:rPr lang="it-IT" i="1" dirty="0">
                            <a:latin typeface="Cambria Math" panose="02040503050406030204" pitchFamily="18" charset="0"/>
                          </a:rPr>
                          <m:t>0</m:t>
                        </m:r>
                      </m:sub>
                    </m:sSub>
                    <m:r>
                      <a:rPr lang="it-IT" i="1" dirty="0" smtClean="0">
                        <a:latin typeface="Cambria Math" panose="02040503050406030204" pitchFamily="18" charset="0"/>
                      </a:rPr>
                      <m:t>) </m:t>
                    </m:r>
                  </m:oMath>
                </a14:m>
                <a:r>
                  <a:rPr lang="it-IT" dirty="0">
                    <a:latin typeface="Consolas" panose="020B0609020204030204" pitchFamily="49" charset="0"/>
                  </a:rPr>
                  <a:t>è una sezione di Q (e quindi un numero reale) che è l’elemento separatore di (A,B).</a:t>
                </a:r>
                <a:endParaRPr lang="en-US" dirty="0">
                  <a:latin typeface="Consolas" panose="020B0609020204030204" pitchFamily="49" charset="0"/>
                </a:endParaRPr>
              </a:p>
            </p:txBody>
          </p:sp>
        </mc:Choice>
        <mc:Fallback>
          <p:sp>
            <p:nvSpPr>
              <p:cNvPr id="3" name="CasellaDiTesto 2">
                <a:extLst>
                  <a:ext uri="{FF2B5EF4-FFF2-40B4-BE49-F238E27FC236}">
                    <a16:creationId xmlns:a16="http://schemas.microsoft.com/office/drawing/2014/main" id="{DF2E08CA-BAD3-1F58-1B77-BF0C938A2930}"/>
                  </a:ext>
                </a:extLst>
              </p:cNvPr>
              <p:cNvSpPr txBox="1">
                <a:spLocks noRot="1" noChangeAspect="1" noMove="1" noResize="1" noEditPoints="1" noAdjustHandles="1" noChangeArrowheads="1" noChangeShapeType="1" noTextEdit="1"/>
              </p:cNvSpPr>
              <p:nvPr/>
            </p:nvSpPr>
            <p:spPr>
              <a:xfrm>
                <a:off x="1127448" y="3284984"/>
                <a:ext cx="9937104" cy="2638671"/>
              </a:xfrm>
              <a:prstGeom prst="rect">
                <a:avLst/>
              </a:prstGeom>
              <a:blipFill>
                <a:blip r:embed="rId2"/>
                <a:stretch>
                  <a:fillRect l="-552" t="-1386" b="-2771"/>
                </a:stretch>
              </a:blipFill>
            </p:spPr>
            <p:txBody>
              <a:bodyPr/>
              <a:lstStyle/>
              <a:p>
                <a:r>
                  <a:rPr lang="en-US">
                    <a:noFill/>
                  </a:rPr>
                  <a:t> </a:t>
                </a:r>
              </a:p>
            </p:txBody>
          </p:sp>
        </mc:Fallback>
      </mc:AlternateContent>
    </p:spTree>
    <p:extLst>
      <p:ext uri="{BB962C8B-B14F-4D97-AF65-F5344CB8AC3E}">
        <p14:creationId xmlns:p14="http://schemas.microsoft.com/office/powerpoint/2010/main" val="855971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428DA9B8-4730-BDBE-E464-19142C020D10}"/>
              </a:ext>
            </a:extLst>
          </p:cNvPr>
          <p:cNvSpPr>
            <a:spLocks noGrp="1"/>
          </p:cNvSpPr>
          <p:nvPr>
            <p:ph type="title"/>
          </p:nvPr>
        </p:nvSpPr>
        <p:spPr>
          <a:xfrm>
            <a:off x="1127448" y="44624"/>
            <a:ext cx="9937104" cy="1143000"/>
          </a:xfrm>
        </p:spPr>
        <p:txBody>
          <a:bodyPr>
            <a:normAutofit fontScale="90000"/>
          </a:bodyPr>
          <a:lstStyle/>
          <a:p>
            <a:pPr algn="ctr"/>
            <a:r>
              <a:rPr lang="it-IT" sz="4000" dirty="0">
                <a:latin typeface="Consolas" panose="020B0609020204030204" pitchFamily="49" charset="0"/>
              </a:rPr>
              <a:t>Continuità della retta e costruzione dei reali</a:t>
            </a:r>
          </a:p>
        </p:txBody>
      </p:sp>
      <mc:AlternateContent xmlns:mc="http://schemas.openxmlformats.org/markup-compatibility/2006">
        <mc:Choice xmlns:a14="http://schemas.microsoft.com/office/drawing/2010/main" Requires="a14">
          <p:sp>
            <p:nvSpPr>
              <p:cNvPr id="3" name="CasellaDiTesto 2">
                <a:extLst>
                  <a:ext uri="{FF2B5EF4-FFF2-40B4-BE49-F238E27FC236}">
                    <a16:creationId xmlns:a16="http://schemas.microsoft.com/office/drawing/2014/main" id="{DF2E08CA-BAD3-1F58-1B77-BF0C938A2930}"/>
                  </a:ext>
                </a:extLst>
              </p:cNvPr>
              <p:cNvSpPr txBox="1"/>
              <p:nvPr/>
            </p:nvSpPr>
            <p:spPr>
              <a:xfrm>
                <a:off x="1156229" y="1556792"/>
                <a:ext cx="9937104" cy="2308324"/>
              </a:xfrm>
              <a:prstGeom prst="rect">
                <a:avLst/>
              </a:prstGeom>
              <a:noFill/>
            </p:spPr>
            <p:txBody>
              <a:bodyPr wrap="square">
                <a:spAutoFit/>
              </a:bodyPr>
              <a:lstStyle/>
              <a:p>
                <a:r>
                  <a:rPr lang="it-IT" dirty="0">
                    <a:latin typeface="Consolas" panose="020B0609020204030204" pitchFamily="49" charset="0"/>
                  </a:rPr>
                  <a:t>1. </a:t>
                </a:r>
                <a14:m>
                  <m:oMath xmlns:m="http://schemas.openxmlformats.org/officeDocument/2006/math">
                    <m:sSub>
                      <m:sSubPr>
                        <m:ctrlPr>
                          <a:rPr lang="it-IT" i="1" dirty="0" smtClean="0">
                            <a:latin typeface="Cambria Math" panose="02040503050406030204" pitchFamily="18" charset="0"/>
                          </a:rPr>
                        </m:ctrlPr>
                      </m:sSubPr>
                      <m:e>
                        <m:r>
                          <a:rPr lang="it-IT" i="1" dirty="0">
                            <a:latin typeface="Cambria Math" panose="02040503050406030204" pitchFamily="18" charset="0"/>
                          </a:rPr>
                          <m:t>𝐴</m:t>
                        </m:r>
                      </m:e>
                      <m:sub>
                        <m:r>
                          <a:rPr lang="it-IT" i="1" dirty="0">
                            <a:latin typeface="Cambria Math" panose="02040503050406030204" pitchFamily="18" charset="0"/>
                          </a:rPr>
                          <m:t>0</m:t>
                        </m:r>
                      </m:sub>
                    </m:sSub>
                    <m:r>
                      <a:rPr lang="it-IT" i="1" dirty="0" smtClean="0">
                        <a:latin typeface="Cambria Math" panose="02040503050406030204" pitchFamily="18" charset="0"/>
                      </a:rPr>
                      <m:t> ∪ </m:t>
                    </m:r>
                    <m:sSub>
                      <m:sSubPr>
                        <m:ctrlPr>
                          <a:rPr lang="it-IT" i="1" dirty="0" smtClean="0">
                            <a:latin typeface="Cambria Math" panose="02040503050406030204" pitchFamily="18" charset="0"/>
                          </a:rPr>
                        </m:ctrlPr>
                      </m:sSubPr>
                      <m:e>
                        <m:r>
                          <a:rPr lang="it-IT" i="1" dirty="0">
                            <a:latin typeface="Cambria Math" panose="02040503050406030204" pitchFamily="18" charset="0"/>
                          </a:rPr>
                          <m:t>𝐵</m:t>
                        </m:r>
                      </m:e>
                      <m:sub>
                        <m:r>
                          <a:rPr lang="it-IT" i="1" dirty="0">
                            <a:latin typeface="Cambria Math" panose="02040503050406030204" pitchFamily="18" charset="0"/>
                          </a:rPr>
                          <m:t>0</m:t>
                        </m:r>
                      </m:sub>
                    </m:sSub>
                    <m:r>
                      <a:rPr lang="it-IT" i="1" dirty="0" smtClean="0">
                        <a:latin typeface="Cambria Math" panose="02040503050406030204" pitchFamily="18" charset="0"/>
                      </a:rPr>
                      <m:t> = </m:t>
                    </m:r>
                    <m:r>
                      <a:rPr lang="it-IT" i="1" dirty="0" smtClean="0">
                        <a:latin typeface="Cambria Math" panose="02040503050406030204" pitchFamily="18" charset="0"/>
                      </a:rPr>
                      <m:t>𝑄</m:t>
                    </m:r>
                  </m:oMath>
                </a14:m>
                <a:r>
                  <a:rPr lang="it-IT" dirty="0">
                    <a:latin typeface="Consolas" panose="020B0609020204030204" pitchFamily="49" charset="0"/>
                  </a:rPr>
                  <a:t>, infatti se </a:t>
                </a:r>
                <a14:m>
                  <m:oMath xmlns:m="http://schemas.openxmlformats.org/officeDocument/2006/math">
                    <m:r>
                      <a:rPr lang="it-IT" i="1" dirty="0" smtClean="0">
                        <a:latin typeface="Cambria Math" panose="02040503050406030204" pitchFamily="18" charset="0"/>
                      </a:rPr>
                      <m:t>𝑟</m:t>
                    </m:r>
                    <m:r>
                      <a:rPr lang="it-IT" i="1" dirty="0" smtClean="0">
                        <a:latin typeface="Cambria Math" panose="02040503050406030204" pitchFamily="18" charset="0"/>
                      </a:rPr>
                      <m:t> ∉ </m:t>
                    </m:r>
                    <m:r>
                      <a:rPr lang="it-IT" i="1" dirty="0" smtClean="0">
                        <a:latin typeface="Cambria Math" panose="02040503050406030204" pitchFamily="18" charset="0"/>
                      </a:rPr>
                      <m:t>𝐵</m:t>
                    </m:r>
                    <m:r>
                      <a:rPr lang="it-IT" i="1" dirty="0" smtClean="0">
                        <a:latin typeface="Cambria Math" panose="02040503050406030204" pitchFamily="18" charset="0"/>
                      </a:rPr>
                      <m:t>0 </m:t>
                    </m:r>
                  </m:oMath>
                </a14:m>
                <a:r>
                  <a:rPr lang="it-IT" dirty="0">
                    <a:latin typeface="Consolas" panose="020B0609020204030204" pitchFamily="49" charset="0"/>
                  </a:rPr>
                  <a:t>esiste una sezione </a:t>
                </a:r>
                <a14:m>
                  <m:oMath xmlns:m="http://schemas.openxmlformats.org/officeDocument/2006/math">
                    <m:r>
                      <a:rPr lang="it-IT" i="1" dirty="0" smtClean="0">
                        <a:latin typeface="Cambria Math" panose="02040503050406030204" pitchFamily="18" charset="0"/>
                      </a:rPr>
                      <m:t>(</m:t>
                    </m:r>
                    <m:r>
                      <a:rPr lang="it-IT" i="1" dirty="0" smtClean="0">
                        <a:latin typeface="Cambria Math" panose="02040503050406030204" pitchFamily="18" charset="0"/>
                      </a:rPr>
                      <m:t>𝐴</m:t>
                    </m:r>
                    <m:r>
                      <a:rPr lang="it-IT" i="1" dirty="0" smtClean="0">
                        <a:latin typeface="Cambria Math" panose="02040503050406030204" pitchFamily="18" charset="0"/>
                      </a:rPr>
                      <m:t>, </m:t>
                    </m:r>
                    <m:r>
                      <a:rPr lang="it-IT" i="1" dirty="0" smtClean="0">
                        <a:latin typeface="Cambria Math" panose="02040503050406030204" pitchFamily="18" charset="0"/>
                      </a:rPr>
                      <m:t>𝐵</m:t>
                    </m:r>
                    <m:r>
                      <a:rPr lang="it-IT" i="1" dirty="0" smtClean="0">
                        <a:latin typeface="Cambria Math" panose="02040503050406030204" pitchFamily="18" charset="0"/>
                      </a:rPr>
                      <m:t>) ∈ </m:t>
                    </m:r>
                    <m:r>
                      <a:rPr lang="it-IT" i="1" dirty="0" smtClean="0">
                        <a:latin typeface="Cambria Math" panose="02040503050406030204" pitchFamily="18" charset="0"/>
                        <a:ea typeface="Cambria Math" panose="02040503050406030204" pitchFamily="18" charset="0"/>
                      </a:rPr>
                      <m:t>𝒜</m:t>
                    </m:r>
                    <m:r>
                      <a:rPr lang="it-IT" i="1" dirty="0" smtClean="0">
                        <a:latin typeface="Cambria Math" panose="02040503050406030204" pitchFamily="18" charset="0"/>
                      </a:rPr>
                      <m:t> </m:t>
                    </m:r>
                  </m:oMath>
                </a14:m>
                <a:r>
                  <a:rPr lang="it-IT" dirty="0">
                    <a:latin typeface="Consolas" panose="020B0609020204030204" pitchFamily="49" charset="0"/>
                  </a:rPr>
                  <a:t>con </a:t>
                </a:r>
                <a14:m>
                  <m:oMath xmlns:m="http://schemas.openxmlformats.org/officeDocument/2006/math">
                    <m:r>
                      <a:rPr lang="it-IT" i="1" dirty="0" smtClean="0">
                        <a:latin typeface="Cambria Math" panose="02040503050406030204" pitchFamily="18" charset="0"/>
                      </a:rPr>
                      <m:t>𝑟</m:t>
                    </m:r>
                    <m:r>
                      <a:rPr lang="it-IT" i="1" dirty="0" smtClean="0">
                        <a:latin typeface="Cambria Math" panose="02040503050406030204" pitchFamily="18" charset="0"/>
                      </a:rPr>
                      <m:t> ∉ </m:t>
                    </m:r>
                    <m:r>
                      <a:rPr lang="it-IT" i="1" dirty="0" smtClean="0">
                        <a:latin typeface="Cambria Math" panose="02040503050406030204" pitchFamily="18" charset="0"/>
                      </a:rPr>
                      <m:t>𝐵</m:t>
                    </m:r>
                  </m:oMath>
                </a14:m>
                <a:r>
                  <a:rPr lang="it-IT" dirty="0">
                    <a:latin typeface="Consolas" panose="020B0609020204030204" pitchFamily="49" charset="0"/>
                  </a:rPr>
                  <a:t>, pertanto </a:t>
                </a:r>
                <a14:m>
                  <m:oMath xmlns:m="http://schemas.openxmlformats.org/officeDocument/2006/math">
                    <m:r>
                      <a:rPr lang="it-IT" i="1" dirty="0" smtClean="0">
                        <a:latin typeface="Cambria Math" panose="02040503050406030204" pitchFamily="18" charset="0"/>
                      </a:rPr>
                      <m:t>𝑟</m:t>
                    </m:r>
                    <m:r>
                      <a:rPr lang="it-IT" i="1" dirty="0" smtClean="0">
                        <a:latin typeface="Cambria Math" panose="02040503050406030204" pitchFamily="18" charset="0"/>
                      </a:rPr>
                      <m:t> ∈ </m:t>
                    </m:r>
                    <m:r>
                      <a:rPr lang="it-IT" i="1" dirty="0" smtClean="0">
                        <a:latin typeface="Cambria Math" panose="02040503050406030204" pitchFamily="18" charset="0"/>
                      </a:rPr>
                      <m:t>𝐴</m:t>
                    </m:r>
                    <m:r>
                      <a:rPr lang="it-IT" i="1" dirty="0" smtClean="0">
                        <a:latin typeface="Cambria Math" panose="02040503050406030204" pitchFamily="18" charset="0"/>
                      </a:rPr>
                      <m:t> </m:t>
                    </m:r>
                  </m:oMath>
                </a14:m>
                <a:r>
                  <a:rPr lang="it-IT" dirty="0">
                    <a:latin typeface="Consolas" panose="020B0609020204030204" pitchFamily="49" charset="0"/>
                  </a:rPr>
                  <a:t>e quindi </a:t>
                </a:r>
                <a14:m>
                  <m:oMath xmlns:m="http://schemas.openxmlformats.org/officeDocument/2006/math">
                    <m:r>
                      <a:rPr lang="it-IT" i="1" dirty="0" smtClean="0">
                        <a:latin typeface="Cambria Math" panose="02040503050406030204" pitchFamily="18" charset="0"/>
                      </a:rPr>
                      <m:t>𝑟</m:t>
                    </m:r>
                    <m:r>
                      <a:rPr lang="it-IT" i="1" dirty="0" smtClean="0">
                        <a:latin typeface="Cambria Math" panose="02040503050406030204" pitchFamily="18" charset="0"/>
                      </a:rPr>
                      <m:t> ∈ </m:t>
                    </m:r>
                    <m:sSub>
                      <m:sSubPr>
                        <m:ctrlPr>
                          <a:rPr lang="it-IT" i="1" dirty="0" smtClean="0">
                            <a:latin typeface="Cambria Math" panose="02040503050406030204" pitchFamily="18" charset="0"/>
                          </a:rPr>
                        </m:ctrlPr>
                      </m:sSubPr>
                      <m:e>
                        <m:r>
                          <a:rPr lang="it-IT" i="1" dirty="0">
                            <a:latin typeface="Cambria Math" panose="02040503050406030204" pitchFamily="18" charset="0"/>
                          </a:rPr>
                          <m:t>𝐴</m:t>
                        </m:r>
                      </m:e>
                      <m:sub>
                        <m:r>
                          <a:rPr lang="it-IT" i="1" dirty="0">
                            <a:latin typeface="Cambria Math" panose="02040503050406030204" pitchFamily="18" charset="0"/>
                          </a:rPr>
                          <m:t>0</m:t>
                        </m:r>
                      </m:sub>
                    </m:sSub>
                  </m:oMath>
                </a14:m>
                <a:r>
                  <a:rPr lang="it-IT" dirty="0">
                    <a:latin typeface="Consolas" panose="020B0609020204030204" pitchFamily="49" charset="0"/>
                  </a:rPr>
                  <a:t>.</a:t>
                </a:r>
              </a:p>
              <a:p>
                <a:endParaRPr lang="it-IT" dirty="0">
                  <a:latin typeface="Consolas" panose="020B0609020204030204" pitchFamily="49" charset="0"/>
                </a:endParaRPr>
              </a:p>
              <a:p>
                <a:r>
                  <a:rPr lang="it-IT" dirty="0">
                    <a:latin typeface="Consolas" panose="020B0609020204030204" pitchFamily="49" charset="0"/>
                  </a:rPr>
                  <a:t>2. </a:t>
                </a:r>
                <a14:m>
                  <m:oMath xmlns:m="http://schemas.openxmlformats.org/officeDocument/2006/math">
                    <m:r>
                      <a:rPr lang="it-IT" i="1" dirty="0" smtClean="0">
                        <a:latin typeface="Cambria Math" panose="02040503050406030204" pitchFamily="18" charset="0"/>
                      </a:rPr>
                      <m:t>𝐴</m:t>
                    </m:r>
                    <m:r>
                      <a:rPr lang="it-IT" i="1" dirty="0" smtClean="0">
                        <a:latin typeface="Cambria Math" panose="02040503050406030204" pitchFamily="18" charset="0"/>
                      </a:rPr>
                      <m:t>0 ∩ </m:t>
                    </m:r>
                    <m:r>
                      <a:rPr lang="it-IT" i="1" dirty="0" smtClean="0">
                        <a:latin typeface="Cambria Math" panose="02040503050406030204" pitchFamily="18" charset="0"/>
                      </a:rPr>
                      <m:t>𝐵</m:t>
                    </m:r>
                    <m:r>
                      <a:rPr lang="it-IT" i="1" dirty="0" smtClean="0">
                        <a:latin typeface="Cambria Math" panose="02040503050406030204" pitchFamily="18" charset="0"/>
                      </a:rPr>
                      <m:t>0 = ∅</m:t>
                    </m:r>
                  </m:oMath>
                </a14:m>
                <a:r>
                  <a:rPr lang="it-IT" dirty="0">
                    <a:latin typeface="Consolas" panose="020B0609020204030204" pitchFamily="49" charset="0"/>
                  </a:rPr>
                  <a:t>, infatti se </a:t>
                </a:r>
                <a14:m>
                  <m:oMath xmlns:m="http://schemas.openxmlformats.org/officeDocument/2006/math">
                    <m:r>
                      <a:rPr lang="it-IT" i="1" dirty="0" smtClean="0">
                        <a:latin typeface="Cambria Math" panose="02040503050406030204" pitchFamily="18" charset="0"/>
                      </a:rPr>
                      <m:t>𝑟</m:t>
                    </m:r>
                    <m:r>
                      <a:rPr lang="it-IT" i="1" dirty="0" smtClean="0">
                        <a:latin typeface="Cambria Math" panose="02040503050406030204" pitchFamily="18" charset="0"/>
                      </a:rPr>
                      <m:t> ∈ </m:t>
                    </m:r>
                    <m:sSub>
                      <m:sSubPr>
                        <m:ctrlPr>
                          <a:rPr lang="it-IT" i="1" dirty="0" smtClean="0">
                            <a:latin typeface="Cambria Math" panose="02040503050406030204" pitchFamily="18" charset="0"/>
                          </a:rPr>
                        </m:ctrlPr>
                      </m:sSubPr>
                      <m:e>
                        <m:r>
                          <a:rPr lang="it-IT" i="1" dirty="0">
                            <a:latin typeface="Cambria Math" panose="02040503050406030204" pitchFamily="18" charset="0"/>
                          </a:rPr>
                          <m:t>𝐴</m:t>
                        </m:r>
                      </m:e>
                      <m:sub>
                        <m:r>
                          <a:rPr lang="it-IT" i="1" dirty="0">
                            <a:latin typeface="Cambria Math" panose="02040503050406030204" pitchFamily="18" charset="0"/>
                          </a:rPr>
                          <m:t>0</m:t>
                        </m:r>
                      </m:sub>
                    </m:sSub>
                  </m:oMath>
                </a14:m>
                <a:r>
                  <a:rPr lang="it-IT" dirty="0">
                    <a:latin typeface="Consolas" panose="020B0609020204030204" pitchFamily="49" charset="0"/>
                  </a:rPr>
                  <a:t>, r appartiene ad almeno un A e quindi non appartiene al corrispondente B, perciò </a:t>
                </a:r>
                <a14:m>
                  <m:oMath xmlns:m="http://schemas.openxmlformats.org/officeDocument/2006/math">
                    <m:r>
                      <a:rPr lang="it-IT" i="1" dirty="0" smtClean="0">
                        <a:latin typeface="Cambria Math" panose="02040503050406030204" pitchFamily="18" charset="0"/>
                      </a:rPr>
                      <m:t>𝑟</m:t>
                    </m:r>
                    <m:r>
                      <a:rPr lang="it-IT" i="1" dirty="0" smtClean="0">
                        <a:latin typeface="Cambria Math" panose="02040503050406030204" pitchFamily="18" charset="0"/>
                      </a:rPr>
                      <m:t> ∉ </m:t>
                    </m:r>
                    <m:sSub>
                      <m:sSubPr>
                        <m:ctrlPr>
                          <a:rPr lang="it-IT" i="1" dirty="0" smtClean="0">
                            <a:latin typeface="Cambria Math" panose="02040503050406030204" pitchFamily="18" charset="0"/>
                          </a:rPr>
                        </m:ctrlPr>
                      </m:sSubPr>
                      <m:e>
                        <m:r>
                          <a:rPr lang="it-IT" i="1" dirty="0">
                            <a:latin typeface="Cambria Math" panose="02040503050406030204" pitchFamily="18" charset="0"/>
                          </a:rPr>
                          <m:t>𝐵</m:t>
                        </m:r>
                      </m:e>
                      <m:sub>
                        <m:r>
                          <a:rPr lang="it-IT" i="1" dirty="0">
                            <a:latin typeface="Cambria Math" panose="02040503050406030204" pitchFamily="18" charset="0"/>
                          </a:rPr>
                          <m:t>0</m:t>
                        </m:r>
                      </m:sub>
                    </m:sSub>
                  </m:oMath>
                </a14:m>
                <a:r>
                  <a:rPr lang="it-IT" dirty="0">
                    <a:latin typeface="Consolas" panose="020B0609020204030204" pitchFamily="49" charset="0"/>
                  </a:rPr>
                  <a:t>.</a:t>
                </a:r>
              </a:p>
              <a:p>
                <a:endParaRPr lang="it-IT" dirty="0">
                  <a:latin typeface="Consolas" panose="020B0609020204030204" pitchFamily="49" charset="0"/>
                </a:endParaRPr>
              </a:p>
              <a:p>
                <a:r>
                  <a:rPr lang="it-IT" dirty="0">
                    <a:latin typeface="Consolas" panose="020B0609020204030204" pitchFamily="49" charset="0"/>
                  </a:rPr>
                  <a:t>3. Siano </a:t>
                </a:r>
                <a14:m>
                  <m:oMath xmlns:m="http://schemas.openxmlformats.org/officeDocument/2006/math">
                    <m:r>
                      <a:rPr lang="it-IT" i="1" dirty="0" smtClean="0">
                        <a:latin typeface="Cambria Math" panose="02040503050406030204" pitchFamily="18" charset="0"/>
                      </a:rPr>
                      <m:t>𝑝</m:t>
                    </m:r>
                    <m:r>
                      <a:rPr lang="it-IT" i="1" dirty="0" smtClean="0">
                        <a:latin typeface="Cambria Math" panose="02040503050406030204" pitchFamily="18" charset="0"/>
                      </a:rPr>
                      <m:t> ∈ </m:t>
                    </m:r>
                    <m:sSub>
                      <m:sSubPr>
                        <m:ctrlPr>
                          <a:rPr lang="it-IT" i="1" dirty="0" smtClean="0">
                            <a:latin typeface="Cambria Math" panose="02040503050406030204" pitchFamily="18" charset="0"/>
                          </a:rPr>
                        </m:ctrlPr>
                      </m:sSubPr>
                      <m:e>
                        <m:r>
                          <a:rPr lang="it-IT" i="1" dirty="0">
                            <a:latin typeface="Cambria Math" panose="02040503050406030204" pitchFamily="18" charset="0"/>
                          </a:rPr>
                          <m:t>𝐴</m:t>
                        </m:r>
                      </m:e>
                      <m:sub>
                        <m:r>
                          <a:rPr lang="it-IT" i="1" dirty="0">
                            <a:latin typeface="Cambria Math" panose="02040503050406030204" pitchFamily="18" charset="0"/>
                          </a:rPr>
                          <m:t>0</m:t>
                        </m:r>
                      </m:sub>
                    </m:sSub>
                    <m:r>
                      <a:rPr lang="it-IT" i="1" dirty="0" smtClean="0">
                        <a:latin typeface="Cambria Math" panose="02040503050406030204" pitchFamily="18" charset="0"/>
                      </a:rPr>
                      <m:t> </m:t>
                    </m:r>
                  </m:oMath>
                </a14:m>
                <a:r>
                  <a:rPr lang="it-IT" dirty="0">
                    <a:latin typeface="Consolas" panose="020B0609020204030204" pitchFamily="49" charset="0"/>
                  </a:rPr>
                  <a:t>e </a:t>
                </a:r>
                <a14:m>
                  <m:oMath xmlns:m="http://schemas.openxmlformats.org/officeDocument/2006/math">
                    <m:r>
                      <a:rPr lang="it-IT" i="1" dirty="0" smtClean="0">
                        <a:latin typeface="Cambria Math" panose="02040503050406030204" pitchFamily="18" charset="0"/>
                      </a:rPr>
                      <m:t>𝑞</m:t>
                    </m:r>
                    <m:r>
                      <a:rPr lang="it-IT" i="1" dirty="0" smtClean="0">
                        <a:latin typeface="Cambria Math" panose="02040503050406030204" pitchFamily="18" charset="0"/>
                      </a:rPr>
                      <m:t> ∈ </m:t>
                    </m:r>
                    <m:sSub>
                      <m:sSubPr>
                        <m:ctrlPr>
                          <a:rPr lang="it-IT" i="1" dirty="0" smtClean="0">
                            <a:latin typeface="Cambria Math" panose="02040503050406030204" pitchFamily="18" charset="0"/>
                          </a:rPr>
                        </m:ctrlPr>
                      </m:sSubPr>
                      <m:e>
                        <m:r>
                          <a:rPr lang="it-IT" i="1" dirty="0">
                            <a:latin typeface="Cambria Math" panose="02040503050406030204" pitchFamily="18" charset="0"/>
                          </a:rPr>
                          <m:t>𝐵</m:t>
                        </m:r>
                      </m:e>
                      <m:sub>
                        <m:r>
                          <a:rPr lang="it-IT" i="1" dirty="0">
                            <a:latin typeface="Cambria Math" panose="02040503050406030204" pitchFamily="18" charset="0"/>
                          </a:rPr>
                          <m:t>0</m:t>
                        </m:r>
                      </m:sub>
                    </m:sSub>
                  </m:oMath>
                </a14:m>
                <a:r>
                  <a:rPr lang="it-IT" dirty="0">
                    <a:latin typeface="Consolas" panose="020B0609020204030204" pitchFamily="49" charset="0"/>
                  </a:rPr>
                  <a:t>; p appartiene ad almeno un A e q a tutti i B. Allora esiste una sezione (A, B) ∈ A con p ∈ A e q ∈ B per cui p &lt; q.</a:t>
                </a:r>
              </a:p>
            </p:txBody>
          </p:sp>
        </mc:Choice>
        <mc:Fallback>
          <p:sp>
            <p:nvSpPr>
              <p:cNvPr id="3" name="CasellaDiTesto 2">
                <a:extLst>
                  <a:ext uri="{FF2B5EF4-FFF2-40B4-BE49-F238E27FC236}">
                    <a16:creationId xmlns:a16="http://schemas.microsoft.com/office/drawing/2014/main" id="{DF2E08CA-BAD3-1F58-1B77-BF0C938A2930}"/>
                  </a:ext>
                </a:extLst>
              </p:cNvPr>
              <p:cNvSpPr txBox="1">
                <a:spLocks noRot="1" noChangeAspect="1" noMove="1" noResize="1" noEditPoints="1" noAdjustHandles="1" noChangeArrowheads="1" noChangeShapeType="1" noTextEdit="1"/>
              </p:cNvSpPr>
              <p:nvPr/>
            </p:nvSpPr>
            <p:spPr>
              <a:xfrm>
                <a:off x="1156229" y="1556792"/>
                <a:ext cx="9937104" cy="2308324"/>
              </a:xfrm>
              <a:prstGeom prst="rect">
                <a:avLst/>
              </a:prstGeom>
              <a:blipFill>
                <a:blip r:embed="rId2"/>
                <a:stretch>
                  <a:fillRect l="-552" t="-1319" b="-34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CasellaDiTesto 4">
                <a:extLst>
                  <a:ext uri="{FF2B5EF4-FFF2-40B4-BE49-F238E27FC236}">
                    <a16:creationId xmlns:a16="http://schemas.microsoft.com/office/drawing/2014/main" id="{CE0A0F36-13DD-187C-7B55-0AF6E4DCB678}"/>
                  </a:ext>
                </a:extLst>
              </p:cNvPr>
              <p:cNvSpPr txBox="1"/>
              <p:nvPr/>
            </p:nvSpPr>
            <p:spPr>
              <a:xfrm>
                <a:off x="1125418" y="4147046"/>
                <a:ext cx="9879542" cy="2031325"/>
              </a:xfrm>
              <a:prstGeom prst="rect">
                <a:avLst/>
              </a:prstGeom>
              <a:noFill/>
            </p:spPr>
            <p:txBody>
              <a:bodyPr wrap="square">
                <a:spAutoFit/>
              </a:bodyPr>
              <a:lstStyle/>
              <a:p>
                <a:r>
                  <a:rPr lang="it-IT" dirty="0">
                    <a:latin typeface="Consolas" panose="020B0609020204030204" pitchFamily="49" charset="0"/>
                  </a:rPr>
                  <a:t>Quindi </a:t>
                </a:r>
                <a14:m>
                  <m:oMath xmlns:m="http://schemas.openxmlformats.org/officeDocument/2006/math">
                    <m:r>
                      <a:rPr lang="it-IT" i="1" dirty="0" smtClean="0">
                        <a:latin typeface="Cambria Math" panose="02040503050406030204" pitchFamily="18" charset="0"/>
                      </a:rPr>
                      <m:t>(</m:t>
                    </m:r>
                    <m:sSub>
                      <m:sSubPr>
                        <m:ctrlPr>
                          <a:rPr lang="it-IT" i="1" dirty="0" smtClean="0">
                            <a:latin typeface="Cambria Math" panose="02040503050406030204" pitchFamily="18" charset="0"/>
                          </a:rPr>
                        </m:ctrlPr>
                      </m:sSubPr>
                      <m:e>
                        <m:r>
                          <a:rPr lang="it-IT" i="1" dirty="0">
                            <a:latin typeface="Cambria Math" panose="02040503050406030204" pitchFamily="18" charset="0"/>
                          </a:rPr>
                          <m:t>𝐴</m:t>
                        </m:r>
                      </m:e>
                      <m:sub>
                        <m:r>
                          <a:rPr lang="it-IT" i="1" dirty="0">
                            <a:latin typeface="Cambria Math" panose="02040503050406030204" pitchFamily="18" charset="0"/>
                          </a:rPr>
                          <m:t>0</m:t>
                        </m:r>
                      </m:sub>
                    </m:sSub>
                    <m:r>
                      <a:rPr lang="it-IT" i="1" dirty="0" smtClean="0">
                        <a:latin typeface="Cambria Math" panose="02040503050406030204" pitchFamily="18" charset="0"/>
                      </a:rPr>
                      <m:t>, </m:t>
                    </m:r>
                    <m:sSub>
                      <m:sSubPr>
                        <m:ctrlPr>
                          <a:rPr lang="it-IT" i="1" dirty="0" smtClean="0">
                            <a:latin typeface="Cambria Math" panose="02040503050406030204" pitchFamily="18" charset="0"/>
                          </a:rPr>
                        </m:ctrlPr>
                      </m:sSubPr>
                      <m:e>
                        <m:r>
                          <a:rPr lang="it-IT" i="1" dirty="0">
                            <a:latin typeface="Cambria Math" panose="02040503050406030204" pitchFamily="18" charset="0"/>
                          </a:rPr>
                          <m:t>𝐵</m:t>
                        </m:r>
                      </m:e>
                      <m:sub>
                        <m:r>
                          <a:rPr lang="it-IT" i="1" dirty="0">
                            <a:latin typeface="Cambria Math" panose="02040503050406030204" pitchFamily="18" charset="0"/>
                          </a:rPr>
                          <m:t>0</m:t>
                        </m:r>
                      </m:sub>
                    </m:sSub>
                    <m:r>
                      <a:rPr lang="it-IT" i="1" dirty="0" smtClean="0">
                        <a:latin typeface="Cambria Math" panose="02040503050406030204" pitchFamily="18" charset="0"/>
                      </a:rPr>
                      <m:t>) </m:t>
                    </m:r>
                  </m:oMath>
                </a14:m>
                <a:r>
                  <a:rPr lang="it-IT" dirty="0">
                    <a:latin typeface="Consolas" panose="020B0609020204030204" pitchFamily="49" charset="0"/>
                  </a:rPr>
                  <a:t>è una sezione di Q e definisce un numero λ ∈ R che è ≥ di ogni elemento di </a:t>
                </a:r>
                <a14:m>
                  <m:oMath xmlns:m="http://schemas.openxmlformats.org/officeDocument/2006/math">
                    <m:sSub>
                      <m:sSubPr>
                        <m:ctrlPr>
                          <a:rPr lang="it-IT" i="1" dirty="0">
                            <a:latin typeface="Cambria Math" panose="02040503050406030204" pitchFamily="18" charset="0"/>
                          </a:rPr>
                        </m:ctrlPr>
                      </m:sSubPr>
                      <m:e>
                        <m:r>
                          <a:rPr lang="it-IT" i="1" dirty="0">
                            <a:latin typeface="Cambria Math" panose="02040503050406030204" pitchFamily="18" charset="0"/>
                          </a:rPr>
                          <m:t>𝐴</m:t>
                        </m:r>
                      </m:e>
                      <m:sub>
                        <m:r>
                          <a:rPr lang="it-IT" i="1" dirty="0">
                            <a:latin typeface="Cambria Math" panose="02040503050406030204" pitchFamily="18" charset="0"/>
                          </a:rPr>
                          <m:t>0</m:t>
                        </m:r>
                      </m:sub>
                    </m:sSub>
                  </m:oMath>
                </a14:m>
                <a:r>
                  <a:rPr lang="it-IT" dirty="0">
                    <a:latin typeface="Consolas" panose="020B0609020204030204" pitchFamily="49" charset="0"/>
                  </a:rPr>
                  <a:t> e ≤ di ogni elemento di B0. Vediamo che λ è l’elemento separatore di (A , B). </a:t>
                </a:r>
              </a:p>
              <a:p>
                <a:r>
                  <a:rPr lang="it-IT" dirty="0">
                    <a:latin typeface="Consolas" panose="020B0609020204030204" pitchFamily="49" charset="0"/>
                  </a:rPr>
                  <a:t>Per ogni </a:t>
                </a:r>
                <a14:m>
                  <m:oMath xmlns:m="http://schemas.openxmlformats.org/officeDocument/2006/math">
                    <m:r>
                      <a:rPr lang="it-IT" i="1" dirty="0" smtClean="0">
                        <a:latin typeface="Cambria Math" panose="02040503050406030204" pitchFamily="18" charset="0"/>
                      </a:rPr>
                      <m:t>𝛼</m:t>
                    </m:r>
                    <m:r>
                      <a:rPr lang="it-IT" i="1" dirty="0" smtClean="0">
                        <a:latin typeface="Cambria Math" panose="02040503050406030204" pitchFamily="18" charset="0"/>
                      </a:rPr>
                      <m:t> ∈ </m:t>
                    </m:r>
                    <m:r>
                      <a:rPr lang="it-IT" i="1" dirty="0" smtClean="0">
                        <a:latin typeface="Cambria Math" panose="02040503050406030204" pitchFamily="18" charset="0"/>
                        <a:ea typeface="Cambria Math" panose="02040503050406030204" pitchFamily="18" charset="0"/>
                      </a:rPr>
                      <m:t>𝒜</m:t>
                    </m:r>
                    <m:r>
                      <a:rPr lang="it-IT" i="1" dirty="0" smtClean="0">
                        <a:latin typeface="Cambria Math" panose="02040503050406030204" pitchFamily="18" charset="0"/>
                      </a:rPr>
                      <m:t> </m:t>
                    </m:r>
                  </m:oMath>
                </a14:m>
                <a:r>
                  <a:rPr lang="it-IT" dirty="0">
                    <a:latin typeface="Consolas" panose="020B0609020204030204" pitchFamily="49" charset="0"/>
                  </a:rPr>
                  <a:t>, α = (A, B), risulta </a:t>
                </a:r>
                <a14:m>
                  <m:oMath xmlns:m="http://schemas.openxmlformats.org/officeDocument/2006/math">
                    <m:r>
                      <a:rPr lang="it-IT" i="1" dirty="0" smtClean="0">
                        <a:latin typeface="Cambria Math" panose="02040503050406030204" pitchFamily="18" charset="0"/>
                      </a:rPr>
                      <m:t>𝐴</m:t>
                    </m:r>
                    <m:r>
                      <a:rPr lang="it-IT" i="1" dirty="0" smtClean="0">
                        <a:latin typeface="Cambria Math" panose="02040503050406030204" pitchFamily="18" charset="0"/>
                      </a:rPr>
                      <m:t> ⊂ </m:t>
                    </m:r>
                    <m:sSub>
                      <m:sSubPr>
                        <m:ctrlPr>
                          <a:rPr lang="it-IT" i="1" dirty="0">
                            <a:latin typeface="Cambria Math" panose="02040503050406030204" pitchFamily="18" charset="0"/>
                          </a:rPr>
                        </m:ctrlPr>
                      </m:sSubPr>
                      <m:e>
                        <m:r>
                          <a:rPr lang="it-IT" i="1" dirty="0">
                            <a:latin typeface="Cambria Math" panose="02040503050406030204" pitchFamily="18" charset="0"/>
                          </a:rPr>
                          <m:t>𝐴</m:t>
                        </m:r>
                      </m:e>
                      <m:sub>
                        <m:r>
                          <a:rPr lang="it-IT" i="1" dirty="0">
                            <a:latin typeface="Cambria Math" panose="02040503050406030204" pitchFamily="18" charset="0"/>
                          </a:rPr>
                          <m:t>0</m:t>
                        </m:r>
                      </m:sub>
                    </m:sSub>
                    <m:r>
                      <a:rPr lang="it-IT" i="1" dirty="0" smtClean="0">
                        <a:latin typeface="Cambria Math" panose="02040503050406030204" pitchFamily="18" charset="0"/>
                      </a:rPr>
                      <m:t> </m:t>
                    </m:r>
                  </m:oMath>
                </a14:m>
                <a:r>
                  <a:rPr lang="it-IT" dirty="0">
                    <a:latin typeface="Consolas" panose="020B0609020204030204" pitchFamily="49" charset="0"/>
                  </a:rPr>
                  <a:t>e quindi α ≤ λ. </a:t>
                </a:r>
              </a:p>
              <a:p>
                <a:r>
                  <a:rPr lang="it-IT" dirty="0">
                    <a:latin typeface="Consolas" panose="020B0609020204030204" pitchFamily="49" charset="0"/>
                  </a:rPr>
                  <a:t>Sia ora </a:t>
                </a:r>
                <a14:m>
                  <m:oMath xmlns:m="http://schemas.openxmlformats.org/officeDocument/2006/math">
                    <m:r>
                      <a:rPr lang="it-IT" i="1" dirty="0" smtClean="0">
                        <a:latin typeface="Cambria Math" panose="02040503050406030204" pitchFamily="18" charset="0"/>
                      </a:rPr>
                      <m:t>𝛽</m:t>
                    </m:r>
                    <m:r>
                      <a:rPr lang="it-IT" i="1" dirty="0" smtClean="0">
                        <a:latin typeface="Cambria Math" panose="02040503050406030204" pitchFamily="18" charset="0"/>
                      </a:rPr>
                      <m:t> = (</m:t>
                    </m:r>
                    <m:r>
                      <a:rPr lang="it-IT" i="1" dirty="0" smtClean="0">
                        <a:latin typeface="Cambria Math" panose="02040503050406030204" pitchFamily="18" charset="0"/>
                      </a:rPr>
                      <m:t>𝐴</m:t>
                    </m:r>
                    <m:r>
                      <a:rPr lang="it-IT" i="1" dirty="0" smtClean="0">
                        <a:latin typeface="Cambria Math" panose="02040503050406030204" pitchFamily="18" charset="0"/>
                      </a:rPr>
                      <m:t>’</m:t>
                    </m:r>
                    <m:r>
                      <a:rPr lang="it-IT" i="1" dirty="0" smtClean="0">
                        <a:latin typeface="Cambria Math" panose="02040503050406030204" pitchFamily="18" charset="0"/>
                      </a:rPr>
                      <m:t>, </m:t>
                    </m:r>
                    <m:r>
                      <a:rPr lang="it-IT" i="1" dirty="0" smtClean="0">
                        <a:latin typeface="Cambria Math" panose="02040503050406030204" pitchFamily="18" charset="0"/>
                      </a:rPr>
                      <m:t>𝐵</m:t>
                    </m:r>
                    <m:r>
                      <a:rPr lang="it-IT" i="1" dirty="0" smtClean="0">
                        <a:latin typeface="Cambria Math" panose="02040503050406030204" pitchFamily="18" charset="0"/>
                      </a:rPr>
                      <m:t>’) ∈ </m:t>
                    </m:r>
                    <m:r>
                      <a:rPr lang="it-IT" i="1" dirty="0" smtClean="0">
                        <a:latin typeface="Cambria Math" panose="02040503050406030204" pitchFamily="18" charset="0"/>
                        <a:ea typeface="Cambria Math" panose="02040503050406030204" pitchFamily="18" charset="0"/>
                      </a:rPr>
                      <m:t>ℬ</m:t>
                    </m:r>
                    <m:r>
                      <a:rPr lang="it-IT" i="1" dirty="0">
                        <a:latin typeface="Cambria Math" panose="02040503050406030204" pitchFamily="18" charset="0"/>
                      </a:rPr>
                      <m:t>; </m:t>
                    </m:r>
                  </m:oMath>
                </a14:m>
                <a:endParaRPr lang="it-IT" dirty="0">
                  <a:latin typeface="Consolas" panose="020B0609020204030204" pitchFamily="49" charset="0"/>
                </a:endParaRPr>
              </a:p>
              <a:p>
                <a:r>
                  <a:rPr lang="it-IT" dirty="0">
                    <a:latin typeface="Consolas" panose="020B0609020204030204" pitchFamily="49" charset="0"/>
                  </a:rPr>
                  <a:t>poiché ogni elemento di </a:t>
                </a:r>
                <a14:m>
                  <m:oMath xmlns:m="http://schemas.openxmlformats.org/officeDocument/2006/math">
                    <m:r>
                      <a:rPr lang="it-IT" i="1" dirty="0">
                        <a:latin typeface="Cambria Math" panose="02040503050406030204" pitchFamily="18" charset="0"/>
                        <a:ea typeface="Cambria Math" panose="02040503050406030204" pitchFamily="18" charset="0"/>
                      </a:rPr>
                      <m:t>𝒜</m:t>
                    </m:r>
                  </m:oMath>
                </a14:m>
                <a:r>
                  <a:rPr lang="it-IT" dirty="0">
                    <a:latin typeface="Consolas" panose="020B0609020204030204" pitchFamily="49" charset="0"/>
                  </a:rPr>
                  <a:t> è &lt; β, risulta A ⊂A’ per ogni </a:t>
                </a:r>
                <a14:m>
                  <m:oMath xmlns:m="http://schemas.openxmlformats.org/officeDocument/2006/math">
                    <m:r>
                      <a:rPr lang="it-IT" i="1" dirty="0" smtClean="0">
                        <a:latin typeface="Cambria Math" panose="02040503050406030204" pitchFamily="18" charset="0"/>
                      </a:rPr>
                      <m:t>(</m:t>
                    </m:r>
                    <m:r>
                      <a:rPr lang="it-IT" i="1" dirty="0" smtClean="0">
                        <a:latin typeface="Cambria Math" panose="02040503050406030204" pitchFamily="18" charset="0"/>
                      </a:rPr>
                      <m:t>𝐴</m:t>
                    </m:r>
                    <m:r>
                      <a:rPr lang="it-IT" i="1" dirty="0" smtClean="0">
                        <a:latin typeface="Cambria Math" panose="02040503050406030204" pitchFamily="18" charset="0"/>
                      </a:rPr>
                      <m:t>, </m:t>
                    </m:r>
                    <m:r>
                      <a:rPr lang="it-IT" i="1" dirty="0" smtClean="0">
                        <a:latin typeface="Cambria Math" panose="02040503050406030204" pitchFamily="18" charset="0"/>
                      </a:rPr>
                      <m:t>𝐵</m:t>
                    </m:r>
                    <m:r>
                      <a:rPr lang="it-IT" i="1" dirty="0" smtClean="0">
                        <a:latin typeface="Cambria Math" panose="02040503050406030204" pitchFamily="18" charset="0"/>
                      </a:rPr>
                      <m:t>) ∈</m:t>
                    </m:r>
                    <m:r>
                      <a:rPr lang="it-IT" i="1" dirty="0">
                        <a:latin typeface="Cambria Math" panose="02040503050406030204" pitchFamily="18" charset="0"/>
                        <a:ea typeface="Cambria Math" panose="02040503050406030204" pitchFamily="18" charset="0"/>
                      </a:rPr>
                      <m:t>𝒜</m:t>
                    </m:r>
                    <m:r>
                      <a:rPr lang="it-IT" i="1" dirty="0" smtClean="0">
                        <a:latin typeface="Cambria Math" panose="02040503050406030204" pitchFamily="18" charset="0"/>
                      </a:rPr>
                      <m:t> </m:t>
                    </m:r>
                  </m:oMath>
                </a14:m>
                <a:r>
                  <a:rPr lang="it-IT" dirty="0">
                    <a:latin typeface="Consolas" panose="020B0609020204030204" pitchFamily="49" charset="0"/>
                  </a:rPr>
                  <a:t>e quindi anche </a:t>
                </a:r>
                <a14:m>
                  <m:oMath xmlns:m="http://schemas.openxmlformats.org/officeDocument/2006/math">
                    <m:sSub>
                      <m:sSubPr>
                        <m:ctrlPr>
                          <a:rPr lang="it-IT" i="1" dirty="0" smtClean="0">
                            <a:latin typeface="Cambria Math" panose="02040503050406030204" pitchFamily="18" charset="0"/>
                          </a:rPr>
                        </m:ctrlPr>
                      </m:sSubPr>
                      <m:e>
                        <m:r>
                          <a:rPr lang="it-IT" i="1" dirty="0">
                            <a:latin typeface="Cambria Math" panose="02040503050406030204" pitchFamily="18" charset="0"/>
                          </a:rPr>
                          <m:t>𝐴</m:t>
                        </m:r>
                      </m:e>
                      <m:sub>
                        <m:r>
                          <a:rPr lang="it-IT" i="1" dirty="0">
                            <a:latin typeface="Cambria Math" panose="02040503050406030204" pitchFamily="18" charset="0"/>
                          </a:rPr>
                          <m:t>0</m:t>
                        </m:r>
                      </m:sub>
                    </m:sSub>
                    <m:r>
                      <a:rPr lang="it-IT" i="1" dirty="0" smtClean="0">
                        <a:latin typeface="Cambria Math" panose="02040503050406030204" pitchFamily="18" charset="0"/>
                      </a:rPr>
                      <m:t> ⊂ </m:t>
                    </m:r>
                    <m:sSup>
                      <m:sSupPr>
                        <m:ctrlPr>
                          <a:rPr lang="it-IT" b="0" i="1" dirty="0" smtClean="0">
                            <a:latin typeface="Cambria Math" panose="02040503050406030204" pitchFamily="18" charset="0"/>
                          </a:rPr>
                        </m:ctrlPr>
                      </m:sSupPr>
                      <m:e>
                        <m:r>
                          <a:rPr lang="it-IT" i="1" dirty="0" smtClean="0">
                            <a:latin typeface="Cambria Math" panose="02040503050406030204" pitchFamily="18" charset="0"/>
                          </a:rPr>
                          <m:t>𝐴</m:t>
                        </m:r>
                      </m:e>
                      <m:sup>
                        <m:r>
                          <a:rPr lang="it-IT" b="0" i="1" dirty="0" smtClean="0">
                            <a:latin typeface="Cambria Math" panose="02040503050406030204" pitchFamily="18" charset="0"/>
                          </a:rPr>
                          <m:t>′</m:t>
                        </m:r>
                      </m:sup>
                    </m:sSup>
                  </m:oMath>
                </a14:m>
                <a:r>
                  <a:rPr lang="it-IT" dirty="0">
                    <a:latin typeface="Consolas" panose="020B0609020204030204" pitchFamily="49" charset="0"/>
                  </a:rPr>
                  <a:t>dunque λ ≤ β.</a:t>
                </a:r>
                <a:endParaRPr lang="en-US" dirty="0">
                  <a:latin typeface="Consolas" panose="020B0609020204030204" pitchFamily="49" charset="0"/>
                </a:endParaRPr>
              </a:p>
            </p:txBody>
          </p:sp>
        </mc:Choice>
        <mc:Fallback>
          <p:sp>
            <p:nvSpPr>
              <p:cNvPr id="5" name="CasellaDiTesto 4">
                <a:extLst>
                  <a:ext uri="{FF2B5EF4-FFF2-40B4-BE49-F238E27FC236}">
                    <a16:creationId xmlns:a16="http://schemas.microsoft.com/office/drawing/2014/main" id="{CE0A0F36-13DD-187C-7B55-0AF6E4DCB678}"/>
                  </a:ext>
                </a:extLst>
              </p:cNvPr>
              <p:cNvSpPr txBox="1">
                <a:spLocks noRot="1" noChangeAspect="1" noMove="1" noResize="1" noEditPoints="1" noAdjustHandles="1" noChangeArrowheads="1" noChangeShapeType="1" noTextEdit="1"/>
              </p:cNvSpPr>
              <p:nvPr/>
            </p:nvSpPr>
            <p:spPr>
              <a:xfrm>
                <a:off x="1125418" y="4147046"/>
                <a:ext cx="9879542" cy="2031325"/>
              </a:xfrm>
              <a:prstGeom prst="rect">
                <a:avLst/>
              </a:prstGeom>
              <a:blipFill>
                <a:blip r:embed="rId3"/>
                <a:stretch>
                  <a:fillRect l="-556" t="-1796" b="-3593"/>
                </a:stretch>
              </a:blipFill>
            </p:spPr>
            <p:txBody>
              <a:bodyPr/>
              <a:lstStyle/>
              <a:p>
                <a:r>
                  <a:rPr lang="en-US">
                    <a:noFill/>
                  </a:rPr>
                  <a:t> </a:t>
                </a:r>
              </a:p>
            </p:txBody>
          </p:sp>
        </mc:Fallback>
      </mc:AlternateContent>
    </p:spTree>
    <p:extLst>
      <p:ext uri="{BB962C8B-B14F-4D97-AF65-F5344CB8AC3E}">
        <p14:creationId xmlns:p14="http://schemas.microsoft.com/office/powerpoint/2010/main" val="2175490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55440" y="44624"/>
            <a:ext cx="10081120" cy="1143000"/>
          </a:xfrm>
        </p:spPr>
        <p:txBody>
          <a:bodyPr>
            <a:normAutofit fontScale="90000"/>
          </a:bodyPr>
          <a:lstStyle/>
          <a:p>
            <a:pPr algn="ctr"/>
            <a:r>
              <a:rPr lang="it-IT" sz="4000" dirty="0">
                <a:latin typeface="Consolas" panose="020B0609020204030204" pitchFamily="49" charset="0"/>
              </a:rPr>
              <a:t>Costruzione di Dedekind del campo dei numeri reali</a:t>
            </a:r>
          </a:p>
        </p:txBody>
      </p:sp>
      <p:sp>
        <p:nvSpPr>
          <p:cNvPr id="3" name="CasellaDiTesto 2"/>
          <p:cNvSpPr txBox="1"/>
          <p:nvPr/>
        </p:nvSpPr>
        <p:spPr>
          <a:xfrm>
            <a:off x="1055440" y="1559449"/>
            <a:ext cx="10081120" cy="3785652"/>
          </a:xfrm>
          <a:prstGeom prst="rect">
            <a:avLst/>
          </a:prstGeom>
          <a:solidFill>
            <a:schemeClr val="bg1"/>
          </a:solidFill>
        </p:spPr>
        <p:txBody>
          <a:bodyPr wrap="square" rtlCol="0">
            <a:spAutoFit/>
          </a:bodyPr>
          <a:lstStyle/>
          <a:p>
            <a:r>
              <a:rPr lang="it-IT" sz="2000" dirty="0">
                <a:latin typeface="Consolas" panose="020B0609020204030204" pitchFamily="49" charset="0"/>
              </a:rPr>
              <a:t>La costruzione dei numeri reali fu uno dei progressi più importanti del pensiero matematico del XIX secolo. Uno dei fatti più sorprendenti nella storia della matematica fu proprio che la fondazione logica del sistema dei numeri reali non fu costruita prima del tardo XIX</a:t>
            </a:r>
          </a:p>
          <a:p>
            <a:r>
              <a:rPr lang="it-IT" sz="2000" dirty="0">
                <a:latin typeface="Consolas" panose="020B0609020204030204" pitchFamily="49" charset="0"/>
              </a:rPr>
              <a:t>secolo. Prima non erano state logicamente definite nemmeno le semplici proprietà dei numeri razionali positivi e negativi e dei numeri irrazionali.</a:t>
            </a:r>
          </a:p>
          <a:p>
            <a:r>
              <a:rPr lang="it-IT" sz="2000" dirty="0">
                <a:latin typeface="Consolas" panose="020B0609020204030204" pitchFamily="49" charset="0"/>
              </a:rPr>
              <a:t>Di fronte allo sviluppo dell’algebra e dell’analisi, entrambe le quali usavano i numeri reali, la mancanza delle proprietà e di una precisa struttura di tali numeri mostrò come la matematica progrediva illogicamente e quanto fosse necessaria una chiarezza nel sistema</a:t>
            </a:r>
          </a:p>
          <a:p>
            <a:r>
              <a:rPr lang="it-IT" sz="2000" dirty="0">
                <a:latin typeface="Consolas" panose="020B0609020204030204" pitchFamily="49" charset="0"/>
              </a:rPr>
              <a:t>numerico.</a:t>
            </a:r>
          </a:p>
        </p:txBody>
      </p:sp>
    </p:spTree>
    <p:extLst>
      <p:ext uri="{BB962C8B-B14F-4D97-AF65-F5344CB8AC3E}">
        <p14:creationId xmlns:p14="http://schemas.microsoft.com/office/powerpoint/2010/main" val="3033188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428DA9B8-4730-BDBE-E464-19142C020D10}"/>
              </a:ext>
            </a:extLst>
          </p:cNvPr>
          <p:cNvSpPr>
            <a:spLocks noGrp="1"/>
          </p:cNvSpPr>
          <p:nvPr>
            <p:ph type="title"/>
          </p:nvPr>
        </p:nvSpPr>
        <p:spPr>
          <a:xfrm>
            <a:off x="1127448" y="44624"/>
            <a:ext cx="9937104" cy="1143000"/>
          </a:xfrm>
        </p:spPr>
        <p:txBody>
          <a:bodyPr>
            <a:normAutofit fontScale="90000"/>
          </a:bodyPr>
          <a:lstStyle/>
          <a:p>
            <a:pPr algn="ctr"/>
            <a:r>
              <a:rPr lang="it-IT" sz="4000" dirty="0">
                <a:latin typeface="Consolas" panose="020B0609020204030204" pitchFamily="49" charset="0"/>
              </a:rPr>
              <a:t>Continuità della retta e costruzione dei reali</a:t>
            </a:r>
          </a:p>
        </p:txBody>
      </p:sp>
      <p:sp>
        <p:nvSpPr>
          <p:cNvPr id="4" name="CasellaDiTesto 3">
            <a:extLst>
              <a:ext uri="{FF2B5EF4-FFF2-40B4-BE49-F238E27FC236}">
                <a16:creationId xmlns:a16="http://schemas.microsoft.com/office/drawing/2014/main" id="{0A8F15D2-28B6-C43D-75A2-A1946FE9F516}"/>
              </a:ext>
            </a:extLst>
          </p:cNvPr>
          <p:cNvSpPr txBox="1"/>
          <p:nvPr/>
        </p:nvSpPr>
        <p:spPr>
          <a:xfrm>
            <a:off x="1127448" y="1628800"/>
            <a:ext cx="9937104" cy="523220"/>
          </a:xfrm>
          <a:prstGeom prst="rect">
            <a:avLst/>
          </a:prstGeom>
          <a:noFill/>
        </p:spPr>
        <p:txBody>
          <a:bodyPr wrap="square">
            <a:spAutoFit/>
          </a:bodyPr>
          <a:lstStyle/>
          <a:p>
            <a:pPr algn="ctr"/>
            <a:r>
              <a:rPr lang="it-IT" sz="2800" dirty="0">
                <a:latin typeface="Consolas" panose="020B0609020204030204" pitchFamily="49" charset="0"/>
              </a:rPr>
              <a:t>Tutto questo basta a definire R?</a:t>
            </a:r>
          </a:p>
        </p:txBody>
      </p:sp>
      <p:sp>
        <p:nvSpPr>
          <p:cNvPr id="3" name="CasellaDiTesto 2">
            <a:extLst>
              <a:ext uri="{FF2B5EF4-FFF2-40B4-BE49-F238E27FC236}">
                <a16:creationId xmlns:a16="http://schemas.microsoft.com/office/drawing/2014/main" id="{DF2E08CA-BAD3-1F58-1B77-BF0C938A2930}"/>
              </a:ext>
            </a:extLst>
          </p:cNvPr>
          <p:cNvSpPr txBox="1"/>
          <p:nvPr/>
        </p:nvSpPr>
        <p:spPr>
          <a:xfrm>
            <a:off x="1127448" y="2358192"/>
            <a:ext cx="9937104" cy="369332"/>
          </a:xfrm>
          <a:prstGeom prst="rect">
            <a:avLst/>
          </a:prstGeom>
          <a:noFill/>
        </p:spPr>
        <p:txBody>
          <a:bodyPr wrap="square">
            <a:spAutoFit/>
          </a:bodyPr>
          <a:lstStyle/>
          <a:p>
            <a:r>
              <a:rPr lang="it-IT" b="1" dirty="0">
                <a:latin typeface="Consolas" panose="020B0609020204030204" pitchFamily="49" charset="0"/>
              </a:rPr>
              <a:t>Dimostrazione. </a:t>
            </a:r>
            <a:r>
              <a:rPr lang="it-IT" dirty="0">
                <a:latin typeface="Consolas" panose="020B0609020204030204" pitchFamily="49" charset="0"/>
              </a:rPr>
              <a:t>(Unicità)</a:t>
            </a:r>
          </a:p>
        </p:txBody>
      </p:sp>
    </p:spTree>
    <p:extLst>
      <p:ext uri="{BB962C8B-B14F-4D97-AF65-F5344CB8AC3E}">
        <p14:creationId xmlns:p14="http://schemas.microsoft.com/office/powerpoint/2010/main" val="3212140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428DA9B8-4730-BDBE-E464-19142C020D10}"/>
              </a:ext>
            </a:extLst>
          </p:cNvPr>
          <p:cNvSpPr>
            <a:spLocks noGrp="1"/>
          </p:cNvSpPr>
          <p:nvPr>
            <p:ph type="title"/>
          </p:nvPr>
        </p:nvSpPr>
        <p:spPr>
          <a:xfrm>
            <a:off x="1127448" y="44624"/>
            <a:ext cx="9937104" cy="1143000"/>
          </a:xfrm>
        </p:spPr>
        <p:txBody>
          <a:bodyPr>
            <a:normAutofit fontScale="90000"/>
          </a:bodyPr>
          <a:lstStyle/>
          <a:p>
            <a:pPr algn="ctr"/>
            <a:r>
              <a:rPr lang="it-IT" sz="4000" dirty="0">
                <a:latin typeface="Consolas" panose="020B0609020204030204" pitchFamily="49" charset="0"/>
              </a:rPr>
              <a:t>Continuità della retta e costruzione dei reali</a:t>
            </a:r>
          </a:p>
        </p:txBody>
      </p:sp>
      <p:sp>
        <p:nvSpPr>
          <p:cNvPr id="4" name="CasellaDiTesto 3">
            <a:extLst>
              <a:ext uri="{FF2B5EF4-FFF2-40B4-BE49-F238E27FC236}">
                <a16:creationId xmlns:a16="http://schemas.microsoft.com/office/drawing/2014/main" id="{0A8F15D2-28B6-C43D-75A2-A1946FE9F516}"/>
              </a:ext>
            </a:extLst>
          </p:cNvPr>
          <p:cNvSpPr txBox="1"/>
          <p:nvPr/>
        </p:nvSpPr>
        <p:spPr>
          <a:xfrm>
            <a:off x="1127448" y="1628800"/>
            <a:ext cx="9937104" cy="523220"/>
          </a:xfrm>
          <a:prstGeom prst="rect">
            <a:avLst/>
          </a:prstGeom>
          <a:noFill/>
        </p:spPr>
        <p:txBody>
          <a:bodyPr wrap="square">
            <a:spAutoFit/>
          </a:bodyPr>
          <a:lstStyle/>
          <a:p>
            <a:pPr algn="ctr"/>
            <a:r>
              <a:rPr lang="it-IT" sz="2800" dirty="0">
                <a:latin typeface="Consolas" panose="020B0609020204030204" pitchFamily="49" charset="0"/>
              </a:rPr>
              <a:t>Tutto questo basta a definire R!!!</a:t>
            </a:r>
          </a:p>
        </p:txBody>
      </p:sp>
      <p:sp>
        <p:nvSpPr>
          <p:cNvPr id="3" name="CasellaDiTesto 2">
            <a:extLst>
              <a:ext uri="{FF2B5EF4-FFF2-40B4-BE49-F238E27FC236}">
                <a16:creationId xmlns:a16="http://schemas.microsoft.com/office/drawing/2014/main" id="{DF2E08CA-BAD3-1F58-1B77-BF0C938A2930}"/>
              </a:ext>
            </a:extLst>
          </p:cNvPr>
          <p:cNvSpPr txBox="1"/>
          <p:nvPr/>
        </p:nvSpPr>
        <p:spPr>
          <a:xfrm>
            <a:off x="1127448" y="2358192"/>
            <a:ext cx="9937104" cy="369332"/>
          </a:xfrm>
          <a:prstGeom prst="rect">
            <a:avLst/>
          </a:prstGeom>
          <a:noFill/>
        </p:spPr>
        <p:txBody>
          <a:bodyPr wrap="square">
            <a:spAutoFit/>
          </a:bodyPr>
          <a:lstStyle/>
          <a:p>
            <a:r>
              <a:rPr lang="it-IT" b="1" dirty="0">
                <a:latin typeface="Consolas" panose="020B0609020204030204" pitchFamily="49" charset="0"/>
              </a:rPr>
              <a:t>Dimostrazione. </a:t>
            </a:r>
            <a:r>
              <a:rPr lang="it-IT" dirty="0">
                <a:latin typeface="Consolas" panose="020B0609020204030204" pitchFamily="49" charset="0"/>
              </a:rPr>
              <a:t>(Unicità)</a:t>
            </a:r>
          </a:p>
        </p:txBody>
      </p:sp>
    </p:spTree>
    <p:extLst>
      <p:ext uri="{BB962C8B-B14F-4D97-AF65-F5344CB8AC3E}">
        <p14:creationId xmlns:p14="http://schemas.microsoft.com/office/powerpoint/2010/main" val="3258642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55440" y="44624"/>
            <a:ext cx="10081120" cy="1143000"/>
          </a:xfrm>
        </p:spPr>
        <p:txBody>
          <a:bodyPr>
            <a:normAutofit fontScale="90000"/>
          </a:bodyPr>
          <a:lstStyle/>
          <a:p>
            <a:pPr algn="ctr"/>
            <a:r>
              <a:rPr lang="it-IT" sz="4000" dirty="0">
                <a:latin typeface="Consolas" panose="020B0609020204030204" pitchFamily="49" charset="0"/>
              </a:rPr>
              <a:t>Costruzione di Dedekind del campo dei numeri reali</a:t>
            </a:r>
          </a:p>
        </p:txBody>
      </p:sp>
      <p:sp>
        <p:nvSpPr>
          <p:cNvPr id="3" name="CasellaDiTesto 2"/>
          <p:cNvSpPr txBox="1"/>
          <p:nvPr/>
        </p:nvSpPr>
        <p:spPr>
          <a:xfrm>
            <a:off x="1055440" y="1559449"/>
            <a:ext cx="10081120" cy="2554545"/>
          </a:xfrm>
          <a:prstGeom prst="rect">
            <a:avLst/>
          </a:prstGeom>
          <a:solidFill>
            <a:schemeClr val="bg1"/>
          </a:solidFill>
        </p:spPr>
        <p:txBody>
          <a:bodyPr wrap="square" rtlCol="0">
            <a:spAutoFit/>
          </a:bodyPr>
          <a:lstStyle/>
          <a:p>
            <a:r>
              <a:rPr lang="it-IT" sz="2000" dirty="0">
                <a:latin typeface="Consolas" panose="020B0609020204030204" pitchFamily="49" charset="0"/>
              </a:rPr>
              <a:t>Il 1872 fu un anno molto importante per l’analisi infatti in quell’anno furono dati contributi decisivi all’aritmetizzazione dell’analisi da parte di cinque matematici: il</a:t>
            </a:r>
          </a:p>
          <a:p>
            <a:r>
              <a:rPr lang="it-IT" sz="2000" dirty="0">
                <a:latin typeface="Consolas" panose="020B0609020204030204" pitchFamily="49" charset="0"/>
              </a:rPr>
              <a:t>francese H.C.R. (Charles) </a:t>
            </a:r>
            <a:r>
              <a:rPr lang="it-IT" sz="2000" dirty="0" err="1">
                <a:latin typeface="Consolas" panose="020B0609020204030204" pitchFamily="49" charset="0"/>
              </a:rPr>
              <a:t>Méray</a:t>
            </a:r>
            <a:r>
              <a:rPr lang="it-IT" sz="2000" dirty="0">
                <a:latin typeface="Consolas" panose="020B0609020204030204" pitchFamily="49" charset="0"/>
              </a:rPr>
              <a:t> (1835-1911), originario della Borgogna, i tedeschi Karl </a:t>
            </a:r>
            <a:r>
              <a:rPr lang="it-IT" sz="2000" dirty="0" err="1">
                <a:latin typeface="Consolas" panose="020B0609020204030204" pitchFamily="49" charset="0"/>
              </a:rPr>
              <a:t>Weierstrass</a:t>
            </a:r>
            <a:r>
              <a:rPr lang="it-IT" sz="2000" dirty="0">
                <a:latin typeface="Consolas" panose="020B0609020204030204" pitchFamily="49" charset="0"/>
              </a:rPr>
              <a:t> (1815-1897) dell’Università di Berlino, il suo allievo H.E. Heine (1821-1881) di Halle, George Cantor (1845-1918) anch’egli di Halle, e J.W.R. Dedekind (1831-1916)</a:t>
            </a:r>
          </a:p>
          <a:p>
            <a:r>
              <a:rPr lang="it-IT" sz="2000" dirty="0">
                <a:latin typeface="Consolas" panose="020B0609020204030204" pitchFamily="49" charset="0"/>
              </a:rPr>
              <a:t>di Braunschweig.</a:t>
            </a:r>
          </a:p>
        </p:txBody>
      </p:sp>
      <p:pic>
        <p:nvPicPr>
          <p:cNvPr id="4" name="Immagine 3">
            <a:extLst>
              <a:ext uri="{FF2B5EF4-FFF2-40B4-BE49-F238E27FC236}">
                <a16:creationId xmlns:a16="http://schemas.microsoft.com/office/drawing/2014/main" id="{8E807797-F7C3-3A60-EA72-33CDEEF76947}"/>
              </a:ext>
            </a:extLst>
          </p:cNvPr>
          <p:cNvPicPr>
            <a:picLocks noChangeAspect="1"/>
          </p:cNvPicPr>
          <p:nvPr/>
        </p:nvPicPr>
        <p:blipFill>
          <a:blip r:embed="rId2"/>
          <a:stretch>
            <a:fillRect/>
          </a:stretch>
        </p:blipFill>
        <p:spPr>
          <a:xfrm>
            <a:off x="366315" y="4280529"/>
            <a:ext cx="1807468" cy="2407219"/>
          </a:xfrm>
          <a:prstGeom prst="rect">
            <a:avLst/>
          </a:prstGeom>
        </p:spPr>
      </p:pic>
      <p:pic>
        <p:nvPicPr>
          <p:cNvPr id="5" name="Immagine 4">
            <a:extLst>
              <a:ext uri="{FF2B5EF4-FFF2-40B4-BE49-F238E27FC236}">
                <a16:creationId xmlns:a16="http://schemas.microsoft.com/office/drawing/2014/main" id="{1545ACDE-63D2-825F-C936-9EEDB19C9F20}"/>
              </a:ext>
            </a:extLst>
          </p:cNvPr>
          <p:cNvPicPr>
            <a:picLocks noChangeAspect="1"/>
          </p:cNvPicPr>
          <p:nvPr/>
        </p:nvPicPr>
        <p:blipFill>
          <a:blip r:embed="rId3"/>
          <a:stretch>
            <a:fillRect/>
          </a:stretch>
        </p:blipFill>
        <p:spPr>
          <a:xfrm>
            <a:off x="2680530" y="4291260"/>
            <a:ext cx="2407219" cy="2407219"/>
          </a:xfrm>
          <a:prstGeom prst="rect">
            <a:avLst/>
          </a:prstGeom>
        </p:spPr>
      </p:pic>
      <p:pic>
        <p:nvPicPr>
          <p:cNvPr id="6" name="Immagine 5">
            <a:extLst>
              <a:ext uri="{FF2B5EF4-FFF2-40B4-BE49-F238E27FC236}">
                <a16:creationId xmlns:a16="http://schemas.microsoft.com/office/drawing/2014/main" id="{F71CC5C8-833E-E904-673D-E943AA426349}"/>
              </a:ext>
            </a:extLst>
          </p:cNvPr>
          <p:cNvPicPr>
            <a:picLocks noChangeAspect="1"/>
          </p:cNvPicPr>
          <p:nvPr/>
        </p:nvPicPr>
        <p:blipFill>
          <a:blip r:embed="rId4"/>
          <a:stretch>
            <a:fillRect/>
          </a:stretch>
        </p:blipFill>
        <p:spPr>
          <a:xfrm>
            <a:off x="5713620" y="4307304"/>
            <a:ext cx="1437469" cy="2391175"/>
          </a:xfrm>
          <a:prstGeom prst="rect">
            <a:avLst/>
          </a:prstGeom>
        </p:spPr>
      </p:pic>
      <p:pic>
        <p:nvPicPr>
          <p:cNvPr id="7" name="Immagine 6">
            <a:extLst>
              <a:ext uri="{FF2B5EF4-FFF2-40B4-BE49-F238E27FC236}">
                <a16:creationId xmlns:a16="http://schemas.microsoft.com/office/drawing/2014/main" id="{46962A0E-C32A-62BF-C0B5-63AB66C0FDCA}"/>
              </a:ext>
            </a:extLst>
          </p:cNvPr>
          <p:cNvPicPr>
            <a:picLocks noChangeAspect="1"/>
          </p:cNvPicPr>
          <p:nvPr/>
        </p:nvPicPr>
        <p:blipFill>
          <a:blip r:embed="rId5"/>
          <a:stretch>
            <a:fillRect/>
          </a:stretch>
        </p:blipFill>
        <p:spPr>
          <a:xfrm>
            <a:off x="7598306" y="4239823"/>
            <a:ext cx="1866900" cy="2447925"/>
          </a:xfrm>
          <a:prstGeom prst="rect">
            <a:avLst/>
          </a:prstGeom>
        </p:spPr>
      </p:pic>
      <p:pic>
        <p:nvPicPr>
          <p:cNvPr id="8" name="Immagine 7">
            <a:extLst>
              <a:ext uri="{FF2B5EF4-FFF2-40B4-BE49-F238E27FC236}">
                <a16:creationId xmlns:a16="http://schemas.microsoft.com/office/drawing/2014/main" id="{BF3136F9-EE51-44A0-7B39-4E92E7BA6626}"/>
              </a:ext>
            </a:extLst>
          </p:cNvPr>
          <p:cNvPicPr>
            <a:picLocks noChangeAspect="1"/>
          </p:cNvPicPr>
          <p:nvPr/>
        </p:nvPicPr>
        <p:blipFill>
          <a:blip r:embed="rId6"/>
          <a:stretch>
            <a:fillRect/>
          </a:stretch>
        </p:blipFill>
        <p:spPr>
          <a:xfrm>
            <a:off x="9908729" y="4258872"/>
            <a:ext cx="1895475" cy="2409825"/>
          </a:xfrm>
          <a:prstGeom prst="rect">
            <a:avLst/>
          </a:prstGeom>
        </p:spPr>
      </p:pic>
    </p:spTree>
    <p:extLst>
      <p:ext uri="{BB962C8B-B14F-4D97-AF65-F5344CB8AC3E}">
        <p14:creationId xmlns:p14="http://schemas.microsoft.com/office/powerpoint/2010/main" val="2698298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55440" y="44624"/>
            <a:ext cx="10081120" cy="1143000"/>
          </a:xfrm>
        </p:spPr>
        <p:txBody>
          <a:bodyPr>
            <a:normAutofit fontScale="90000"/>
          </a:bodyPr>
          <a:lstStyle/>
          <a:p>
            <a:pPr algn="ctr"/>
            <a:r>
              <a:rPr lang="it-IT" sz="4000" dirty="0">
                <a:latin typeface="Consolas" panose="020B0609020204030204" pitchFamily="49" charset="0"/>
              </a:rPr>
              <a:t>Costruzione di Dedekind del campo dei numeri reali</a:t>
            </a:r>
          </a:p>
        </p:txBody>
      </p:sp>
      <p:sp>
        <p:nvSpPr>
          <p:cNvPr id="3" name="CasellaDiTesto 2"/>
          <p:cNvSpPr txBox="1"/>
          <p:nvPr/>
        </p:nvSpPr>
        <p:spPr>
          <a:xfrm>
            <a:off x="1055440" y="1559449"/>
            <a:ext cx="10081120" cy="4401205"/>
          </a:xfrm>
          <a:prstGeom prst="rect">
            <a:avLst/>
          </a:prstGeom>
          <a:solidFill>
            <a:schemeClr val="bg1"/>
          </a:solidFill>
        </p:spPr>
        <p:txBody>
          <a:bodyPr wrap="square" rtlCol="0">
            <a:spAutoFit/>
          </a:bodyPr>
          <a:lstStyle/>
          <a:p>
            <a:r>
              <a:rPr lang="it-IT" sz="2000" dirty="0">
                <a:latin typeface="Consolas" panose="020B0609020204030204" pitchFamily="49" charset="0"/>
              </a:rPr>
              <a:t>Essi rappresentano il culmine di mezzo secolo di ricerche sulla natura</a:t>
            </a:r>
          </a:p>
          <a:p>
            <a:r>
              <a:rPr lang="it-IT" sz="2000" dirty="0">
                <a:latin typeface="Consolas" panose="020B0609020204030204" pitchFamily="49" charset="0"/>
              </a:rPr>
              <a:t>della funzione e del numero in quanto si erano manifestate due principali cause di insoddisfazione: la mancanza di fiducia nelle operazioni fatte su serie infinite e la mancanza di una</a:t>
            </a:r>
          </a:p>
          <a:p>
            <a:r>
              <a:rPr lang="it-IT" sz="2000" dirty="0">
                <a:latin typeface="Consolas" panose="020B0609020204030204" pitchFamily="49" charset="0"/>
              </a:rPr>
              <a:t>definizione precisa di “numero reale” che sta al centro del programma di aritmetizzazione.</a:t>
            </a:r>
          </a:p>
          <a:p>
            <a:r>
              <a:rPr lang="it-IT" sz="2000" dirty="0">
                <a:latin typeface="Consolas" panose="020B0609020204030204" pitchFamily="49" charset="0"/>
              </a:rPr>
              <a:t>L’obiettivo di definire in modo preciso la costruzione dei reali fu raggiunto con la pubblicazione tra il 1872 e il 1886 di alcuni lavori in cui venivano esposte tre diverse teorie:</a:t>
            </a:r>
          </a:p>
          <a:p>
            <a:r>
              <a:rPr lang="it-IT" sz="2000" dirty="0">
                <a:latin typeface="Consolas" panose="020B0609020204030204" pitchFamily="49" charset="0"/>
              </a:rPr>
              <a:t>la costruzione di Dedekind che fa appello alla continuità della retta; la costruzione di Cantor, in cui i reali sono classi di equivalenza di successioni di Cauchy a valori razionali e la teoria di </a:t>
            </a:r>
            <a:r>
              <a:rPr lang="it-IT" sz="2000" dirty="0" err="1">
                <a:latin typeface="Consolas" panose="020B0609020204030204" pitchFamily="49" charset="0"/>
              </a:rPr>
              <a:t>Weierstrass</a:t>
            </a:r>
            <a:r>
              <a:rPr lang="it-IT" sz="2000" dirty="0">
                <a:latin typeface="Consolas" panose="020B0609020204030204" pitchFamily="49" charset="0"/>
              </a:rPr>
              <a:t> in cui i numeri reali sono definiti attraverso successioni monotone</a:t>
            </a:r>
          </a:p>
          <a:p>
            <a:r>
              <a:rPr lang="it-IT" sz="2000" dirty="0">
                <a:latin typeface="Consolas" panose="020B0609020204030204" pitchFamily="49" charset="0"/>
              </a:rPr>
              <a:t>di intervalli.</a:t>
            </a:r>
          </a:p>
        </p:txBody>
      </p:sp>
    </p:spTree>
    <p:extLst>
      <p:ext uri="{BB962C8B-B14F-4D97-AF65-F5344CB8AC3E}">
        <p14:creationId xmlns:p14="http://schemas.microsoft.com/office/powerpoint/2010/main" val="2757105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55440" y="44624"/>
            <a:ext cx="10081120" cy="1143000"/>
          </a:xfrm>
        </p:spPr>
        <p:txBody>
          <a:bodyPr>
            <a:normAutofit fontScale="90000"/>
          </a:bodyPr>
          <a:lstStyle/>
          <a:p>
            <a:pPr algn="ctr"/>
            <a:r>
              <a:rPr lang="it-IT" sz="4000" dirty="0">
                <a:latin typeface="Consolas" panose="020B0609020204030204" pitchFamily="49" charset="0"/>
              </a:rPr>
              <a:t>Costruzione di Dedekind del campo dei numeri reali</a:t>
            </a:r>
          </a:p>
        </p:txBody>
      </p:sp>
      <p:sp>
        <p:nvSpPr>
          <p:cNvPr id="3" name="CasellaDiTesto 2"/>
          <p:cNvSpPr txBox="1"/>
          <p:nvPr/>
        </p:nvSpPr>
        <p:spPr>
          <a:xfrm>
            <a:off x="1055440" y="1559449"/>
            <a:ext cx="10081120" cy="4401205"/>
          </a:xfrm>
          <a:prstGeom prst="rect">
            <a:avLst/>
          </a:prstGeom>
          <a:solidFill>
            <a:schemeClr val="bg1"/>
          </a:solidFill>
        </p:spPr>
        <p:txBody>
          <a:bodyPr wrap="square" rtlCol="0">
            <a:spAutoFit/>
          </a:bodyPr>
          <a:lstStyle/>
          <a:p>
            <a:r>
              <a:rPr lang="it-IT" sz="2000" dirty="0">
                <a:latin typeface="Consolas" panose="020B0609020204030204" pitchFamily="49" charset="0"/>
              </a:rPr>
              <a:t>Julius Wilhelm Richard Dedekind nasce a Brunswick nel 1831 da una famiglia di religione luterana, egli fu uno di quattro fratelli e non si sposò ma visse con la sorella Julia fino alla morte di lei nel 1914.</a:t>
            </a:r>
          </a:p>
          <a:p>
            <a:r>
              <a:rPr lang="it-IT" sz="2000" dirty="0">
                <a:latin typeface="Consolas" panose="020B0609020204030204" pitchFamily="49" charset="0"/>
              </a:rPr>
              <a:t>Dedekind si affermò nel campo della matematica ad una età molto giovane: a 19 anni entra nell’Università di Gottinga e partecipa al Seminario di Matematica e Fisica fondato da M.A. Stern. Lì conosce Reimann e </a:t>
            </a:r>
            <a:r>
              <a:rPr lang="it-IT" sz="2000" dirty="0" err="1">
                <a:latin typeface="Consolas" panose="020B0609020204030204" pitchFamily="49" charset="0"/>
              </a:rPr>
              <a:t>Dirichlet</a:t>
            </a:r>
            <a:r>
              <a:rPr lang="it-IT" sz="2000" dirty="0">
                <a:latin typeface="Consolas" panose="020B0609020204030204" pitchFamily="49" charset="0"/>
              </a:rPr>
              <a:t> e consegue a soli 22 anni il dottorato con</a:t>
            </a:r>
          </a:p>
          <a:p>
            <a:r>
              <a:rPr lang="it-IT" sz="2000" dirty="0">
                <a:latin typeface="Consolas" panose="020B0609020204030204" pitchFamily="49" charset="0"/>
              </a:rPr>
              <a:t>una tesi dal titolo: “Sugli elementi della teoria degli integrali di Eulero” con relatore Gauss.</a:t>
            </a:r>
          </a:p>
          <a:p>
            <a:r>
              <a:rPr lang="it-IT" sz="2000" dirty="0">
                <a:latin typeface="Consolas" panose="020B0609020204030204" pitchFamily="49" charset="0"/>
              </a:rPr>
              <a:t>Nel 1858 viene nominato professore ordinario di matematica al Politecnico di Zurigo dove tiene dei corsi sul calcolo differenziale e integrale e dove concepisce la sua teoria sui numeri reali. Nel 1862 inizia l’insegnamento presso il Politecnico di Gottinga</a:t>
            </a:r>
          </a:p>
        </p:txBody>
      </p:sp>
    </p:spTree>
    <p:extLst>
      <p:ext uri="{BB962C8B-B14F-4D97-AF65-F5344CB8AC3E}">
        <p14:creationId xmlns:p14="http://schemas.microsoft.com/office/powerpoint/2010/main" val="18778510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55440" y="44624"/>
            <a:ext cx="10081120" cy="1143000"/>
          </a:xfrm>
        </p:spPr>
        <p:txBody>
          <a:bodyPr>
            <a:normAutofit fontScale="90000"/>
          </a:bodyPr>
          <a:lstStyle/>
          <a:p>
            <a:pPr algn="ctr"/>
            <a:r>
              <a:rPr lang="it-IT" sz="4000" dirty="0">
                <a:latin typeface="Consolas" panose="020B0609020204030204" pitchFamily="49" charset="0"/>
              </a:rPr>
              <a:t>Costruzione di Dedekind del campo dei numeri reali</a:t>
            </a:r>
          </a:p>
        </p:txBody>
      </p:sp>
      <p:sp>
        <p:nvSpPr>
          <p:cNvPr id="3" name="CasellaDiTesto 2"/>
          <p:cNvSpPr txBox="1"/>
          <p:nvPr/>
        </p:nvSpPr>
        <p:spPr>
          <a:xfrm>
            <a:off x="1055440" y="1559449"/>
            <a:ext cx="10081120" cy="3785652"/>
          </a:xfrm>
          <a:prstGeom prst="rect">
            <a:avLst/>
          </a:prstGeom>
          <a:solidFill>
            <a:schemeClr val="bg1"/>
          </a:solidFill>
        </p:spPr>
        <p:txBody>
          <a:bodyPr wrap="square" rtlCol="0">
            <a:spAutoFit/>
          </a:bodyPr>
          <a:lstStyle/>
          <a:p>
            <a:r>
              <a:rPr lang="it-IT" sz="2000" dirty="0">
                <a:latin typeface="Consolas" panose="020B0609020204030204" pitchFamily="49" charset="0"/>
              </a:rPr>
              <a:t>Nel 1872 pubblica </a:t>
            </a:r>
            <a:r>
              <a:rPr lang="it-IT" sz="2000" dirty="0" err="1">
                <a:latin typeface="Consolas" panose="020B0609020204030204" pitchFamily="49" charset="0"/>
              </a:rPr>
              <a:t>Stetigkeit</a:t>
            </a:r>
            <a:r>
              <a:rPr lang="it-IT" sz="2000" dirty="0">
                <a:latin typeface="Consolas" panose="020B0609020204030204" pitchFamily="49" charset="0"/>
              </a:rPr>
              <a:t> und </a:t>
            </a:r>
            <a:r>
              <a:rPr lang="it-IT" sz="2000" dirty="0" err="1">
                <a:latin typeface="Consolas" panose="020B0609020204030204" pitchFamily="49" charset="0"/>
              </a:rPr>
              <a:t>irrationale</a:t>
            </a:r>
            <a:r>
              <a:rPr lang="it-IT" sz="2000" dirty="0">
                <a:latin typeface="Consolas" panose="020B0609020204030204" pitchFamily="49" charset="0"/>
              </a:rPr>
              <a:t> </a:t>
            </a:r>
            <a:r>
              <a:rPr lang="it-IT" sz="2000" dirty="0" err="1">
                <a:latin typeface="Consolas" panose="020B0609020204030204" pitchFamily="49" charset="0"/>
              </a:rPr>
              <a:t>Zahlen</a:t>
            </a:r>
            <a:r>
              <a:rPr lang="it-IT" sz="2000" dirty="0">
                <a:latin typeface="Consolas" panose="020B0609020204030204" pitchFamily="49" charset="0"/>
              </a:rPr>
              <a:t>, ovvero La continuità dei numeri irrazionali, e nel 1888 </a:t>
            </a:r>
            <a:r>
              <a:rPr lang="it-IT" sz="2000" dirty="0" err="1">
                <a:latin typeface="Consolas" panose="020B0609020204030204" pitchFamily="49" charset="0"/>
              </a:rPr>
              <a:t>Was</a:t>
            </a:r>
            <a:r>
              <a:rPr lang="it-IT" sz="2000" dirty="0">
                <a:latin typeface="Consolas" panose="020B0609020204030204" pitchFamily="49" charset="0"/>
              </a:rPr>
              <a:t> </a:t>
            </a:r>
            <a:r>
              <a:rPr lang="it-IT" sz="2000" dirty="0" err="1">
                <a:latin typeface="Consolas" panose="020B0609020204030204" pitchFamily="49" charset="0"/>
              </a:rPr>
              <a:t>sind</a:t>
            </a:r>
            <a:r>
              <a:rPr lang="it-IT" sz="2000" dirty="0">
                <a:latin typeface="Consolas" panose="020B0609020204030204" pitchFamily="49" charset="0"/>
              </a:rPr>
              <a:t> und </a:t>
            </a:r>
            <a:r>
              <a:rPr lang="it-IT" sz="2000" dirty="0" err="1">
                <a:latin typeface="Consolas" panose="020B0609020204030204" pitchFamily="49" charset="0"/>
              </a:rPr>
              <a:t>was</a:t>
            </a:r>
            <a:r>
              <a:rPr lang="it-IT" sz="2000" dirty="0">
                <a:latin typeface="Consolas" panose="020B0609020204030204" pitchFamily="49" charset="0"/>
              </a:rPr>
              <a:t> </a:t>
            </a:r>
            <a:r>
              <a:rPr lang="it-IT" sz="2000" dirty="0" err="1">
                <a:latin typeface="Consolas" panose="020B0609020204030204" pitchFamily="49" charset="0"/>
              </a:rPr>
              <a:t>sollen</a:t>
            </a:r>
            <a:r>
              <a:rPr lang="it-IT" sz="2000" dirty="0">
                <a:latin typeface="Consolas" panose="020B0609020204030204" pitchFamily="49" charset="0"/>
              </a:rPr>
              <a:t> die </a:t>
            </a:r>
            <a:r>
              <a:rPr lang="it-IT" sz="2000" dirty="0" err="1">
                <a:latin typeface="Consolas" panose="020B0609020204030204" pitchFamily="49" charset="0"/>
              </a:rPr>
              <a:t>Zahlen</a:t>
            </a:r>
            <a:r>
              <a:rPr lang="it-IT" sz="2000" dirty="0">
                <a:latin typeface="Consolas" panose="020B0609020204030204" pitchFamily="49" charset="0"/>
              </a:rPr>
              <a:t>?, tradotto Che cosa sono e a che cosa servono i numeri?. Nei due lavori espone, come noto, la sua teoria sui numeri reali e sui</a:t>
            </a:r>
          </a:p>
          <a:p>
            <a:r>
              <a:rPr lang="it-IT" sz="2000" dirty="0">
                <a:latin typeface="Consolas" panose="020B0609020204030204" pitchFamily="49" charset="0"/>
              </a:rPr>
              <a:t>numeri naturali. La loro origine è molto precedente alla data di pubblicazione: Dedekind stesso ci conferma che la teoria da lui esposta compiutamente in Continuità risale al primo anno del suo periodo di insegnamento al Politecnico di Zurigo, precisamente all’ottobre del 1858. Un tale scarto tra il momento di concepimento e quello di pubblicazione si spiega solo tenendo presente la novità della problematica dei Reali di Dedekind e la sua convinzione</a:t>
            </a:r>
          </a:p>
          <a:p>
            <a:r>
              <a:rPr lang="it-IT" sz="2000" dirty="0">
                <a:latin typeface="Consolas" panose="020B0609020204030204" pitchFamily="49" charset="0"/>
              </a:rPr>
              <a:t>che tali ricerche non potessero interessare realmente i matematici</a:t>
            </a:r>
          </a:p>
        </p:txBody>
      </p:sp>
    </p:spTree>
    <p:extLst>
      <p:ext uri="{BB962C8B-B14F-4D97-AF65-F5344CB8AC3E}">
        <p14:creationId xmlns:p14="http://schemas.microsoft.com/office/powerpoint/2010/main" val="12948963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55440" y="44624"/>
            <a:ext cx="10081120" cy="1143000"/>
          </a:xfrm>
        </p:spPr>
        <p:txBody>
          <a:bodyPr>
            <a:normAutofit/>
          </a:bodyPr>
          <a:lstStyle/>
          <a:p>
            <a:pPr algn="ctr"/>
            <a:r>
              <a:rPr lang="it-IT" sz="4000" dirty="0">
                <a:latin typeface="Consolas" panose="020B0609020204030204" pitchFamily="49" charset="0"/>
              </a:rPr>
              <a:t>La continuità dei numeri irrazionali</a:t>
            </a:r>
          </a:p>
        </p:txBody>
      </p:sp>
      <p:sp>
        <p:nvSpPr>
          <p:cNvPr id="3" name="CasellaDiTesto 2"/>
          <p:cNvSpPr txBox="1"/>
          <p:nvPr/>
        </p:nvSpPr>
        <p:spPr>
          <a:xfrm>
            <a:off x="1055440" y="1559449"/>
            <a:ext cx="10081120" cy="3170099"/>
          </a:xfrm>
          <a:prstGeom prst="rect">
            <a:avLst/>
          </a:prstGeom>
          <a:solidFill>
            <a:schemeClr val="bg1"/>
          </a:solidFill>
        </p:spPr>
        <p:txBody>
          <a:bodyPr wrap="square" rtlCol="0">
            <a:spAutoFit/>
          </a:bodyPr>
          <a:lstStyle/>
          <a:p>
            <a:pPr algn="ctr"/>
            <a:r>
              <a:rPr lang="it-IT" sz="2000" i="1" dirty="0">
                <a:latin typeface="Consolas" panose="020B0609020204030204" pitchFamily="49" charset="0"/>
              </a:rPr>
              <a:t>“Io considero l’intera aritmetica come una conseguenza necessaria, o almeno naturale, dell’atto aritmetico più semplice, quello di contare, il quale, a sua volta, non è altro che la creazione sequenziale della successione infinita dei numeri interi positivi, in cui ogni elemento è definito mediante l’elemento immediatamente precedente. L’atto più semplice è il passaggio da un elemento già creato all’elemento successivo, ancora da creare. La catena di questi numeri costituisce già uno strumento utilissimo per lo spirito umano e fornisce un tesoro inesauribile di leggi notevoli che si ottengono con l’introduzione delle quattro operazioni fondamentali dell’aritmetica…</a:t>
            </a:r>
          </a:p>
        </p:txBody>
      </p:sp>
    </p:spTree>
    <p:extLst>
      <p:ext uri="{BB962C8B-B14F-4D97-AF65-F5344CB8AC3E}">
        <p14:creationId xmlns:p14="http://schemas.microsoft.com/office/powerpoint/2010/main" val="4180149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55440" y="44624"/>
            <a:ext cx="10081120" cy="1143000"/>
          </a:xfrm>
        </p:spPr>
        <p:txBody>
          <a:bodyPr>
            <a:normAutofit/>
          </a:bodyPr>
          <a:lstStyle/>
          <a:p>
            <a:pPr algn="ctr"/>
            <a:r>
              <a:rPr lang="it-IT" sz="4000" dirty="0">
                <a:latin typeface="Consolas" panose="020B0609020204030204" pitchFamily="49" charset="0"/>
              </a:rPr>
              <a:t>La continuità dei numeri irrazionali</a:t>
            </a:r>
          </a:p>
        </p:txBody>
      </p:sp>
      <p:sp>
        <p:nvSpPr>
          <p:cNvPr id="3" name="CasellaDiTesto 2"/>
          <p:cNvSpPr txBox="1"/>
          <p:nvPr/>
        </p:nvSpPr>
        <p:spPr>
          <a:xfrm>
            <a:off x="1055440" y="1559449"/>
            <a:ext cx="10081120" cy="1631216"/>
          </a:xfrm>
          <a:prstGeom prst="rect">
            <a:avLst/>
          </a:prstGeom>
          <a:solidFill>
            <a:schemeClr val="bg1"/>
          </a:solidFill>
        </p:spPr>
        <p:txBody>
          <a:bodyPr wrap="square" rtlCol="0">
            <a:spAutoFit/>
          </a:bodyPr>
          <a:lstStyle/>
          <a:p>
            <a:pPr algn="just"/>
            <a:r>
              <a:rPr lang="it-IT" sz="2000" dirty="0">
                <a:latin typeface="Consolas" panose="020B0609020204030204" pitchFamily="49" charset="0"/>
              </a:rPr>
              <a:t>Dedekind aveva rivolto la sua attenzione al problema dei numeri irrazionali sin dal 1858, in un corso di lezioni universitarie sul calcolo infinitesimale. Egli si chiese in che cosa una grandezza geometrica continua si distinguesse dai numeri razionali e giunse alla</a:t>
            </a:r>
          </a:p>
          <a:p>
            <a:pPr algn="just"/>
            <a:r>
              <a:rPr lang="it-IT" sz="2000" dirty="0">
                <a:latin typeface="Consolas" panose="020B0609020204030204" pitchFamily="49" charset="0"/>
              </a:rPr>
              <a:t>conclusione che</a:t>
            </a:r>
          </a:p>
        </p:txBody>
      </p:sp>
      <p:sp>
        <p:nvSpPr>
          <p:cNvPr id="5" name="CasellaDiTesto 4">
            <a:extLst>
              <a:ext uri="{FF2B5EF4-FFF2-40B4-BE49-F238E27FC236}">
                <a16:creationId xmlns:a16="http://schemas.microsoft.com/office/drawing/2014/main" id="{DB107F35-2862-C404-C5B2-4DAC955BD574}"/>
              </a:ext>
            </a:extLst>
          </p:cNvPr>
          <p:cNvSpPr txBox="1"/>
          <p:nvPr/>
        </p:nvSpPr>
        <p:spPr>
          <a:xfrm>
            <a:off x="1246026" y="3667336"/>
            <a:ext cx="9865096" cy="1754326"/>
          </a:xfrm>
          <a:prstGeom prst="rect">
            <a:avLst/>
          </a:prstGeom>
          <a:noFill/>
        </p:spPr>
        <p:txBody>
          <a:bodyPr wrap="square">
            <a:spAutoFit/>
          </a:bodyPr>
          <a:lstStyle/>
          <a:p>
            <a:r>
              <a:rPr lang="it-IT" i="1" dirty="0"/>
              <a:t>“... l’essenza della </a:t>
            </a:r>
            <a:r>
              <a:rPr lang="it-IT" i="1" dirty="0" err="1"/>
              <a:t>continuit`à</a:t>
            </a:r>
            <a:r>
              <a:rPr lang="it-IT" i="1" dirty="0"/>
              <a:t> di un segmento non `e dovuta ad una vaga compattezza dei suoi punti, ma a una </a:t>
            </a:r>
            <a:r>
              <a:rPr lang="it-IT" i="1" dirty="0" err="1"/>
              <a:t>propriet`à</a:t>
            </a:r>
            <a:r>
              <a:rPr lang="it-IT" i="1" dirty="0"/>
              <a:t> esattamente contraria, ossia alla peculiare natura della divisione del segmento in due parti mediante un punto giacente sul segmento stesso. In qualsiasi divisione dei punti del segmento in due classi, tali che ciascun punto appartenga ad una e una sola classe, e che ogni punto di una classe si trovi a sinistra di ogni punto dell’altra classe ,v’`e uno ed un solo punto che determina la divisione.”</a:t>
            </a:r>
            <a:endParaRPr lang="en-US" i="1" dirty="0"/>
          </a:p>
        </p:txBody>
      </p:sp>
    </p:spTree>
    <p:extLst>
      <p:ext uri="{BB962C8B-B14F-4D97-AF65-F5344CB8AC3E}">
        <p14:creationId xmlns:p14="http://schemas.microsoft.com/office/powerpoint/2010/main" val="3795531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cademicLiterature_16x9_TP103431361" id="{E42F603A-3EB0-4F1C-AFA9-C197F9B3C782}" vid="{07E8A2DE-5CF4-4492-8A7B-83D4B23C14F3}"/>
    </a:ext>
  </a:extLst>
</a:theme>
</file>

<file path=docProps/app.xml><?xml version="1.0" encoding="utf-8"?>
<Properties xmlns="http://schemas.openxmlformats.org/officeDocument/2006/extended-properties" xmlns:vt="http://schemas.openxmlformats.org/officeDocument/2006/docPropsVTypes">
  <Template/>
  <TotalTime>18788</TotalTime>
  <Words>4237</Words>
  <Application>Microsoft Office PowerPoint</Application>
  <PresentationFormat>Widescreen</PresentationFormat>
  <Paragraphs>214</Paragraphs>
  <Slides>31</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31</vt:i4>
      </vt:variant>
    </vt:vector>
  </HeadingPairs>
  <TitlesOfParts>
    <vt:vector size="38" baseType="lpstr">
      <vt:lpstr>Arial</vt:lpstr>
      <vt:lpstr>Cambria Math</vt:lpstr>
      <vt:lpstr>Consolas</vt:lpstr>
      <vt:lpstr>Euphemia</vt:lpstr>
      <vt:lpstr>Plantagenet Cherokee</vt:lpstr>
      <vt:lpstr>Wingdings</vt:lpstr>
      <vt:lpstr>Academic Literature 16x9</vt:lpstr>
      <vt:lpstr>Fondamenti di aritmetica razionale e algebra per l’insegnamento</vt:lpstr>
      <vt:lpstr>Costruzione di Dedekind del campo dei numeri reali</vt:lpstr>
      <vt:lpstr>Costruzione di Dedekind del campo dei numeri reali</vt:lpstr>
      <vt:lpstr>Costruzione di Dedekind del campo dei numeri reali</vt:lpstr>
      <vt:lpstr>Costruzione di Dedekind del campo dei numeri reali</vt:lpstr>
      <vt:lpstr>Costruzione di Dedekind del campo dei numeri reali</vt:lpstr>
      <vt:lpstr>Costruzione di Dedekind del campo dei numeri reali</vt:lpstr>
      <vt:lpstr>La continuità dei numeri irrazionali</vt:lpstr>
      <vt:lpstr>La continuità dei numeri irrazionali</vt:lpstr>
      <vt:lpstr>Campi ordinati, densi e archimedei</vt:lpstr>
      <vt:lpstr>Campi ordinati, densi e archimedei</vt:lpstr>
      <vt:lpstr>Campi ordinati, densi e archimedei</vt:lpstr>
      <vt:lpstr>Corrispondenza tra numeri razionali e punti della retta</vt:lpstr>
      <vt:lpstr>Corrispondenza tra numeri razionali e punti della retta</vt:lpstr>
      <vt:lpstr>Corrispondenza tra numeri razionali e punti della retta</vt:lpstr>
      <vt:lpstr>Corrispondenza tra numeri razionali e punti della retta</vt:lpstr>
      <vt:lpstr>Continuità della retta e costruzione dei reali</vt:lpstr>
      <vt:lpstr>Continuità della retta e costruzione dei reali</vt:lpstr>
      <vt:lpstr>Continuità della retta e costruzione dei reali</vt:lpstr>
      <vt:lpstr>Continuità della retta e costruzione dei reali</vt:lpstr>
      <vt:lpstr>Continuità della retta e costruzione dei reali</vt:lpstr>
      <vt:lpstr>Continuità della retta e costruzione dei reali</vt:lpstr>
      <vt:lpstr>Continuità della retta e costruzione dei reali</vt:lpstr>
      <vt:lpstr>Continuità della retta e costruzione dei reali</vt:lpstr>
      <vt:lpstr>Continuità della retta e costruzione dei reali</vt:lpstr>
      <vt:lpstr>Continuità della retta e costruzione dei reali</vt:lpstr>
      <vt:lpstr>Continuità della retta e costruzione dei reali</vt:lpstr>
      <vt:lpstr>Continuità della retta e costruzione dei reali</vt:lpstr>
      <vt:lpstr>Continuità della retta e costruzione dei reali</vt:lpstr>
      <vt:lpstr>Continuità della retta e costruzione dei reali</vt:lpstr>
      <vt:lpstr>Continuità della retta e costruzione dei reali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Limiti e continuità delle funzioni reali 3</dc:title>
  <dc:creator>Roberto Capone</dc:creator>
  <cp:lastModifiedBy>ROBERTO CAPONE</cp:lastModifiedBy>
  <cp:revision>95</cp:revision>
  <dcterms:created xsi:type="dcterms:W3CDTF">2013-12-15T17:53:31Z</dcterms:created>
  <dcterms:modified xsi:type="dcterms:W3CDTF">2024-10-16T15:02:33Z</dcterms:modified>
</cp:coreProperties>
</file>