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1"/>
  </p:notes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8" r:id="rId14"/>
    <p:sldId id="292" r:id="rId15"/>
    <p:sldId id="259" r:id="rId16"/>
    <p:sldId id="284" r:id="rId17"/>
    <p:sldId id="260" r:id="rId18"/>
    <p:sldId id="285" r:id="rId19"/>
    <p:sldId id="267" r:id="rId20"/>
    <p:sldId id="286" r:id="rId21"/>
    <p:sldId id="287" r:id="rId22"/>
    <p:sldId id="270" r:id="rId23"/>
    <p:sldId id="288" r:id="rId24"/>
    <p:sldId id="271" r:id="rId25"/>
    <p:sldId id="272" r:id="rId26"/>
    <p:sldId id="289" r:id="rId27"/>
    <p:sldId id="293" r:id="rId28"/>
    <p:sldId id="290" r:id="rId29"/>
    <p:sldId id="291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AE52B-7BB8-4090-B6E5-0B8E8BA0609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765105-CE8D-41D4-93E7-E593B9CFAB93}">
      <dgm:prSet phldrT="[Testo]"/>
      <dgm:spPr/>
      <dgm:t>
        <a:bodyPr/>
        <a:lstStyle/>
        <a:p>
          <a:pPr algn="ctr"/>
          <a:r>
            <a:rPr lang="it-IT" dirty="0" smtClean="0"/>
            <a:t>Grandezze scalari</a:t>
          </a:r>
          <a:endParaRPr lang="it-IT" dirty="0"/>
        </a:p>
      </dgm:t>
    </dgm:pt>
    <dgm:pt modelId="{CF33BECE-7FD2-426C-B788-DB9E7AEC18D8}" type="parTrans" cxnId="{18B6F525-710F-4A0E-9CA4-1C8FF137C26D}">
      <dgm:prSet/>
      <dgm:spPr/>
      <dgm:t>
        <a:bodyPr/>
        <a:lstStyle/>
        <a:p>
          <a:pPr algn="ctr"/>
          <a:endParaRPr lang="it-IT"/>
        </a:p>
      </dgm:t>
    </dgm:pt>
    <dgm:pt modelId="{3EE1A1AB-28DA-4275-99A2-AB39AE5713AB}" type="sibTrans" cxnId="{18B6F525-710F-4A0E-9CA4-1C8FF137C26D}">
      <dgm:prSet/>
      <dgm:spPr/>
      <dgm:t>
        <a:bodyPr/>
        <a:lstStyle/>
        <a:p>
          <a:pPr algn="ctr"/>
          <a:endParaRPr lang="it-IT"/>
        </a:p>
      </dgm:t>
    </dgm:pt>
    <dgm:pt modelId="{B4F3C96A-43E7-4C75-820A-5D207C37A535}">
      <dgm:prSet phldrT="[Testo]"/>
      <dgm:spPr/>
      <dgm:t>
        <a:bodyPr/>
        <a:lstStyle/>
        <a:p>
          <a:pPr algn="ctr"/>
          <a:r>
            <a:rPr lang="it-IT" dirty="0" smtClean="0"/>
            <a:t>Grandezze vettoriali</a:t>
          </a:r>
          <a:endParaRPr lang="it-IT" dirty="0"/>
        </a:p>
      </dgm:t>
    </dgm:pt>
    <dgm:pt modelId="{01EA2080-C6A0-4D44-8A97-F964B7D31749}" type="parTrans" cxnId="{5FD65125-A3CE-443B-B02C-F2EC9B03C2DE}">
      <dgm:prSet/>
      <dgm:spPr/>
      <dgm:t>
        <a:bodyPr/>
        <a:lstStyle/>
        <a:p>
          <a:pPr algn="ctr"/>
          <a:endParaRPr lang="it-IT"/>
        </a:p>
      </dgm:t>
    </dgm:pt>
    <dgm:pt modelId="{3248F2D2-1361-4F2D-8FA1-6DD713C581BE}" type="sibTrans" cxnId="{5FD65125-A3CE-443B-B02C-F2EC9B03C2DE}">
      <dgm:prSet/>
      <dgm:spPr/>
      <dgm:t>
        <a:bodyPr/>
        <a:lstStyle/>
        <a:p>
          <a:pPr algn="ctr"/>
          <a:endParaRPr lang="it-IT"/>
        </a:p>
      </dgm:t>
    </dgm:pt>
    <dgm:pt modelId="{5824F08F-BBB9-44F5-BCA9-37571650412D}" type="pres">
      <dgm:prSet presAssocID="{C90AE52B-7BB8-4090-B6E5-0B8E8BA0609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46E4D6-0E86-4BA9-8191-6E99AF81341E}" type="pres">
      <dgm:prSet presAssocID="{C90AE52B-7BB8-4090-B6E5-0B8E8BA06090}" presName="ribbon" presStyleLbl="node1" presStyleIdx="0" presStyleCnt="1"/>
      <dgm:spPr/>
    </dgm:pt>
    <dgm:pt modelId="{97E5B3E2-60C7-417C-AAAC-F6F7489A4300}" type="pres">
      <dgm:prSet presAssocID="{C90AE52B-7BB8-4090-B6E5-0B8E8BA0609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9E898D-BAF9-4CA8-8208-D9A9A0740B54}" type="pres">
      <dgm:prSet presAssocID="{C90AE52B-7BB8-4090-B6E5-0B8E8BA0609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D65125-A3CE-443B-B02C-F2EC9B03C2DE}" srcId="{C90AE52B-7BB8-4090-B6E5-0B8E8BA06090}" destId="{B4F3C96A-43E7-4C75-820A-5D207C37A535}" srcOrd="1" destOrd="0" parTransId="{01EA2080-C6A0-4D44-8A97-F964B7D31749}" sibTransId="{3248F2D2-1361-4F2D-8FA1-6DD713C581BE}"/>
    <dgm:cxn modelId="{F363BA15-3550-4AB1-A779-61D978B09AE7}" type="presOf" srcId="{C90AE52B-7BB8-4090-B6E5-0B8E8BA06090}" destId="{5824F08F-BBB9-44F5-BCA9-37571650412D}" srcOrd="0" destOrd="0" presId="urn:microsoft.com/office/officeart/2005/8/layout/arrow6"/>
    <dgm:cxn modelId="{C7366D39-F46B-4C7B-A7CF-B204C7338C68}" type="presOf" srcId="{24765105-CE8D-41D4-93E7-E593B9CFAB93}" destId="{97E5B3E2-60C7-417C-AAAC-F6F7489A4300}" srcOrd="0" destOrd="0" presId="urn:microsoft.com/office/officeart/2005/8/layout/arrow6"/>
    <dgm:cxn modelId="{18B6F525-710F-4A0E-9CA4-1C8FF137C26D}" srcId="{C90AE52B-7BB8-4090-B6E5-0B8E8BA06090}" destId="{24765105-CE8D-41D4-93E7-E593B9CFAB93}" srcOrd="0" destOrd="0" parTransId="{CF33BECE-7FD2-426C-B788-DB9E7AEC18D8}" sibTransId="{3EE1A1AB-28DA-4275-99A2-AB39AE5713AB}"/>
    <dgm:cxn modelId="{87C32B55-7C09-45AB-B4DB-0EF0505826DA}" type="presOf" srcId="{B4F3C96A-43E7-4C75-820A-5D207C37A535}" destId="{A39E898D-BAF9-4CA8-8208-D9A9A0740B54}" srcOrd="0" destOrd="0" presId="urn:microsoft.com/office/officeart/2005/8/layout/arrow6"/>
    <dgm:cxn modelId="{C8221CBD-E911-4128-97F7-E9C226C9C4ED}" type="presParOf" srcId="{5824F08F-BBB9-44F5-BCA9-37571650412D}" destId="{4D46E4D6-0E86-4BA9-8191-6E99AF81341E}" srcOrd="0" destOrd="0" presId="urn:microsoft.com/office/officeart/2005/8/layout/arrow6"/>
    <dgm:cxn modelId="{8AFDD023-97E1-456F-B01C-60368488409B}" type="presParOf" srcId="{5824F08F-BBB9-44F5-BCA9-37571650412D}" destId="{97E5B3E2-60C7-417C-AAAC-F6F7489A4300}" srcOrd="1" destOrd="0" presId="urn:microsoft.com/office/officeart/2005/8/layout/arrow6"/>
    <dgm:cxn modelId="{6EF81D7A-8607-4472-A17D-10CC084DDBD1}" type="presParOf" srcId="{5824F08F-BBB9-44F5-BCA9-37571650412D}" destId="{A39E898D-BAF9-4CA8-8208-D9A9A0740B5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E4D6-0E86-4BA9-8191-6E99AF81341E}">
      <dsp:nvSpPr>
        <dsp:cNvPr id="0" name=""/>
        <dsp:cNvSpPr/>
      </dsp:nvSpPr>
      <dsp:spPr>
        <a:xfrm>
          <a:off x="0" y="893598"/>
          <a:ext cx="5534000" cy="22136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B3E2-60C7-417C-AAAC-F6F7489A4300}">
      <dsp:nvSpPr>
        <dsp:cNvPr id="0" name=""/>
        <dsp:cNvSpPr/>
      </dsp:nvSpPr>
      <dsp:spPr>
        <a:xfrm>
          <a:off x="664080" y="1280978"/>
          <a:ext cx="1826220" cy="108466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Grandezze scalari</a:t>
          </a:r>
          <a:endParaRPr lang="it-IT" sz="3100" kern="1200" dirty="0"/>
        </a:p>
      </dsp:txBody>
      <dsp:txXfrm>
        <a:off x="664080" y="1280978"/>
        <a:ext cx="1826220" cy="1084664"/>
      </dsp:txXfrm>
    </dsp:sp>
    <dsp:sp modelId="{A39E898D-BAF9-4CA8-8208-D9A9A0740B54}">
      <dsp:nvSpPr>
        <dsp:cNvPr id="0" name=""/>
        <dsp:cNvSpPr/>
      </dsp:nvSpPr>
      <dsp:spPr>
        <a:xfrm>
          <a:off x="2767000" y="1635154"/>
          <a:ext cx="2158260" cy="108466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Grandezze vettoriali</a:t>
          </a:r>
          <a:endParaRPr lang="it-IT" sz="3100" kern="1200" dirty="0"/>
        </a:p>
      </dsp:txBody>
      <dsp:txXfrm>
        <a:off x="2767000" y="1635154"/>
        <a:ext cx="2158260" cy="108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EA3A-D258-43D8-A3F6-181150D0499B}" type="datetimeFigureOut">
              <a:rPr lang="it-IT" smtClean="0"/>
              <a:t>18/09/2011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D415E-EA56-44B3-8AD4-885868880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80E2B2-125F-4EF0-98DD-0A63A8B83950}" type="slidenum">
              <a:rPr lang="it-IT" sz="1200" b="0" i="0"/>
              <a:pPr eaLnBrk="1" hangingPunct="1"/>
              <a:t>20</a:t>
            </a:fld>
            <a:endParaRPr lang="it-IT" sz="1200" b="0" i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08EEB3-AB4B-4A21-80F4-B738A058F064}" type="slidenum">
              <a:rPr lang="it-IT" sz="1200" b="0" i="0"/>
              <a:pPr eaLnBrk="1" hangingPunct="1"/>
              <a:t>21</a:t>
            </a:fld>
            <a:endParaRPr lang="it-IT" sz="1200" b="0" i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E7AC9F5-17B7-4DB2-868C-5D0862DC57B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it.wikipedia.org/wiki/Matrice_2_per_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60000">
            <a:off x="3327038" y="3236517"/>
            <a:ext cx="4847038" cy="1599722"/>
          </a:xfrm>
        </p:spPr>
        <p:txBody>
          <a:bodyPr anchor="ctr"/>
          <a:lstStyle/>
          <a:p>
            <a:r>
              <a:rPr lang="it-IT" dirty="0" smtClean="0"/>
              <a:t>I vettori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360000">
            <a:off x="3172992" y="4874536"/>
            <a:ext cx="4836456" cy="1040845"/>
          </a:xfrm>
        </p:spPr>
        <p:txBody>
          <a:bodyPr/>
          <a:lstStyle/>
          <a:p>
            <a:r>
              <a:rPr lang="it-IT" sz="2400" dirty="0" smtClean="0"/>
              <a:t>Precorso di Fisica 2011/2012</a:t>
            </a:r>
            <a:br>
              <a:rPr lang="it-IT" sz="2400" dirty="0" smtClean="0"/>
            </a:br>
            <a:r>
              <a:rPr lang="it-IT" dirty="0" smtClean="0"/>
              <a:t>Facoltà di Agraria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4808">
            <a:off x="914427" y="4019899"/>
            <a:ext cx="1831020" cy="18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rot="358809">
            <a:off x="3287927" y="2684671"/>
            <a:ext cx="20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Prof. Roberto Capone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1815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 della somma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Prop</a:t>
            </a:r>
            <a:r>
              <a:rPr lang="it-IT" b="1" dirty="0"/>
              <a:t>. commutativa: 		a + b = b + a</a:t>
            </a:r>
            <a:endParaRPr lang="it-IT" dirty="0"/>
          </a:p>
          <a:p>
            <a:r>
              <a:rPr lang="it-IT" b="1" dirty="0" err="1"/>
              <a:t>Prop</a:t>
            </a:r>
            <a:r>
              <a:rPr lang="it-IT" b="1" dirty="0"/>
              <a:t>. associativa: 		(a + b) + c = a + (b + c)</a:t>
            </a:r>
            <a:endParaRPr lang="it-IT" dirty="0"/>
          </a:p>
          <a:p>
            <a:r>
              <a:rPr lang="it-IT" b="1" dirty="0"/>
              <a:t>Elemento neutro: 		a + 0 = 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In particolare dalla proprietà commutativa discende una definizione alternativa della somma (o risultante) di due vettori ossia la </a:t>
            </a:r>
            <a:r>
              <a:rPr lang="it-IT" i="1" dirty="0"/>
              <a:t>regola del parallelogramma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10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925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0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Regola della poligonale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11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060849"/>
            <a:ext cx="6407932" cy="32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1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Differenza tra due vettori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Definizione </a:t>
            </a:r>
            <a:r>
              <a:rPr lang="it-IT" b="1" i="1" dirty="0"/>
              <a:t>La differenza </a:t>
            </a:r>
            <a:r>
              <a:rPr lang="it-IT" b="1" dirty="0"/>
              <a:t>a</a:t>
            </a:r>
            <a:r>
              <a:rPr lang="it-IT" b="1" i="1" dirty="0"/>
              <a:t>-</a:t>
            </a:r>
            <a:r>
              <a:rPr lang="it-IT" b="1" dirty="0"/>
              <a:t>b </a:t>
            </a:r>
            <a:r>
              <a:rPr lang="it-IT" b="1" i="1" dirty="0"/>
              <a:t>di due vettori è la somma del vettore </a:t>
            </a:r>
            <a:r>
              <a:rPr lang="it-IT" b="1" dirty="0"/>
              <a:t>a </a:t>
            </a:r>
            <a:r>
              <a:rPr lang="it-IT" b="1" i="1" dirty="0"/>
              <a:t>con l'opposto del vettore </a:t>
            </a:r>
            <a:r>
              <a:rPr lang="it-IT" b="1" dirty="0"/>
              <a:t>b </a:t>
            </a:r>
            <a:r>
              <a:rPr lang="it-IT" b="1" i="1" dirty="0"/>
              <a:t>ossia  </a:t>
            </a:r>
            <a:r>
              <a:rPr lang="it-IT" b="1" dirty="0"/>
              <a:t>a </a:t>
            </a:r>
            <a:r>
              <a:rPr lang="it-IT" b="1" i="1" dirty="0"/>
              <a:t>- </a:t>
            </a:r>
            <a:r>
              <a:rPr lang="it-IT" b="1" dirty="0"/>
              <a:t>b = a + (</a:t>
            </a:r>
            <a:r>
              <a:rPr lang="it-IT" b="1" i="1" dirty="0"/>
              <a:t>- </a:t>
            </a:r>
            <a:r>
              <a:rPr lang="it-IT" b="1" dirty="0"/>
              <a:t>b)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3429000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24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6324976" cy="1442674"/>
          </a:xfrm>
        </p:spPr>
        <p:txBody>
          <a:bodyPr/>
          <a:lstStyle/>
          <a:p>
            <a:r>
              <a:rPr lang="it-IT" dirty="0" smtClean="0"/>
              <a:t>I vettori nel piano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13</a:t>
            </a:fld>
            <a:endParaRPr lang="it-IT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258888" y="1268413"/>
            <a:ext cx="0" cy="2881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258888" y="4149725"/>
            <a:ext cx="3744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950" y="1989138"/>
            <a:ext cx="2160588" cy="1152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8538" y="3141663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258888" y="1987550"/>
            <a:ext cx="30972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258888" y="1989138"/>
            <a:ext cx="0" cy="1152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266950" y="4149725"/>
            <a:ext cx="2160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98525" y="4005263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32363" y="40513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979613" y="27082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258888" y="3140075"/>
            <a:ext cx="936625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4427538" y="1989138"/>
            <a:ext cx="0" cy="2160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354513" y="155733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051697"/>
              </p:ext>
            </p:extLst>
          </p:nvPr>
        </p:nvGraphicFramePr>
        <p:xfrm>
          <a:off x="3040063" y="2189163"/>
          <a:ext cx="3714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zione" r:id="rId3" imgW="126720" imgH="139680" progId="Equation.3">
                  <p:embed/>
                </p:oleObj>
              </mc:Choice>
              <mc:Fallback>
                <p:oleObj name="Equazione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2189163"/>
                        <a:ext cx="3714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211638" y="40767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B’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84213" y="30686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A’’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84213" y="170021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B’’</a:t>
            </a:r>
          </a:p>
        </p:txBody>
      </p:sp>
      <p:sp>
        <p:nvSpPr>
          <p:cNvPr id="24" name="Arc 28"/>
          <p:cNvSpPr>
            <a:spLocks/>
          </p:cNvSpPr>
          <p:nvPr/>
        </p:nvSpPr>
        <p:spPr bwMode="auto">
          <a:xfrm rot="17722395" flipV="1">
            <a:off x="3059112" y="2708276"/>
            <a:ext cx="360363" cy="3603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3348038" y="2565400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φ</a:t>
            </a:r>
          </a:p>
        </p:txBody>
      </p:sp>
      <p:graphicFrame>
        <p:nvGraphicFramePr>
          <p:cNvPr id="26" name="Segnaposto contenuto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14782"/>
              </p:ext>
            </p:extLst>
          </p:nvPr>
        </p:nvGraphicFramePr>
        <p:xfrm>
          <a:off x="6084168" y="2837560"/>
          <a:ext cx="2268811" cy="195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zione" r:id="rId5" imgW="850680" imgH="1015920" progId="Equation.3">
                  <p:embed/>
                </p:oleObj>
              </mc:Choice>
              <mc:Fallback>
                <p:oleObj name="Equazione" r:id="rId5" imgW="850680" imgH="101592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837560"/>
                        <a:ext cx="2268811" cy="1959592"/>
                      </a:xfrm>
                      <a:prstGeom prst="rect">
                        <a:avLst/>
                      </a:prstGeom>
                      <a:solidFill>
                        <a:srgbClr val="00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404367" y="3165475"/>
            <a:ext cx="30956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67544" y="4427820"/>
            <a:ext cx="4645000" cy="369332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modulo di  </a:t>
            </a:r>
            <a:r>
              <a:rPr lang="en-US" b="1" dirty="0" smtClean="0"/>
              <a:t>v  </a:t>
            </a:r>
            <a:r>
              <a:rPr lang="en-US" b="1" dirty="0"/>
              <a:t>= </a:t>
            </a:r>
            <a:r>
              <a:rPr lang="en-US" b="1" dirty="0" err="1"/>
              <a:t>lunghezza</a:t>
            </a:r>
            <a:r>
              <a:rPr lang="en-US" b="1" dirty="0"/>
              <a:t> del </a:t>
            </a:r>
            <a:r>
              <a:rPr lang="en-US" b="1" dirty="0" err="1"/>
              <a:t>segmento</a:t>
            </a:r>
            <a:r>
              <a:rPr lang="en-US" b="1" dirty="0"/>
              <a:t> AB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503238" y="4797152"/>
            <a:ext cx="4609306" cy="369332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la </a:t>
            </a:r>
            <a:r>
              <a:rPr lang="en-US" b="1" dirty="0" err="1"/>
              <a:t>direzione</a:t>
            </a:r>
            <a:r>
              <a:rPr lang="en-US" b="1" dirty="0"/>
              <a:t> di  </a:t>
            </a:r>
            <a:r>
              <a:rPr lang="en-US" b="1" dirty="0" smtClean="0"/>
              <a:t>v   </a:t>
            </a:r>
            <a:r>
              <a:rPr lang="en-US" b="1" dirty="0"/>
              <a:t>è </a:t>
            </a:r>
            <a:r>
              <a:rPr lang="en-US" b="1" dirty="0" err="1"/>
              <a:t>definita</a:t>
            </a:r>
            <a:r>
              <a:rPr lang="en-US" b="1" dirty="0"/>
              <a:t> </a:t>
            </a:r>
            <a:r>
              <a:rPr lang="en-US" b="1" dirty="0" err="1"/>
              <a:t>dall’angolo</a:t>
            </a:r>
            <a:r>
              <a:rPr lang="en-US" b="1" dirty="0"/>
              <a:t> </a:t>
            </a:r>
            <a:r>
              <a:rPr lang="el-GR" b="1" dirty="0">
                <a:cs typeface="Times New Roman" pitchFamily="18" charset="0"/>
              </a:rPr>
              <a:t>φ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03238" y="5157192"/>
            <a:ext cx="4609306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sz="2800" b="1" dirty="0" err="1"/>
              <a:t>v</a:t>
            </a:r>
            <a:r>
              <a:rPr lang="en-US" sz="2000" b="1" dirty="0" err="1"/>
              <a:t>x</a:t>
            </a:r>
            <a:r>
              <a:rPr lang="en-US" b="1" dirty="0"/>
              <a:t> = </a:t>
            </a:r>
            <a:r>
              <a:rPr lang="en-US" b="1" dirty="0" err="1"/>
              <a:t>lunghezza</a:t>
            </a:r>
            <a:r>
              <a:rPr lang="en-US" b="1" dirty="0"/>
              <a:t> di A’B’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503514" y="5661248"/>
            <a:ext cx="4609030" cy="52322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componente</a:t>
            </a:r>
            <a:r>
              <a:rPr lang="en-US" b="1" dirty="0"/>
              <a:t> </a:t>
            </a:r>
            <a:r>
              <a:rPr lang="en-US" sz="2800" b="1" dirty="0" err="1"/>
              <a:t>v</a:t>
            </a:r>
            <a:r>
              <a:rPr lang="en-US" sz="2000" b="1" dirty="0" err="1"/>
              <a:t>y</a:t>
            </a:r>
            <a:r>
              <a:rPr lang="en-US" b="1" dirty="0"/>
              <a:t> = </a:t>
            </a:r>
            <a:r>
              <a:rPr lang="en-US" b="1" dirty="0" err="1"/>
              <a:t>lunghezza</a:t>
            </a:r>
            <a:r>
              <a:rPr lang="en-US" b="1" dirty="0"/>
              <a:t> di A’’B’’</a:t>
            </a:r>
          </a:p>
        </p:txBody>
      </p:sp>
      <p:sp>
        <p:nvSpPr>
          <p:cNvPr id="3" name="Ovale 2"/>
          <p:cNvSpPr/>
          <p:nvPr/>
        </p:nvSpPr>
        <p:spPr>
          <a:xfrm>
            <a:off x="6588224" y="450716"/>
            <a:ext cx="2304256" cy="129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HELP MATEMATICA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77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1" grpId="0"/>
      <p:bldP spid="22" grpId="0"/>
      <p:bldP spid="23" grpId="0"/>
      <p:bldP spid="24" grpId="0" animBg="1"/>
      <p:bldP spid="25" grpId="0"/>
      <p:bldP spid="27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Teoremi sui triangoli rettangoli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14</a:t>
            </a:fld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142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9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8098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</a:t>
            </a:r>
            <a:r>
              <a:rPr lang="it-IT" dirty="0" smtClean="0"/>
              <a:t>ersori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700808"/>
                <a:ext cx="6480720" cy="4392488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Il versore è un vettore che ha modulo unitario ed ha la direzione e il verso dei semiassi positivi del piano cartesiano. Per convenzione il vettore unitario che ha la direzione e il verso dell’asse X positivo si indica con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e>
                    </m:acc>
                  </m:oMath>
                </a14:m>
                <a:r>
                  <a:rPr lang="it-IT" dirty="0" smtClean="0"/>
                  <a:t>, </a:t>
                </a:r>
                <a:r>
                  <a:rPr lang="it-IT" dirty="0"/>
                  <a:t>mentre il vettore unitario che ha la stessa direzione e verso dell’asse Y lo si indicherà </a:t>
                </a:r>
                <a:r>
                  <a:rPr lang="it-IT" dirty="0" smtClean="0"/>
                  <a:t>con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𝑗</m:t>
                        </m:r>
                      </m:e>
                    </m:acc>
                  </m:oMath>
                </a14:m>
                <a:r>
                  <a:rPr lang="it-IT" dirty="0" smtClean="0"/>
                  <a:t> </a:t>
                </a:r>
                <a:r>
                  <a:rPr lang="it-IT" dirty="0"/>
                  <a:t>. Nello spazio dovendo introdurre l’asse delle quote, al vettore unitario che ha la stessa direzione e verso dell’asse positivo delle Z daremo il </a:t>
                </a:r>
                <a:r>
                  <a:rPr lang="it-IT" dirty="0" smtClean="0"/>
                  <a:t>simbolo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it-IT" dirty="0" smtClean="0"/>
                  <a:t> </a:t>
                </a:r>
                <a:r>
                  <a:rPr lang="it-IT" dirty="0"/>
                  <a:t>.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700808"/>
                <a:ext cx="6480720" cy="4392488"/>
              </a:xfrm>
              <a:blipFill rotWithShape="1">
                <a:blip r:embed="rId3"/>
                <a:stretch>
                  <a:fillRect l="-1410" t="-1110" r="-15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2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Rappresentazione cartesiana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16</a:t>
            </a:fld>
            <a:endParaRPr lang="it-IT"/>
          </a:p>
        </p:txBody>
      </p:sp>
      <p:pic>
        <p:nvPicPr>
          <p:cNvPr id="7" name="Segnaposto contenuto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2276872"/>
            <a:ext cx="3334500" cy="28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572000" y="2060848"/>
                <a:ext cx="3744416" cy="417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E teniamo presente </a:t>
                </a:r>
                <a:r>
                  <a:rPr lang="it-IT" dirty="0"/>
                  <a:t>la definizione di versore</a:t>
                </a:r>
                <a:r>
                  <a:rPr lang="it-IT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   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Si avrà che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Allora il vettore 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it-IT" dirty="0" smtClean="0"/>
                  <a:t> si potrà scrivere</a:t>
                </a:r>
              </a:p>
              <a:p>
                <a:endParaRPr lang="it-IT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it-IT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e>
                    </m:acc>
                  </m:oMath>
                </a14:m>
                <a:r>
                  <a:rPr lang="it-IT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𝑗</m:t>
                        </m:r>
                      </m:e>
                    </m:ac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60848"/>
                <a:ext cx="3744416" cy="4176271"/>
              </a:xfrm>
              <a:prstGeom prst="rect">
                <a:avLst/>
              </a:prstGeom>
              <a:blipFill rotWithShape="1">
                <a:blip r:embed="rId3"/>
                <a:stretch>
                  <a:fillRect l="-1303" t="-876" r="-814" b="-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1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Somma di vettori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17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6178"/>
            <a:ext cx="3720090" cy="309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211961" y="2204864"/>
                <a:ext cx="4464496" cy="3500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Le </a:t>
                </a:r>
                <a:r>
                  <a:rPr lang="it-IT" dirty="0"/>
                  <a:t>componenti di R sono la somma aritmetica delle componenti dei vettori A e </a:t>
                </a:r>
                <a:r>
                  <a:rPr lang="it-IT" dirty="0" smtClean="0"/>
                  <a:t>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Per </a:t>
                </a:r>
                <a:r>
                  <a:rPr lang="it-IT" dirty="0" smtClean="0"/>
                  <a:t>cui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(</m:t>
                          </m:r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(</m:t>
                          </m:r>
                          <m:r>
                            <a:rPr lang="it-IT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/>
                  <a:t>Pertanto </a:t>
                </a:r>
                <a:r>
                  <a:rPr lang="it-IT" b="1" dirty="0"/>
                  <a:t>la risultante di due o più vettori ha per componenti la somma delle componenti omologhe dei singoli vettori 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1" y="2204864"/>
                <a:ext cx="4464496" cy="3500125"/>
              </a:xfrm>
              <a:prstGeom prst="rect">
                <a:avLst/>
              </a:prstGeom>
              <a:blipFill rotWithShape="1">
                <a:blip r:embed="rId3"/>
                <a:stretch>
                  <a:fillRect l="-1230" t="-1045" r="-13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41440" cy="1442674"/>
          </a:xfrm>
        </p:spPr>
        <p:txBody>
          <a:bodyPr/>
          <a:lstStyle/>
          <a:p>
            <a:r>
              <a:rPr lang="it-IT" dirty="0" smtClean="0"/>
              <a:t>Vettori nello spazio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18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6815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04926"/>
              </p:ext>
            </p:extLst>
          </p:nvPr>
        </p:nvGraphicFramePr>
        <p:xfrm>
          <a:off x="5810250" y="1417638"/>
          <a:ext cx="27860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zione" r:id="rId4" imgW="1155600" imgH="266400" progId="Equation.3">
                  <p:embed/>
                </p:oleObj>
              </mc:Choice>
              <mc:Fallback>
                <p:oleObj name="Equazione" r:id="rId4" imgW="1155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417638"/>
                        <a:ext cx="2786063" cy="642937"/>
                      </a:xfrm>
                      <a:prstGeom prst="rect">
                        <a:avLst/>
                      </a:prstGeom>
                      <a:solidFill>
                        <a:srgbClr val="00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9"/>
          <p:cNvSpPr>
            <a:spLocks noChangeArrowheads="1"/>
          </p:cNvSpPr>
          <p:nvPr/>
        </p:nvSpPr>
        <p:spPr bwMode="auto">
          <a:xfrm>
            <a:off x="7092950" y="220503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7603"/>
              </p:ext>
            </p:extLst>
          </p:nvPr>
        </p:nvGraphicFramePr>
        <p:xfrm>
          <a:off x="5764213" y="2852936"/>
          <a:ext cx="29432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zione" r:id="rId6" imgW="1168200" imgH="304560" progId="Equation.3">
                  <p:embed/>
                </p:oleObj>
              </mc:Choice>
              <mc:Fallback>
                <p:oleObj name="Equazione" r:id="rId6" imgW="1168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2852936"/>
                        <a:ext cx="2943225" cy="7080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5076056" y="3608065"/>
            <a:ext cx="3888557" cy="822325"/>
            <a:chOff x="3379" y="2454"/>
            <a:chExt cx="2177" cy="518"/>
          </a:xfrm>
        </p:grpSpPr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3379" y="2454"/>
              <a:ext cx="217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La </a:t>
              </a:r>
              <a:r>
                <a:rPr lang="en-US" dirty="0" err="1"/>
                <a:t>direzione</a:t>
              </a:r>
              <a:r>
                <a:rPr lang="en-US" dirty="0"/>
                <a:t> di </a:t>
              </a:r>
              <a:r>
                <a:rPr lang="en-US" dirty="0">
                  <a:solidFill>
                    <a:schemeClr val="bg2"/>
                  </a:solidFill>
                </a:rPr>
                <a:t>v</a:t>
              </a:r>
              <a:r>
                <a:rPr lang="en-US" dirty="0"/>
                <a:t> </a:t>
              </a:r>
              <a:r>
                <a:rPr lang="en-US" dirty="0" err="1"/>
                <a:t>risulta</a:t>
              </a:r>
              <a:r>
                <a:rPr lang="en-US" dirty="0"/>
                <a:t> </a:t>
              </a:r>
              <a:r>
                <a:rPr lang="en-US" dirty="0" err="1"/>
                <a:t>definita</a:t>
              </a:r>
              <a:r>
                <a:rPr lang="en-US" dirty="0"/>
                <a:t> </a:t>
              </a:r>
              <a:r>
                <a:rPr lang="en-US" dirty="0" err="1"/>
                <a:t>dagli</a:t>
              </a:r>
              <a:r>
                <a:rPr lang="en-US" dirty="0"/>
                <a:t> </a:t>
              </a:r>
              <a:r>
                <a:rPr lang="en-US" dirty="0" err="1"/>
                <a:t>angoli</a:t>
              </a:r>
              <a:r>
                <a:rPr lang="en-US" dirty="0"/>
                <a:t> </a:t>
              </a:r>
              <a:r>
                <a:rPr lang="el-GR" dirty="0">
                  <a:solidFill>
                    <a:schemeClr val="bg2"/>
                  </a:solidFill>
                  <a:cs typeface="Times New Roman" pitchFamily="18" charset="0"/>
                </a:rPr>
                <a:t>θ</a:t>
              </a:r>
              <a:r>
                <a:rPr lang="it-IT" dirty="0">
                  <a:solidFill>
                    <a:schemeClr val="bg2"/>
                  </a:solidFill>
                  <a:cs typeface="Times New Roman" pitchFamily="18" charset="0"/>
                </a:rPr>
                <a:t> </a:t>
              </a:r>
              <a:r>
                <a:rPr lang="it-IT" dirty="0">
                  <a:cs typeface="Times New Roman" pitchFamily="18" charset="0"/>
                </a:rPr>
                <a:t>e </a:t>
              </a:r>
              <a:r>
                <a:rPr lang="el-GR" dirty="0">
                  <a:solidFill>
                    <a:schemeClr val="bg2"/>
                  </a:solidFill>
                  <a:cs typeface="Times New Roman" pitchFamily="18" charset="0"/>
                </a:rPr>
                <a:t>φ</a:t>
              </a: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4694" y="2632"/>
              <a:ext cx="1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1668"/>
              </p:ext>
            </p:extLst>
          </p:nvPr>
        </p:nvGraphicFramePr>
        <p:xfrm>
          <a:off x="6084168" y="4611365"/>
          <a:ext cx="2168525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zione" r:id="rId8" imgW="863280" imgH="914400" progId="Equation.3">
                  <p:embed/>
                </p:oleObj>
              </mc:Choice>
              <mc:Fallback>
                <p:oleObj name="Equazione" r:id="rId8" imgW="863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611365"/>
                        <a:ext cx="2168525" cy="1719262"/>
                      </a:xfrm>
                      <a:prstGeom prst="rect">
                        <a:avLst/>
                      </a:prstGeom>
                      <a:solidFill>
                        <a:srgbClr val="00CC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4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Prodotto scalare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95013" y="1470945"/>
                <a:ext cx="7467600" cy="39513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Dati</a:t>
                </a:r>
                <a:r>
                  <a:rPr lang="en-US" dirty="0"/>
                  <a:t> due </a:t>
                </a:r>
                <a:r>
                  <a:rPr lang="en-US" dirty="0" err="1"/>
                  <a:t>vettori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b</a:t>
                </a:r>
                <a:r>
                  <a:rPr lang="en-US" dirty="0"/>
                  <a:t>,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prodotto</a:t>
                </a:r>
                <a:r>
                  <a:rPr lang="en-US" dirty="0"/>
                  <a:t> </a:t>
                </a:r>
                <a:r>
                  <a:rPr lang="en-US" dirty="0" err="1"/>
                  <a:t>scalare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2"/>
                    </a:solidFill>
                  </a:rPr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a</a:t>
                </a:r>
                <a:r>
                  <a:rPr lang="en-US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</a:rPr>
                  <a:t>b</a:t>
                </a:r>
                <a:r>
                  <a:rPr lang="en-US" dirty="0" smtClean="0"/>
                  <a:t>  </a:t>
                </a:r>
                <a:r>
                  <a:rPr lang="en-US" dirty="0"/>
                  <a:t>è </a:t>
                </a:r>
                <a:r>
                  <a:rPr lang="en-US" dirty="0" err="1"/>
                  <a:t>una</a:t>
                </a:r>
                <a:r>
                  <a:rPr lang="en-US" dirty="0"/>
                  <a:t> </a:t>
                </a:r>
                <a:r>
                  <a:rPr lang="en-US" dirty="0" err="1"/>
                  <a:t>grandezza</a:t>
                </a:r>
                <a:r>
                  <a:rPr lang="en-US" dirty="0"/>
                  <a:t> </a:t>
                </a:r>
                <a:r>
                  <a:rPr lang="en-US" dirty="0" err="1"/>
                  <a:t>scalare</a:t>
                </a:r>
                <a:r>
                  <a:rPr lang="en-US" dirty="0"/>
                  <a:t> </a:t>
                </a:r>
                <a:r>
                  <a:rPr lang="en-US" dirty="0" err="1"/>
                  <a:t>definita</a:t>
                </a:r>
                <a:r>
                  <a:rPr lang="en-US" dirty="0"/>
                  <a:t> </a:t>
                </a:r>
                <a:r>
                  <a:rPr lang="en-US" dirty="0" err="1"/>
                  <a:t>nel</a:t>
                </a:r>
                <a:r>
                  <a:rPr lang="en-US" dirty="0"/>
                  <a:t> </a:t>
                </a:r>
                <a:r>
                  <a:rPr lang="en-US" dirty="0" err="1"/>
                  <a:t>modo</a:t>
                </a:r>
                <a:r>
                  <a:rPr lang="en-US" dirty="0"/>
                  <a:t> </a:t>
                </a:r>
                <a:r>
                  <a:rPr lang="en-US" dirty="0" err="1"/>
                  <a:t>seguente</a:t>
                </a:r>
                <a:r>
                  <a:rPr lang="en-US" dirty="0"/>
                  <a:t>: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013" y="1470945"/>
                <a:ext cx="7467600" cy="3951337"/>
              </a:xfrm>
              <a:blipFill rotWithShape="1">
                <a:blip r:embed="rId3"/>
                <a:stretch>
                  <a:fillRect l="-1224" r="-1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32026" y="6021388"/>
            <a:ext cx="2133600" cy="365125"/>
          </a:xfrm>
        </p:spPr>
        <p:txBody>
          <a:bodyPr/>
          <a:lstStyle/>
          <a:p>
            <a:fld id="{FE7AC9F5-17B7-4DB2-868C-5D0862DC57B4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228821"/>
              </p:ext>
            </p:extLst>
          </p:nvPr>
        </p:nvGraphicFramePr>
        <p:xfrm>
          <a:off x="858490" y="2478088"/>
          <a:ext cx="2254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zione" r:id="rId4" imgW="914400" imgH="177480" progId="Equation.3">
                  <p:embed/>
                </p:oleObj>
              </mc:Choice>
              <mc:Fallback>
                <p:oleObj name="Equazione" r:id="rId4" imgW="91440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90" y="2478088"/>
                        <a:ext cx="2254250" cy="438150"/>
                      </a:xfrm>
                      <a:prstGeom prst="rect">
                        <a:avLst/>
                      </a:prstGeom>
                      <a:solidFill>
                        <a:srgbClr val="00FF00">
                          <a:alpha val="5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52909" y="3034033"/>
            <a:ext cx="2951162" cy="2473325"/>
            <a:chOff x="703" y="1706"/>
            <a:chExt cx="1859" cy="1558"/>
          </a:xfrm>
        </p:grpSpPr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703" y="1933"/>
              <a:ext cx="952" cy="1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703" y="3067"/>
              <a:ext cx="163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Arc 14"/>
            <p:cNvSpPr>
              <a:spLocks/>
            </p:cNvSpPr>
            <p:nvPr/>
          </p:nvSpPr>
          <p:spPr bwMode="auto">
            <a:xfrm>
              <a:off x="975" y="2750"/>
              <a:ext cx="181" cy="317"/>
            </a:xfrm>
            <a:custGeom>
              <a:avLst/>
              <a:gdLst>
                <a:gd name="T0" fmla="*/ 0 w 21600"/>
                <a:gd name="T1" fmla="*/ 0 h 21600"/>
                <a:gd name="T2" fmla="*/ 181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335" y="2976"/>
              <a:ext cx="227" cy="288"/>
              <a:chOff x="2290" y="3187"/>
              <a:chExt cx="227" cy="288"/>
            </a:xfrm>
          </p:grpSpPr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2290" y="318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36" y="3249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383" y="1706"/>
              <a:ext cx="227" cy="288"/>
              <a:chOff x="1746" y="1797"/>
              <a:chExt cx="227" cy="288"/>
            </a:xfrm>
          </p:grpSpPr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1746" y="179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1838" y="1842"/>
                <a:ext cx="1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111" y="2688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cs typeface="Times New Roman" pitchFamily="18" charset="0"/>
                </a:rPr>
                <a:t>α</a:t>
              </a:r>
            </a:p>
          </p:txBody>
        </p:sp>
      </p:grp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164209" y="3394396"/>
            <a:ext cx="0" cy="20891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652909" y="5483546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52909" y="5194621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868809" y="5483546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bcos</a:t>
            </a:r>
            <a:r>
              <a:rPr lang="el-GR" dirty="0">
                <a:cs typeface="Times New Roman" pitchFamily="18" charset="0"/>
              </a:rPr>
              <a:t>α</a:t>
            </a: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flipH="1" flipV="1">
            <a:off x="1516509" y="3538858"/>
            <a:ext cx="1728787" cy="16557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 flipH="1" flipV="1">
            <a:off x="363984" y="4907283"/>
            <a:ext cx="288925" cy="2873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44"/>
          <p:cNvSpPr>
            <a:spLocks noChangeShapeType="1"/>
          </p:cNvSpPr>
          <p:nvPr/>
        </p:nvSpPr>
        <p:spPr bwMode="auto">
          <a:xfrm flipV="1">
            <a:off x="363984" y="3538858"/>
            <a:ext cx="1152525" cy="1366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 rot="18597147">
            <a:off x="171896" y="3778571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acos</a:t>
            </a:r>
            <a:r>
              <a:rPr lang="el-GR" dirty="0">
                <a:cs typeface="Times New Roman" pitchFamily="18" charset="0"/>
              </a:rPr>
              <a:t>α</a:t>
            </a: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3779912" y="2428876"/>
            <a:ext cx="5112628" cy="3949701"/>
            <a:chOff x="3111" y="1581"/>
            <a:chExt cx="2449" cy="2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11" y="1581"/>
                  <a:ext cx="2449" cy="2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i="0" dirty="0" smtClean="0"/>
                    <a:t>Il </a:t>
                  </a:r>
                  <a:r>
                    <a:rPr lang="en-US" b="0" i="0" dirty="0" err="1"/>
                    <a:t>prodotto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scalare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tra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  <m:r>
                        <a:rPr lang="it-IT" b="0" i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b="0" i="0" dirty="0" smtClean="0"/>
                    <a:t>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b</a:t>
                  </a:r>
                  <a:r>
                    <a:rPr lang="en-US" b="0" i="0" dirty="0" smtClean="0"/>
                    <a:t> </a:t>
                  </a:r>
                  <a:r>
                    <a:rPr lang="en-US" b="0" i="0" dirty="0"/>
                    <a:t>è </a:t>
                  </a:r>
                  <a:r>
                    <a:rPr lang="en-US" b="0" i="0" dirty="0" smtClean="0"/>
                    <a:t>un </a:t>
                  </a:r>
                  <a:r>
                    <a:rPr lang="en-US" b="0" i="0" dirty="0" err="1" smtClean="0"/>
                    <a:t>numero</a:t>
                  </a:r>
                  <a:r>
                    <a:rPr lang="en-US" b="0" i="0" dirty="0" smtClean="0"/>
                    <a:t> </a:t>
                  </a:r>
                  <a:r>
                    <a:rPr lang="en-US" b="0" i="0" dirty="0" err="1"/>
                    <a:t>che</a:t>
                  </a:r>
                  <a:r>
                    <a:rPr lang="en-US" b="0" i="0" dirty="0"/>
                    <a:t> è </a:t>
                  </a:r>
                  <a:r>
                    <a:rPr lang="en-US" b="0" i="0" dirty="0" err="1"/>
                    <a:t>pari</a:t>
                  </a:r>
                  <a:r>
                    <a:rPr lang="en-US" b="0" i="0" dirty="0"/>
                    <a:t> al </a:t>
                  </a:r>
                  <a:r>
                    <a:rPr lang="en-US" b="0" i="0" dirty="0" err="1"/>
                    <a:t>prodotto</a:t>
                  </a:r>
                  <a:r>
                    <a:rPr lang="en-US" b="0" i="0" dirty="0"/>
                    <a:t> </a:t>
                  </a:r>
                  <a:r>
                    <a:rPr lang="en-US" b="0" i="0" dirty="0" smtClean="0"/>
                    <a:t>del modulo </a:t>
                  </a:r>
                  <a:r>
                    <a:rPr lang="en-US" b="0" i="0" dirty="0"/>
                    <a:t>di</a:t>
                  </a:r>
                  <a:r>
                    <a:rPr lang="en-US" b="0" i="0" dirty="0">
                      <a:solidFill>
                        <a:schemeClr val="bg2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  <m:r>
                        <a:rPr lang="it-IT" b="0" i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b="0" i="0" dirty="0">
                      <a:solidFill>
                        <a:schemeClr val="bg2"/>
                      </a:solidFill>
                    </a:rPr>
                    <a:t>a</a:t>
                  </a:r>
                  <a:r>
                    <a:rPr lang="en-US" b="0" i="0" dirty="0"/>
                    <a:t> per la </a:t>
                  </a:r>
                  <a:r>
                    <a:rPr lang="en-US" b="0" i="0" dirty="0" err="1"/>
                    <a:t>componente</a:t>
                  </a:r>
                  <a:r>
                    <a:rPr lang="en-US" b="0" i="0" dirty="0"/>
                    <a:t> di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b </a:t>
                  </a:r>
                  <a:r>
                    <a:rPr lang="en-US" b="0" i="0" dirty="0" smtClean="0"/>
                    <a:t>lungo </a:t>
                  </a:r>
                  <a:r>
                    <a:rPr lang="en-US" b="0" i="0" dirty="0"/>
                    <a:t>la </a:t>
                  </a:r>
                  <a:r>
                    <a:rPr lang="en-US" b="0" i="0" dirty="0" err="1"/>
                    <a:t>direzione</a:t>
                  </a:r>
                  <a:r>
                    <a:rPr lang="en-US" b="0" i="0" dirty="0"/>
                    <a:t> di </a:t>
                  </a:r>
                  <a:r>
                    <a:rPr lang="en-US" b="0" i="0" dirty="0">
                      <a:solidFill>
                        <a:schemeClr val="bg2"/>
                      </a:solidFill>
                    </a:rPr>
                    <a:t>a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..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i="0" dirty="0" err="1" smtClean="0"/>
                    <a:t>Ovviamente</a:t>
                  </a:r>
                  <a:r>
                    <a:rPr lang="en-US" b="0" i="0" dirty="0" smtClean="0"/>
                    <a:t> </a:t>
                  </a:r>
                  <a:r>
                    <a:rPr lang="en-US" b="0" i="0" dirty="0" err="1"/>
                    <a:t>il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prodotto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scalare</a:t>
                  </a:r>
                  <a:r>
                    <a:rPr lang="en-US" b="0" i="0" dirty="0"/>
                    <a:t> </a:t>
                  </a:r>
                  <a:r>
                    <a:rPr lang="en-US" b="0" i="0" dirty="0">
                      <a:solidFill>
                        <a:schemeClr val="bg2"/>
                      </a:solidFill>
                    </a:rPr>
                    <a:t> </a:t>
                  </a:r>
                  <a:r>
                    <a:rPr lang="en-US" b="0" i="0" dirty="0">
                      <a:cs typeface="Times New Roman" pitchFamily="18" charset="0"/>
                    </a:rPr>
                    <a:t>è </a:t>
                  </a:r>
                  <a:r>
                    <a:rPr lang="en-US" b="0" i="0" dirty="0" err="1" smtClean="0">
                      <a:cs typeface="Times New Roman" pitchFamily="18" charset="0"/>
                    </a:rPr>
                    <a:t>anche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 smtClean="0">
                      <a:cs typeface="Times New Roman" pitchFamily="18" charset="0"/>
                    </a:rPr>
                    <a:t>pari</a:t>
                  </a:r>
                  <a:r>
                    <a:rPr lang="en-US" b="0" i="0" dirty="0" smtClean="0">
                      <a:cs typeface="Times New Roman" pitchFamily="18" charset="0"/>
                    </a:rPr>
                    <a:t> </a:t>
                  </a:r>
                  <a:r>
                    <a:rPr lang="en-US" b="0" i="0" dirty="0">
                      <a:cs typeface="Times New Roman" pitchFamily="18" charset="0"/>
                    </a:rPr>
                    <a:t>al </a:t>
                  </a:r>
                  <a:r>
                    <a:rPr lang="en-US" b="0" i="0" dirty="0" err="1">
                      <a:cs typeface="Times New Roman" pitchFamily="18" charset="0"/>
                    </a:rPr>
                    <a:t>prodotto</a:t>
                  </a:r>
                  <a:r>
                    <a:rPr lang="en-US" b="0" i="0" dirty="0">
                      <a:cs typeface="Times New Roman" pitchFamily="18" charset="0"/>
                    </a:rPr>
                    <a:t> del modulo di  per </a:t>
                  </a:r>
                  <a:r>
                    <a:rPr lang="en-US" b="0" i="0" dirty="0" smtClean="0">
                      <a:cs typeface="Times New Roman" pitchFamily="18" charset="0"/>
                    </a:rPr>
                    <a:t>la </a:t>
                  </a:r>
                  <a:r>
                    <a:rPr lang="en-US" b="0" i="0" dirty="0" err="1" smtClean="0">
                      <a:cs typeface="Times New Roman" pitchFamily="18" charset="0"/>
                    </a:rPr>
                    <a:t>componente</a:t>
                  </a:r>
                  <a:r>
                    <a:rPr lang="en-US" b="0" i="0" dirty="0" smtClean="0">
                      <a:cs typeface="Times New Roman" pitchFamily="18" charset="0"/>
                    </a:rPr>
                    <a:t> </a:t>
                  </a:r>
                  <a:r>
                    <a:rPr lang="en-US" b="0" i="0" dirty="0">
                      <a:cs typeface="Times New Roman" pitchFamily="18" charset="0"/>
                    </a:rPr>
                    <a:t>di 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b</m:t>
                          </m:r>
                        </m:e>
                      </m:acc>
                      <m:r>
                        <a:rPr lang="it-IT" b="0" i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lungo</a:t>
                  </a:r>
                  <a:r>
                    <a:rPr lang="en-US" b="0" i="0" dirty="0">
                      <a:cs typeface="Times New Roman" pitchFamily="18" charset="0"/>
                    </a:rPr>
                    <a:t> la </a:t>
                  </a:r>
                  <a:r>
                    <a:rPr lang="en-US" b="0" i="0" dirty="0" err="1">
                      <a:cs typeface="Times New Roman" pitchFamily="18" charset="0"/>
                    </a:rPr>
                    <a:t>direzione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smtClean="0">
                      <a:cs typeface="Times New Roman" pitchFamily="18" charset="0"/>
                    </a:rPr>
                    <a:t>di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a14:m>
                  <a:endParaRPr lang="en-US" b="0" i="0" dirty="0" smtClean="0">
                    <a:solidFill>
                      <a:schemeClr val="bg2"/>
                    </a:solidFill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endParaRPr lang="en-US" b="0" i="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11" y="1581"/>
                  <a:ext cx="2449" cy="248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8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5012" y="1888"/>
              <a:ext cx="1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5283" y="1842"/>
              <a:ext cx="1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5056" y="2341"/>
              <a:ext cx="1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4195" y="2795"/>
              <a:ext cx="1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251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 animBg="1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Vettori e scalari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19734"/>
              </p:ext>
            </p:extLst>
          </p:nvPr>
        </p:nvGraphicFramePr>
        <p:xfrm>
          <a:off x="1805000" y="1988840"/>
          <a:ext cx="5534000" cy="400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Precorso di Fisica - Prof. Roberto Capone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654910"/>
            <a:ext cx="1835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Vengono definite dal loro valore numerico.</a:t>
            </a:r>
          </a:p>
          <a:p>
            <a:r>
              <a:rPr lang="it-IT" dirty="0" smtClean="0"/>
              <a:t>Esempi: la lunghezza di un segmento,</a:t>
            </a:r>
            <a:r>
              <a:rPr lang="it-IT" dirty="0"/>
              <a:t> l</a:t>
            </a:r>
            <a:r>
              <a:rPr lang="it-IT" dirty="0" smtClean="0"/>
              <a:t>’area di una figura piana;</a:t>
            </a:r>
            <a:r>
              <a:rPr lang="it-IT" dirty="0"/>
              <a:t> </a:t>
            </a:r>
            <a:r>
              <a:rPr lang="it-IT" dirty="0" smtClean="0"/>
              <a:t>la temperatura di una stanza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380312" y="2582902"/>
            <a:ext cx="1584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Vengono definite dal loro valore numerico (intensità o modulo)</a:t>
            </a:r>
            <a:r>
              <a:rPr lang="it-IT" dirty="0"/>
              <a:t> </a:t>
            </a:r>
            <a:r>
              <a:rPr lang="it-IT" dirty="0" smtClean="0"/>
              <a:t>da una direzione, da un verso:</a:t>
            </a:r>
          </a:p>
          <a:p>
            <a:r>
              <a:rPr lang="it-IT" dirty="0" smtClean="0"/>
              <a:t>Esempi: la velocità, </a:t>
            </a:r>
            <a:r>
              <a:rPr lang="it-IT" dirty="0"/>
              <a:t>l</a:t>
            </a:r>
            <a:r>
              <a:rPr lang="it-IT" dirty="0" smtClean="0"/>
              <a:t>a forza</a:t>
            </a:r>
          </a:p>
        </p:txBody>
      </p:sp>
    </p:spTree>
    <p:extLst>
      <p:ext uri="{BB962C8B-B14F-4D97-AF65-F5344CB8AC3E}">
        <p14:creationId xmlns:p14="http://schemas.microsoft.com/office/powerpoint/2010/main" val="1202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8064500" cy="630237"/>
          </a:xfrm>
        </p:spPr>
        <p:txBody>
          <a:bodyPr/>
          <a:lstStyle/>
          <a:p>
            <a:pPr eaLnBrk="1" hangingPunct="1"/>
            <a:r>
              <a:rPr lang="en-US" sz="3200" smtClean="0"/>
              <a:t>Prodotto scalare in componenti cartesiane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684213" y="1022350"/>
            <a:ext cx="8135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0" dirty="0" err="1"/>
              <a:t>Tenendo</a:t>
            </a:r>
            <a:r>
              <a:rPr lang="en-US" b="0" i="0" dirty="0"/>
              <a:t> </a:t>
            </a:r>
            <a:r>
              <a:rPr lang="en-US" b="0" i="0" dirty="0" err="1"/>
              <a:t>conto</a:t>
            </a:r>
            <a:r>
              <a:rPr lang="en-US" b="0" i="0" dirty="0"/>
              <a:t> del </a:t>
            </a:r>
            <a:r>
              <a:rPr lang="en-US" b="0" i="0" dirty="0" err="1"/>
              <a:t>fatto</a:t>
            </a:r>
            <a:r>
              <a:rPr lang="en-US" b="0" i="0" dirty="0"/>
              <a:t> </a:t>
            </a:r>
            <a:r>
              <a:rPr lang="en-US" b="0" i="0" dirty="0" err="1"/>
              <a:t>che</a:t>
            </a:r>
            <a:r>
              <a:rPr lang="en-US" b="0" i="0" dirty="0"/>
              <a:t> i </a:t>
            </a:r>
            <a:r>
              <a:rPr lang="en-US" b="0" i="0" dirty="0" err="1"/>
              <a:t>versori</a:t>
            </a:r>
            <a:r>
              <a:rPr lang="en-US" b="0" i="0" dirty="0"/>
              <a:t> </a:t>
            </a:r>
            <a:r>
              <a:rPr lang="en-US" b="0" i="0" dirty="0" err="1"/>
              <a:t>degli</a:t>
            </a:r>
            <a:r>
              <a:rPr lang="en-US" b="0" i="0" dirty="0"/>
              <a:t> </a:t>
            </a:r>
            <a:r>
              <a:rPr lang="en-US" b="0" i="0" dirty="0" err="1"/>
              <a:t>assi</a:t>
            </a:r>
            <a:r>
              <a:rPr lang="en-US" b="0" i="0" dirty="0"/>
              <a:t> </a:t>
            </a:r>
            <a:r>
              <a:rPr lang="en-US" b="0" i="0" dirty="0" err="1"/>
              <a:t>cartesiani</a:t>
            </a:r>
            <a:r>
              <a:rPr lang="en-US" b="0" i="0" dirty="0"/>
              <a:t> </a:t>
            </a:r>
            <a:r>
              <a:rPr lang="en-US" b="0" i="0" dirty="0" err="1"/>
              <a:t>sono</a:t>
            </a:r>
            <a:r>
              <a:rPr lang="en-US" b="0" i="0" dirty="0"/>
              <a:t> a due a due </a:t>
            </a:r>
            <a:r>
              <a:rPr lang="en-US" b="0" i="0" dirty="0" err="1"/>
              <a:t>perpendicolari</a:t>
            </a:r>
            <a:r>
              <a:rPr lang="en-US" b="0" i="0" dirty="0"/>
              <a:t> </a:t>
            </a:r>
            <a:r>
              <a:rPr lang="en-US" b="0" i="0" dirty="0" err="1"/>
              <a:t>fra</a:t>
            </a:r>
            <a:r>
              <a:rPr lang="en-US" b="0" i="0" dirty="0"/>
              <a:t> </a:t>
            </a:r>
            <a:r>
              <a:rPr lang="en-US" b="0" i="0" dirty="0" err="1"/>
              <a:t>loro</a:t>
            </a:r>
            <a:r>
              <a:rPr lang="en-US" b="0" i="0" dirty="0"/>
              <a:t>, </a:t>
            </a:r>
            <a:r>
              <a:rPr lang="en-US" b="0" i="0" dirty="0" err="1"/>
              <a:t>si</a:t>
            </a:r>
            <a:r>
              <a:rPr lang="en-US" b="0" i="0" dirty="0"/>
              <a:t> ha </a:t>
            </a:r>
            <a:r>
              <a:rPr lang="en-US" b="0" i="0" dirty="0" err="1"/>
              <a:t>che</a:t>
            </a:r>
            <a:r>
              <a:rPr lang="en-US" b="0" i="0" dirty="0"/>
              <a:t>:</a:t>
            </a:r>
          </a:p>
        </p:txBody>
      </p:sp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2916238" y="1916113"/>
          <a:ext cx="382746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727200" imgH="698500" progId="Equation.3">
                  <p:embed/>
                </p:oleObj>
              </mc:Choice>
              <mc:Fallback>
                <p:oleObj name="Equation" r:id="rId4" imgW="1727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16113"/>
                        <a:ext cx="3827462" cy="14509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84213" y="3357563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i="0" dirty="0"/>
              <a:t>Di </a:t>
            </a:r>
            <a:r>
              <a:rPr lang="en-US" b="0" i="0" dirty="0" err="1"/>
              <a:t>conseguenza</a:t>
            </a:r>
            <a:r>
              <a:rPr lang="en-US" b="0" i="0" dirty="0"/>
              <a:t>, </a:t>
            </a:r>
            <a:r>
              <a:rPr lang="en-US" b="0" i="0" dirty="0" err="1"/>
              <a:t>esprimendo</a:t>
            </a:r>
            <a:r>
              <a:rPr lang="en-US" b="0" i="0" dirty="0"/>
              <a:t> i </a:t>
            </a:r>
            <a:r>
              <a:rPr lang="en-US" b="0" i="0" dirty="0" err="1"/>
              <a:t>vettori</a:t>
            </a:r>
            <a:r>
              <a:rPr lang="en-US" b="0" i="0" dirty="0"/>
              <a:t> in termini </a:t>
            </a:r>
            <a:r>
              <a:rPr lang="en-US" b="0" i="0" dirty="0" err="1"/>
              <a:t>delle</a:t>
            </a:r>
            <a:r>
              <a:rPr lang="en-US" b="0" i="0" dirty="0"/>
              <a:t> </a:t>
            </a:r>
            <a:r>
              <a:rPr lang="en-US" b="0" i="0" dirty="0" err="1"/>
              <a:t>loro</a:t>
            </a:r>
            <a:r>
              <a:rPr lang="en-US" b="0" i="0" dirty="0"/>
              <a:t> </a:t>
            </a:r>
            <a:r>
              <a:rPr lang="en-US" b="0" i="0" dirty="0" err="1"/>
              <a:t>componenti</a:t>
            </a:r>
            <a:r>
              <a:rPr lang="en-US" b="0" i="0" dirty="0"/>
              <a:t> </a:t>
            </a:r>
            <a:r>
              <a:rPr lang="en-US" b="0" i="0" dirty="0" err="1"/>
              <a:t>cartesiane</a:t>
            </a:r>
            <a:r>
              <a:rPr lang="en-US" b="0" i="0" dirty="0"/>
              <a:t>, </a:t>
            </a:r>
            <a:r>
              <a:rPr lang="en-US" b="0" i="0" dirty="0" err="1"/>
              <a:t>si</a:t>
            </a:r>
            <a:r>
              <a:rPr lang="en-US" b="0" i="0" dirty="0"/>
              <a:t> ha:</a:t>
            </a:r>
          </a:p>
        </p:txBody>
      </p:sp>
      <p:graphicFrame>
        <p:nvGraphicFramePr>
          <p:cNvPr id="167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75775"/>
              </p:ext>
            </p:extLst>
          </p:nvPr>
        </p:nvGraphicFramePr>
        <p:xfrm>
          <a:off x="796925" y="4357688"/>
          <a:ext cx="25495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zione" r:id="rId6" imgW="1155600" imgH="558720" progId="Equation.3">
                  <p:embed/>
                </p:oleObj>
              </mc:Choice>
              <mc:Fallback>
                <p:oleObj name="Equazione" r:id="rId6" imgW="11556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4357688"/>
                        <a:ext cx="2549525" cy="123190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3852863" y="4652963"/>
            <a:ext cx="719137" cy="360362"/>
          </a:xfrm>
          <a:prstGeom prst="right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25317"/>
              </p:ext>
            </p:extLst>
          </p:nvPr>
        </p:nvGraphicFramePr>
        <p:xfrm>
          <a:off x="4932363" y="4538663"/>
          <a:ext cx="37036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zione" r:id="rId8" imgW="1523880" imgH="241200" progId="Equation.3">
                  <p:embed/>
                </p:oleObj>
              </mc:Choice>
              <mc:Fallback>
                <p:oleObj name="Equazione" r:id="rId8" imgW="152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538663"/>
                        <a:ext cx="3703637" cy="585787"/>
                      </a:xfrm>
                      <a:prstGeom prst="rect">
                        <a:avLst/>
                      </a:prstGeom>
                      <a:solidFill>
                        <a:srgbClr val="00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7950" name="Group 14"/>
          <p:cNvGrpSpPr>
            <a:grpSpLocks/>
          </p:cNvGrpSpPr>
          <p:nvPr/>
        </p:nvGrpSpPr>
        <p:grpSpPr bwMode="auto">
          <a:xfrm>
            <a:off x="755650" y="5949954"/>
            <a:ext cx="3095625" cy="830263"/>
            <a:chOff x="476" y="3748"/>
            <a:chExt cx="1950" cy="523"/>
          </a:xfrm>
        </p:grpSpPr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476" y="3748"/>
              <a:ext cx="19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0" dirty="0" err="1"/>
                <a:t>Caso</a:t>
              </a:r>
              <a:r>
                <a:rPr lang="en-US" i="0" dirty="0"/>
                <a:t> </a:t>
              </a:r>
              <a:r>
                <a:rPr lang="en-US" i="0" dirty="0" err="1"/>
                <a:t>particolare</a:t>
              </a:r>
              <a:r>
                <a:rPr lang="en-US" i="0" dirty="0"/>
                <a:t>: </a:t>
              </a:r>
              <a:r>
                <a:rPr lang="en-US" dirty="0">
                  <a:solidFill>
                    <a:schemeClr val="bg2"/>
                  </a:solidFill>
                </a:rPr>
                <a:t>b = a</a:t>
              </a:r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1973" y="3793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2290" y="3793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7951" name="AutoShape 15"/>
          <p:cNvSpPr>
            <a:spLocks noChangeArrowheads="1"/>
          </p:cNvSpPr>
          <p:nvPr/>
        </p:nvSpPr>
        <p:spPr bwMode="auto">
          <a:xfrm>
            <a:off x="4067175" y="6022975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02106"/>
              </p:ext>
            </p:extLst>
          </p:nvPr>
        </p:nvGraphicFramePr>
        <p:xfrm>
          <a:off x="5064125" y="5867400"/>
          <a:ext cx="34099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zione" r:id="rId10" imgW="1447560" imgH="279360" progId="Equation.3">
                  <p:embed/>
                </p:oleObj>
              </mc:Choice>
              <mc:Fallback>
                <p:oleObj name="Equazione" r:id="rId10" imgW="1447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5867400"/>
                        <a:ext cx="3409950" cy="65722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6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1" grpId="0"/>
      <p:bldP spid="167943" grpId="0"/>
      <p:bldP spid="167945" grpId="0" animBg="1"/>
      <p:bldP spid="1679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607" y="260648"/>
            <a:ext cx="8041440" cy="1442674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Prodotto</a:t>
            </a:r>
            <a:r>
              <a:rPr lang="en-US" sz="3600" dirty="0" smtClean="0"/>
              <a:t> </a:t>
            </a:r>
            <a:r>
              <a:rPr lang="en-US" sz="3600" dirty="0" err="1" smtClean="0"/>
              <a:t>vettoriale</a:t>
            </a:r>
            <a:endParaRPr lang="en-US" sz="3600" dirty="0" smtClean="0"/>
          </a:p>
        </p:txBody>
      </p:sp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169863" y="1341438"/>
            <a:ext cx="8713788" cy="3895254"/>
            <a:chOff x="107" y="845"/>
            <a:chExt cx="5489" cy="2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9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7" y="1007"/>
                  <a:ext cx="5489" cy="20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0" i="0" dirty="0" smtClean="0"/>
                    <a:t>Dati</a:t>
                  </a:r>
                  <a:r>
                    <a:rPr lang="en-US" b="0" i="0" dirty="0"/>
                    <a:t> due </a:t>
                  </a:r>
                  <a:r>
                    <a:rPr lang="en-US" b="0" i="0" dirty="0" err="1"/>
                    <a:t>vettori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a</a:t>
                  </a:r>
                  <a:r>
                    <a:rPr lang="en-US" b="0" i="0" dirty="0" smtClean="0"/>
                    <a:t> </a:t>
                  </a:r>
                  <a:r>
                    <a:rPr lang="en-US" b="0" i="0" dirty="0"/>
                    <a:t>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b</a:t>
                  </a:r>
                  <a:r>
                    <a:rPr lang="en-US" b="0" i="0" dirty="0"/>
                    <a:t>, </a:t>
                  </a:r>
                  <a:r>
                    <a:rPr lang="en-US" b="0" i="0" dirty="0" err="1"/>
                    <a:t>il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prodotto</a:t>
                  </a:r>
                  <a:r>
                    <a:rPr lang="en-US" b="0" i="0" dirty="0"/>
                    <a:t> </a:t>
                  </a:r>
                  <a:r>
                    <a:rPr lang="en-US" b="0" i="0" dirty="0" err="1"/>
                    <a:t>vettoriale</a:t>
                  </a:r>
                  <a:r>
                    <a:rPr lang="en-US" b="0" i="0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  <a:cs typeface="Times New Roman" pitchFamily="18" charset="0"/>
                    </a:rPr>
                    <a:t>b</a:t>
                  </a:r>
                  <a:r>
                    <a:rPr lang="en-US" b="0" i="0" dirty="0" smtClean="0">
                      <a:cs typeface="Times New Roman" pitchFamily="18" charset="0"/>
                    </a:rPr>
                    <a:t> </a:t>
                  </a:r>
                  <a:r>
                    <a:rPr lang="en-US" b="0" i="0" dirty="0">
                      <a:cs typeface="Times New Roman" pitchFamily="18" charset="0"/>
                    </a:rPr>
                    <a:t>è un </a:t>
                  </a:r>
                  <a:r>
                    <a:rPr lang="en-US" b="0" i="0" dirty="0" err="1">
                      <a:cs typeface="Times New Roman" pitchFamily="18" charset="0"/>
                    </a:rPr>
                    <a:t>vettore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che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gode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delle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proprietà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>
                      <a:cs typeface="Times New Roman" pitchFamily="18" charset="0"/>
                    </a:rPr>
                    <a:t>seguenti</a:t>
                  </a:r>
                  <a:r>
                    <a:rPr lang="en-US" b="0" i="0" dirty="0">
                      <a:cs typeface="Times New Roman" pitchFamily="18" charset="0"/>
                    </a:rPr>
                    <a:t>: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Char char="•"/>
                  </a:pP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err="1" smtClean="0">
                      <a:cs typeface="Times New Roman" pitchFamily="18" charset="0"/>
                    </a:rPr>
                    <a:t>il</a:t>
                  </a:r>
                  <a:r>
                    <a:rPr lang="en-US" b="0" i="0" dirty="0" smtClean="0">
                      <a:cs typeface="Times New Roman" pitchFamily="18" charset="0"/>
                    </a:rPr>
                    <a:t> modulo di </a:t>
                  </a:r>
                  <a:r>
                    <a:rPr lang="en-US" b="0" i="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c</m:t>
                          </m:r>
                        </m:e>
                      </m:acc>
                    </m:oMath>
                  </a14:m>
                  <a:r>
                    <a:rPr lang="en-US" b="0" i="0" dirty="0">
                      <a:cs typeface="Times New Roman" pitchFamily="18" charset="0"/>
                    </a:rPr>
                    <a:t> è </a:t>
                  </a:r>
                  <a:r>
                    <a:rPr lang="en-US" b="0" i="0" dirty="0" err="1">
                      <a:cs typeface="Times New Roman" pitchFamily="18" charset="0"/>
                    </a:rPr>
                    <a:t>dato</a:t>
                  </a:r>
                  <a:r>
                    <a:rPr lang="en-US" b="0" i="0" dirty="0">
                      <a:cs typeface="Times New Roman" pitchFamily="18" charset="0"/>
                    </a:rPr>
                    <a:t> </a:t>
                  </a:r>
                  <a:r>
                    <a:rPr lang="en-US" b="0" i="0" dirty="0" smtClean="0">
                      <a:cs typeface="Times New Roman" pitchFamily="18" charset="0"/>
                    </a:rPr>
                    <a:t>da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cs typeface="Times New Roman" pitchFamily="18" charset="0"/>
                        </a:rPr>
                        <m:t>𝑎𝑏𝑠𝑖𝑛</m:t>
                      </m:r>
                      <m:r>
                        <a:rPr lang="it-IT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𝜃</m:t>
                      </m:r>
                    </m:oMath>
                  </a14:m>
                  <a:r>
                    <a:rPr lang="it-IT" b="0" i="0" dirty="0" smtClean="0">
                      <a:solidFill>
                        <a:schemeClr val="bg2"/>
                      </a:solidFill>
                      <a:cs typeface="Times New Roman" pitchFamily="18" charset="0"/>
                    </a:rPr>
                    <a:t> </a:t>
                  </a:r>
                  <a:r>
                    <a:rPr lang="it-IT" b="0" i="0" dirty="0" smtClean="0">
                      <a:cs typeface="Times New Roman" pitchFamily="18" charset="0"/>
                    </a:rPr>
                    <a:t>, dove </a:t>
                  </a:r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𝜃</m:t>
                      </m:r>
                    </m:oMath>
                  </a14:m>
                  <a:r>
                    <a:rPr lang="it-IT" b="0" i="0" dirty="0" smtClean="0">
                      <a:cs typeface="Times New Roman" pitchFamily="18" charset="0"/>
                    </a:rPr>
                    <a:t>  </a:t>
                  </a:r>
                  <a:r>
                    <a:rPr lang="it-IT" b="0" i="0" dirty="0">
                      <a:cs typeface="Times New Roman" pitchFamily="18" charset="0"/>
                    </a:rPr>
                    <a:t>è l’angolo minore di 180° compreso tra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b="0" i="0" dirty="0" smtClean="0">
                      <a:solidFill>
                        <a:schemeClr val="bg2"/>
                      </a:solidFill>
                    </a:rPr>
                    <a:t>a</a:t>
                  </a:r>
                  <a:r>
                    <a:rPr lang="en-US" b="0" i="0" dirty="0" smtClean="0"/>
                    <a:t>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it-IT" b="0" i="0" dirty="0" smtClean="0">
                      <a:cs typeface="Times New Roman" pitchFamily="18" charset="0"/>
                    </a:rPr>
                    <a:t> </a:t>
                  </a:r>
                  <a:r>
                    <a:rPr lang="it-IT" b="0" i="0" dirty="0">
                      <a:solidFill>
                        <a:schemeClr val="bg2"/>
                      </a:solidFill>
                      <a:cs typeface="Times New Roman" pitchFamily="18" charset="0"/>
                    </a:rPr>
                    <a:t>b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Char char="•"/>
                  </a:pPr>
                  <a:r>
                    <a:rPr lang="it-IT" b="0" i="0" dirty="0">
                      <a:cs typeface="Times New Roman" pitchFamily="18" charset="0"/>
                    </a:rPr>
                    <a:t> la direzione di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c</m:t>
                          </m:r>
                        </m:e>
                      </m:acc>
                      <m:r>
                        <a:rPr lang="it-IT" b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it-IT" b="0" i="0" dirty="0">
                      <a:solidFill>
                        <a:schemeClr val="bg2"/>
                      </a:solidFill>
                      <a:cs typeface="Times New Roman" pitchFamily="18" charset="0"/>
                    </a:rPr>
                    <a:t>c</a:t>
                  </a:r>
                  <a:r>
                    <a:rPr lang="it-IT" b="0" i="0" dirty="0">
                      <a:cs typeface="Times New Roman" pitchFamily="18" charset="0"/>
                    </a:rPr>
                    <a:t> è perpendicolare al piano individuato da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b="0" i="0" dirty="0">
                      <a:solidFill>
                        <a:schemeClr val="bg2"/>
                      </a:solidFill>
                    </a:rPr>
                    <a:t>a</a:t>
                  </a:r>
                  <a:r>
                    <a:rPr lang="en-US" b="0" i="0" dirty="0"/>
                    <a:t>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it-IT" b="0" i="0" dirty="0" smtClean="0">
                      <a:cs typeface="Times New Roman" pitchFamily="18" charset="0"/>
                    </a:rPr>
                    <a:t> </a:t>
                  </a:r>
                  <a:r>
                    <a:rPr lang="it-IT" b="0" i="0" dirty="0">
                      <a:solidFill>
                        <a:schemeClr val="bg2"/>
                      </a:solidFill>
                      <a:cs typeface="Times New Roman" pitchFamily="18" charset="0"/>
                    </a:rPr>
                    <a:t>b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Char char="•"/>
                  </a:pPr>
                  <a:r>
                    <a:rPr lang="it-IT" b="0" i="0" dirty="0">
                      <a:cs typeface="Times New Roman" pitchFamily="18" charset="0"/>
                    </a:rPr>
                    <a:t> il verso di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>
                              <a:latin typeface="Cambria Math"/>
                            </a:rPr>
                            <m:t>c</m:t>
                          </m:r>
                        </m:e>
                      </m:acc>
                      <m:r>
                        <a:rPr lang="it-IT" b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it-IT" b="0" i="0" dirty="0">
                      <a:solidFill>
                        <a:schemeClr val="bg2"/>
                      </a:solidFill>
                      <a:cs typeface="Times New Roman" pitchFamily="18" charset="0"/>
                    </a:rPr>
                    <a:t>c</a:t>
                  </a:r>
                  <a:r>
                    <a:rPr lang="it-IT" b="0" i="0" dirty="0">
                      <a:cs typeface="Times New Roman" pitchFamily="18" charset="0"/>
                    </a:rPr>
                    <a:t> è calcolato applicando </a:t>
                  </a:r>
                  <a:r>
                    <a:rPr lang="it-IT" b="0" i="0" dirty="0" smtClean="0">
                      <a:cs typeface="Times New Roman" pitchFamily="18" charset="0"/>
                    </a:rPr>
                    <a:t>la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it-IT" b="0" i="0" dirty="0">
                      <a:cs typeface="Times New Roman" pitchFamily="18" charset="0"/>
                    </a:rPr>
                    <a:t>r</a:t>
                  </a:r>
                  <a:r>
                    <a:rPr lang="it-IT" b="0" i="0" dirty="0" smtClean="0">
                      <a:cs typeface="Times New Roman" pitchFamily="18" charset="0"/>
                    </a:rPr>
                    <a:t>egola della mano destra </a:t>
                  </a:r>
                  <a:r>
                    <a:rPr lang="it-IT" dirty="0">
                      <a:solidFill>
                        <a:schemeClr val="bg2"/>
                      </a:solidFill>
                      <a:cs typeface="Times New Roman" pitchFamily="18" charset="0"/>
                    </a:rPr>
                    <a:t>regola della mano destra </a:t>
                  </a:r>
                  <a:endParaRPr lang="el-GR" dirty="0">
                    <a:solidFill>
                      <a:schemeClr val="bg2"/>
                    </a:solidFill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593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" y="1007"/>
                  <a:ext cx="5489" cy="20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20" r="-630" b="-28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94" name="Line 6"/>
            <p:cNvSpPr>
              <a:spLocks noChangeShapeType="1"/>
            </p:cNvSpPr>
            <p:nvPr/>
          </p:nvSpPr>
          <p:spPr bwMode="auto">
            <a:xfrm>
              <a:off x="1791" y="890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5" name="Line 7"/>
            <p:cNvSpPr>
              <a:spLocks noChangeShapeType="1"/>
            </p:cNvSpPr>
            <p:nvPr/>
          </p:nvSpPr>
          <p:spPr bwMode="auto">
            <a:xfrm>
              <a:off x="2064" y="845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6" name="Line 8"/>
            <p:cNvSpPr>
              <a:spLocks noChangeShapeType="1"/>
            </p:cNvSpPr>
            <p:nvPr/>
          </p:nvSpPr>
          <p:spPr bwMode="auto">
            <a:xfrm>
              <a:off x="3878" y="890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2" name="Line 14"/>
            <p:cNvSpPr>
              <a:spLocks noChangeShapeType="1"/>
            </p:cNvSpPr>
            <p:nvPr/>
          </p:nvSpPr>
          <p:spPr bwMode="auto">
            <a:xfrm>
              <a:off x="1791" y="2024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3" name="Line 15"/>
            <p:cNvSpPr>
              <a:spLocks noChangeShapeType="1"/>
            </p:cNvSpPr>
            <p:nvPr/>
          </p:nvSpPr>
          <p:spPr bwMode="auto">
            <a:xfrm>
              <a:off x="5148" y="2024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04" name="Line 16"/>
            <p:cNvSpPr>
              <a:spLocks noChangeShapeType="1"/>
            </p:cNvSpPr>
            <p:nvPr/>
          </p:nvSpPr>
          <p:spPr bwMode="auto">
            <a:xfrm>
              <a:off x="5420" y="2024"/>
              <a:ext cx="13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70017" name="Group 33"/>
          <p:cNvGrpSpPr>
            <a:grpSpLocks/>
          </p:cNvGrpSpPr>
          <p:nvPr/>
        </p:nvGrpSpPr>
        <p:grpSpPr bwMode="auto">
          <a:xfrm>
            <a:off x="5580063" y="4103615"/>
            <a:ext cx="2519363" cy="2613025"/>
            <a:chOff x="2154" y="2646"/>
            <a:chExt cx="1587" cy="1646"/>
          </a:xfrm>
        </p:grpSpPr>
        <p:grpSp>
          <p:nvGrpSpPr>
            <p:cNvPr id="24581" name="Group 28"/>
            <p:cNvGrpSpPr>
              <a:grpSpLocks/>
            </p:cNvGrpSpPr>
            <p:nvPr/>
          </p:nvGrpSpPr>
          <p:grpSpPr bwMode="auto">
            <a:xfrm>
              <a:off x="2154" y="2646"/>
              <a:ext cx="1587" cy="1646"/>
              <a:chOff x="1156" y="2614"/>
              <a:chExt cx="1587" cy="1483"/>
            </a:xfrm>
          </p:grpSpPr>
          <p:sp>
            <p:nvSpPr>
              <p:cNvPr id="24584" name="Line 19"/>
              <p:cNvSpPr>
                <a:spLocks noChangeShapeType="1"/>
              </p:cNvSpPr>
              <p:nvPr/>
            </p:nvSpPr>
            <p:spPr bwMode="auto">
              <a:xfrm>
                <a:off x="1156" y="3521"/>
                <a:ext cx="1044" cy="4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85" name="Line 20"/>
              <p:cNvSpPr>
                <a:spLocks noChangeShapeType="1"/>
              </p:cNvSpPr>
              <p:nvPr/>
            </p:nvSpPr>
            <p:spPr bwMode="auto">
              <a:xfrm flipV="1">
                <a:off x="1156" y="3430"/>
                <a:ext cx="1270" cy="9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86" name="Line 21"/>
              <p:cNvSpPr>
                <a:spLocks noChangeShapeType="1"/>
              </p:cNvSpPr>
              <p:nvPr/>
            </p:nvSpPr>
            <p:spPr bwMode="auto">
              <a:xfrm flipV="1">
                <a:off x="1156" y="2614"/>
                <a:ext cx="0" cy="907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87" name="Text Box 22"/>
              <p:cNvSpPr txBox="1">
                <a:spLocks noChangeArrowheads="1"/>
              </p:cNvSpPr>
              <p:nvPr/>
            </p:nvSpPr>
            <p:spPr bwMode="auto">
              <a:xfrm>
                <a:off x="2200" y="3838"/>
                <a:ext cx="317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24588" name="Text Box 23"/>
              <p:cNvSpPr txBox="1">
                <a:spLocks noChangeArrowheads="1"/>
              </p:cNvSpPr>
              <p:nvPr/>
            </p:nvSpPr>
            <p:spPr bwMode="auto">
              <a:xfrm>
                <a:off x="2426" y="3249"/>
                <a:ext cx="31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24589" name="Text Box 24"/>
              <p:cNvSpPr txBox="1">
                <a:spLocks noChangeArrowheads="1"/>
              </p:cNvSpPr>
              <p:nvPr/>
            </p:nvSpPr>
            <p:spPr bwMode="auto">
              <a:xfrm>
                <a:off x="1202" y="2840"/>
                <a:ext cx="31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24590" name="Line 25"/>
              <p:cNvSpPr>
                <a:spLocks noChangeShapeType="1"/>
              </p:cNvSpPr>
              <p:nvPr/>
            </p:nvSpPr>
            <p:spPr bwMode="auto">
              <a:xfrm>
                <a:off x="1247" y="2886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91" name="Line 26"/>
              <p:cNvSpPr>
                <a:spLocks noChangeShapeType="1"/>
              </p:cNvSpPr>
              <p:nvPr/>
            </p:nvSpPr>
            <p:spPr bwMode="auto">
              <a:xfrm>
                <a:off x="2472" y="329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92" name="Line 27"/>
              <p:cNvSpPr>
                <a:spLocks noChangeShapeType="1"/>
              </p:cNvSpPr>
              <p:nvPr/>
            </p:nvSpPr>
            <p:spPr bwMode="auto">
              <a:xfrm>
                <a:off x="2245" y="388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582" name="Arc 31"/>
            <p:cNvSpPr>
              <a:spLocks/>
            </p:cNvSpPr>
            <p:nvPr/>
          </p:nvSpPr>
          <p:spPr bwMode="auto">
            <a:xfrm>
              <a:off x="2517" y="3612"/>
              <a:ext cx="45" cy="226"/>
            </a:xfrm>
            <a:custGeom>
              <a:avLst/>
              <a:gdLst>
                <a:gd name="T0" fmla="*/ 0 w 21600"/>
                <a:gd name="T1" fmla="*/ 0 h 21600"/>
                <a:gd name="T2" fmla="*/ 45 w 21600"/>
                <a:gd name="T3" fmla="*/ 226 h 21600"/>
                <a:gd name="T4" fmla="*/ 0 w 21600"/>
                <a:gd name="T5" fmla="*/ 2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3" name="Text Box 32"/>
            <p:cNvSpPr txBox="1">
              <a:spLocks noChangeArrowheads="1"/>
            </p:cNvSpPr>
            <p:nvPr/>
          </p:nvSpPr>
          <p:spPr bwMode="auto">
            <a:xfrm>
              <a:off x="2562" y="359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cs typeface="Times New Roman" pitchFamily="18" charset="0"/>
                </a:rPr>
                <a:t>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7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it-IT" dirty="0" smtClean="0"/>
              <a:t>La regola della mano destra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22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24" y="2341746"/>
            <a:ext cx="3206774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7544" y="1628800"/>
            <a:ext cx="4968552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Prima </a:t>
            </a:r>
            <a:r>
              <a:rPr lang="en-US" sz="2400" b="1" dirty="0" err="1" smtClean="0"/>
              <a:t>formulazione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Si </a:t>
            </a:r>
            <a:r>
              <a:rPr lang="en-US" sz="2200" dirty="0" err="1"/>
              <a:t>dispone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pollice</a:t>
            </a:r>
            <a:r>
              <a:rPr lang="en-US" sz="2200" dirty="0"/>
              <a:t> </a:t>
            </a:r>
            <a:r>
              <a:rPr lang="en-US" sz="2200" dirty="0" err="1"/>
              <a:t>lungo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primo </a:t>
            </a:r>
            <a:r>
              <a:rPr lang="en-US" sz="2200" dirty="0" err="1" smtClean="0"/>
              <a:t>vettore</a:t>
            </a: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Si </a:t>
            </a:r>
            <a:r>
              <a:rPr lang="en-US" sz="2200" dirty="0" err="1"/>
              <a:t>dispone</a:t>
            </a:r>
            <a:r>
              <a:rPr lang="en-US" sz="2200" dirty="0"/>
              <a:t> </a:t>
            </a:r>
            <a:r>
              <a:rPr lang="en-US" sz="2200" dirty="0" err="1"/>
              <a:t>l’indice</a:t>
            </a:r>
            <a:r>
              <a:rPr lang="en-US" sz="2200" dirty="0"/>
              <a:t> </a:t>
            </a:r>
            <a:r>
              <a:rPr lang="en-US" sz="2200" dirty="0" err="1"/>
              <a:t>lungo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secondo </a:t>
            </a:r>
            <a:r>
              <a:rPr lang="en-US" sz="2200" dirty="0" err="1" smtClean="0"/>
              <a:t>vettore</a:t>
            </a: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Il </a:t>
            </a:r>
            <a:r>
              <a:rPr lang="en-US" sz="2200" dirty="0"/>
              <a:t>verso del </a:t>
            </a:r>
            <a:r>
              <a:rPr lang="en-US" sz="2200" dirty="0" err="1"/>
              <a:t>medio</a:t>
            </a:r>
            <a:r>
              <a:rPr lang="en-US" sz="2200" dirty="0"/>
              <a:t> </a:t>
            </a:r>
            <a:r>
              <a:rPr lang="en-US" sz="2200" dirty="0" err="1"/>
              <a:t>individua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verso del </a:t>
            </a:r>
            <a:r>
              <a:rPr lang="en-US" sz="2200" dirty="0" err="1"/>
              <a:t>prodotto</a:t>
            </a:r>
            <a:r>
              <a:rPr lang="en-US" sz="2200" dirty="0"/>
              <a:t> </a:t>
            </a:r>
            <a:r>
              <a:rPr lang="en-US" sz="2200" dirty="0" err="1"/>
              <a:t>vettoriale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l-GR" sz="2200" dirty="0">
              <a:cs typeface="Times New Roman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082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Regola della mano destra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23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816596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1772816"/>
            <a:ext cx="468052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Seconda</a:t>
            </a:r>
            <a:r>
              <a:rPr lang="en-US" sz="2400" b="1" dirty="0"/>
              <a:t> </a:t>
            </a:r>
            <a:r>
              <a:rPr lang="en-US" sz="2400" b="1" dirty="0" err="1" smtClean="0"/>
              <a:t>formulazione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200" dirty="0"/>
              <a:t>Si </a:t>
            </a:r>
            <a:r>
              <a:rPr lang="en-US" sz="2200" dirty="0" err="1"/>
              <a:t>chiude</a:t>
            </a:r>
            <a:r>
              <a:rPr lang="en-US" sz="2200" dirty="0"/>
              <a:t> a </a:t>
            </a:r>
            <a:r>
              <a:rPr lang="en-US" sz="2200" dirty="0" err="1"/>
              <a:t>pugno</a:t>
            </a:r>
            <a:r>
              <a:rPr lang="en-US" sz="2200" dirty="0"/>
              <a:t> la </a:t>
            </a:r>
            <a:r>
              <a:rPr lang="en-US" sz="2200" dirty="0" err="1"/>
              <a:t>mano</a:t>
            </a:r>
            <a:r>
              <a:rPr lang="en-US" sz="2200" dirty="0"/>
              <a:t> </a:t>
            </a:r>
            <a:r>
              <a:rPr lang="en-US" sz="2200" dirty="0" err="1"/>
              <a:t>destra</a:t>
            </a:r>
            <a:r>
              <a:rPr lang="en-US" sz="2200" dirty="0"/>
              <a:t> </a:t>
            </a:r>
            <a:r>
              <a:rPr lang="en-US" sz="2200" dirty="0" err="1"/>
              <a:t>mantenendo</a:t>
            </a:r>
            <a:r>
              <a:rPr lang="en-US" sz="2200" dirty="0"/>
              <a:t> </a:t>
            </a:r>
            <a:r>
              <a:rPr lang="en-US" sz="2200" dirty="0" err="1"/>
              <a:t>sollevato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pollice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Le </a:t>
            </a:r>
            <a:r>
              <a:rPr lang="en-US" sz="2200" dirty="0" err="1"/>
              <a:t>dita</a:t>
            </a:r>
            <a:r>
              <a:rPr lang="en-US" sz="2200" dirty="0"/>
              <a:t> </a:t>
            </a:r>
            <a:r>
              <a:rPr lang="en-US" sz="2200" dirty="0" err="1"/>
              <a:t>chiuse</a:t>
            </a:r>
            <a:r>
              <a:rPr lang="en-US" sz="2200" dirty="0"/>
              <a:t> a </a:t>
            </a:r>
            <a:r>
              <a:rPr lang="en-US" sz="2200" dirty="0" err="1"/>
              <a:t>pugno</a:t>
            </a:r>
            <a:r>
              <a:rPr lang="en-US" sz="2200" dirty="0"/>
              <a:t> </a:t>
            </a:r>
            <a:r>
              <a:rPr lang="en-US" sz="2200" dirty="0" err="1"/>
              <a:t>devono</a:t>
            </a:r>
            <a:r>
              <a:rPr lang="en-US" sz="2200" dirty="0"/>
              <a:t> </a:t>
            </a:r>
            <a:r>
              <a:rPr lang="en-US" sz="2200" dirty="0" err="1"/>
              <a:t>indicare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verso in cui </a:t>
            </a:r>
            <a:r>
              <a:rPr lang="en-US" sz="2200" dirty="0" err="1"/>
              <a:t>il</a:t>
            </a:r>
            <a:r>
              <a:rPr lang="en-US" sz="2200" dirty="0"/>
              <a:t> primo </a:t>
            </a:r>
            <a:r>
              <a:rPr lang="en-US" sz="2200" dirty="0" err="1"/>
              <a:t>vettore</a:t>
            </a:r>
            <a:r>
              <a:rPr lang="en-US" sz="2200" dirty="0"/>
              <a:t> </a:t>
            </a:r>
            <a:r>
              <a:rPr lang="en-US" sz="2200" dirty="0" err="1"/>
              <a:t>deve</a:t>
            </a:r>
            <a:r>
              <a:rPr lang="en-US" sz="2200" dirty="0"/>
              <a:t> </a:t>
            </a:r>
            <a:r>
              <a:rPr lang="en-US" sz="2200" dirty="0" err="1"/>
              <a:t>ruotare</a:t>
            </a:r>
            <a:r>
              <a:rPr lang="en-US" sz="2200" dirty="0"/>
              <a:t> per </a:t>
            </a:r>
            <a:r>
              <a:rPr lang="en-US" sz="2200" dirty="0" err="1"/>
              <a:t>sovrapporsi</a:t>
            </a:r>
            <a:r>
              <a:rPr lang="en-US" sz="2200" dirty="0"/>
              <a:t> al secondo in </a:t>
            </a:r>
            <a:r>
              <a:rPr lang="en-US" sz="2200" dirty="0" err="1"/>
              <a:t>modo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l’angolo</a:t>
            </a:r>
            <a:r>
              <a:rPr lang="en-US" sz="2200" dirty="0"/>
              <a:t> </a:t>
            </a:r>
            <a:r>
              <a:rPr lang="el-GR" sz="2200" dirty="0">
                <a:cs typeface="Times New Roman" pitchFamily="18" charset="0"/>
              </a:rPr>
              <a:t>θ</a:t>
            </a:r>
            <a:r>
              <a:rPr lang="it-IT" sz="2200" dirty="0">
                <a:cs typeface="Times New Roman" pitchFamily="18" charset="0"/>
              </a:rPr>
              <a:t> di rotazione sia minore di </a:t>
            </a:r>
            <a:r>
              <a:rPr lang="it-IT" sz="2200" dirty="0" smtClean="0">
                <a:cs typeface="Times New Roman" pitchFamily="18" charset="0"/>
              </a:rPr>
              <a:t>180°</a:t>
            </a:r>
          </a:p>
          <a:p>
            <a:pPr>
              <a:lnSpc>
                <a:spcPct val="90000"/>
              </a:lnSpc>
            </a:pPr>
            <a:endParaRPr lang="it-IT" sz="22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200" dirty="0" smtClean="0">
                <a:cs typeface="Times New Roman" pitchFamily="18" charset="0"/>
              </a:rPr>
              <a:t>Il </a:t>
            </a:r>
            <a:r>
              <a:rPr lang="it-IT" sz="2200" dirty="0">
                <a:cs typeface="Times New Roman" pitchFamily="18" charset="0"/>
              </a:rPr>
              <a:t>verso del pollice individua il verso del prodotto vettori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11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22" y="3516313"/>
            <a:ext cx="28892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8829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 del prodotto vettoriale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24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926334" cy="22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9552" y="2204864"/>
            <a:ext cx="3312368" cy="36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Il modulo del </a:t>
            </a:r>
            <a:r>
              <a:rPr lang="en-US" sz="2000" dirty="0" err="1"/>
              <a:t>prodotto</a:t>
            </a:r>
            <a:r>
              <a:rPr lang="en-US" sz="2000" dirty="0"/>
              <a:t> </a:t>
            </a:r>
            <a:r>
              <a:rPr lang="en-US" sz="2000" dirty="0" err="1"/>
              <a:t>vettoriale</a:t>
            </a:r>
            <a:r>
              <a:rPr lang="en-US" sz="2000" dirty="0"/>
              <a:t> </a:t>
            </a:r>
            <a:r>
              <a:rPr lang="en-US" sz="2000" dirty="0">
                <a:cs typeface="Times New Roman" pitchFamily="18" charset="0"/>
              </a:rPr>
              <a:t>è </a:t>
            </a:r>
            <a:r>
              <a:rPr lang="en-US" sz="2000" dirty="0" err="1">
                <a:cs typeface="Times New Roman" pitchFamily="18" charset="0"/>
              </a:rPr>
              <a:t>pari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all’area</a:t>
            </a:r>
            <a:r>
              <a:rPr lang="en-US" sz="2000" dirty="0">
                <a:cs typeface="Times New Roman" pitchFamily="18" charset="0"/>
              </a:rPr>
              <a:t> del </a:t>
            </a:r>
            <a:r>
              <a:rPr lang="en-US" sz="2000" dirty="0" err="1">
                <a:cs typeface="Times New Roman" pitchFamily="18" charset="0"/>
              </a:rPr>
              <a:t>parallelogramma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individuato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dai</a:t>
            </a:r>
            <a:r>
              <a:rPr lang="en-US" sz="2000" dirty="0">
                <a:cs typeface="Times New Roman" pitchFamily="18" charset="0"/>
              </a:rPr>
              <a:t> due </a:t>
            </a:r>
            <a:r>
              <a:rPr lang="en-US" sz="2000" dirty="0" err="1" smtClean="0">
                <a:cs typeface="Times New Roman" pitchFamily="18" charset="0"/>
              </a:rPr>
              <a:t>vettori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Il </a:t>
            </a:r>
            <a:r>
              <a:rPr lang="en-US" sz="2000" dirty="0" err="1">
                <a:cs typeface="Times New Roman" pitchFamily="18" charset="0"/>
              </a:rPr>
              <a:t>prodotto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vettoriale</a:t>
            </a:r>
            <a:r>
              <a:rPr lang="en-US" sz="2000" dirty="0">
                <a:cs typeface="Times New Roman" pitchFamily="18" charset="0"/>
              </a:rPr>
              <a:t> è </a:t>
            </a:r>
            <a:r>
              <a:rPr lang="en-US" sz="2000" dirty="0" err="1">
                <a:cs typeface="Times New Roman" pitchFamily="18" charset="0"/>
              </a:rPr>
              <a:t>nullo</a:t>
            </a:r>
            <a:r>
              <a:rPr lang="en-US" sz="2000" dirty="0">
                <a:cs typeface="Times New Roman" pitchFamily="18" charset="0"/>
              </a:rPr>
              <a:t> se i due </a:t>
            </a:r>
            <a:r>
              <a:rPr lang="en-US" sz="2000" dirty="0" err="1">
                <a:cs typeface="Times New Roman" pitchFamily="18" charset="0"/>
              </a:rPr>
              <a:t>vettori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sono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paralleli</a:t>
            </a:r>
            <a:r>
              <a:rPr lang="en-US" sz="2000" dirty="0">
                <a:cs typeface="Times New Roman" pitchFamily="18" charset="0"/>
              </a:rPr>
              <a:t> (</a:t>
            </a:r>
            <a:r>
              <a:rPr lang="el-GR" sz="2000" dirty="0">
                <a:cs typeface="Times New Roman" pitchFamily="18" charset="0"/>
              </a:rPr>
              <a:t>θ</a:t>
            </a:r>
            <a:r>
              <a:rPr lang="it-IT" sz="2000" dirty="0">
                <a:cs typeface="Times New Roman" pitchFamily="18" charset="0"/>
              </a:rPr>
              <a:t>=0</a:t>
            </a:r>
            <a:r>
              <a:rPr lang="it-IT" sz="2000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l-G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Il </a:t>
            </a:r>
            <a:r>
              <a:rPr lang="en-US" sz="2000" dirty="0" err="1">
                <a:cs typeface="Times New Roman" pitchFamily="18" charset="0"/>
              </a:rPr>
              <a:t>prodotto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vettoriale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gode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della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proprietà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anticommutativa</a:t>
            </a:r>
            <a:r>
              <a:rPr lang="en-US" sz="2000" dirty="0" smtClean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60279"/>
              </p:ext>
            </p:extLst>
          </p:nvPr>
        </p:nvGraphicFramePr>
        <p:xfrm>
          <a:off x="971600" y="5684745"/>
          <a:ext cx="22018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zione" r:id="rId6" imgW="825480" imgH="177480" progId="Equation.3">
                  <p:embed/>
                </p:oleObj>
              </mc:Choice>
              <mc:Fallback>
                <p:oleObj name="Equazione" r:id="rId6" imgW="825480" imgH="177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684745"/>
                        <a:ext cx="2201862" cy="371475"/>
                      </a:xfrm>
                      <a:prstGeom prst="rect">
                        <a:avLst/>
                      </a:prstGeom>
                      <a:solidFill>
                        <a:srgbClr val="FF00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3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Prodotto vettoriale in componenti cartesiane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Tenendo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 </a:t>
            </a:r>
            <a:r>
              <a:rPr lang="en-US" dirty="0" err="1"/>
              <a:t>versori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assi</a:t>
            </a:r>
            <a:r>
              <a:rPr lang="en-US" dirty="0"/>
              <a:t> </a:t>
            </a:r>
            <a:r>
              <a:rPr lang="en-US" dirty="0" err="1"/>
              <a:t>cartesiani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a due a due </a:t>
            </a:r>
            <a:r>
              <a:rPr lang="en-US" dirty="0" err="1"/>
              <a:t>perpendicolari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,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applicando</a:t>
            </a:r>
            <a:r>
              <a:rPr lang="en-US" dirty="0"/>
              <a:t> la </a:t>
            </a:r>
            <a:r>
              <a:rPr lang="en-US" dirty="0" err="1"/>
              <a:t>regola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mano</a:t>
            </a:r>
            <a:r>
              <a:rPr lang="en-US" dirty="0"/>
              <a:t> </a:t>
            </a:r>
            <a:r>
              <a:rPr lang="en-US" dirty="0" err="1"/>
              <a:t>destra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relazioni</a:t>
            </a:r>
            <a:r>
              <a:rPr lang="en-US" dirty="0"/>
              <a:t>: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25</a:t>
            </a:fld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60907"/>
              </p:ext>
            </p:extLst>
          </p:nvPr>
        </p:nvGraphicFramePr>
        <p:xfrm>
          <a:off x="2411760" y="3789040"/>
          <a:ext cx="430371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095500" imgH="698500" progId="Equation.3">
                  <p:embed/>
                </p:oleObj>
              </mc:Choice>
              <mc:Fallback>
                <p:oleObj name="Equation" r:id="rId3" imgW="2095500" imgH="698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89040"/>
                        <a:ext cx="4303712" cy="1433513"/>
                      </a:xfrm>
                      <a:prstGeom prst="rect">
                        <a:avLst/>
                      </a:prstGeom>
                      <a:solidFill>
                        <a:srgbClr val="00FF00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5964936" cy="1442674"/>
          </a:xfrm>
        </p:spPr>
        <p:txBody>
          <a:bodyPr/>
          <a:lstStyle/>
          <a:p>
            <a:r>
              <a:rPr lang="it-IT" dirty="0" smtClean="0"/>
              <a:t>Prodotto vettoriale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26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27584" y="1772816"/>
            <a:ext cx="7467600" cy="3951337"/>
          </a:xfrm>
        </p:spPr>
        <p:txBody>
          <a:bodyPr/>
          <a:lstStyle/>
          <a:p>
            <a:r>
              <a:rPr lang="en-US" dirty="0" err="1"/>
              <a:t>Pertanto</a:t>
            </a:r>
            <a:r>
              <a:rPr lang="en-US" dirty="0"/>
              <a:t>, </a:t>
            </a:r>
            <a:r>
              <a:rPr lang="en-US" dirty="0" err="1"/>
              <a:t>esprimendo</a:t>
            </a:r>
            <a:r>
              <a:rPr lang="en-US" dirty="0"/>
              <a:t> i </a:t>
            </a:r>
            <a:r>
              <a:rPr lang="en-US" dirty="0" err="1"/>
              <a:t>vettori</a:t>
            </a:r>
            <a:r>
              <a:rPr lang="en-US" dirty="0"/>
              <a:t> in termini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componenti</a:t>
            </a:r>
            <a:r>
              <a:rPr lang="en-US" dirty="0"/>
              <a:t> </a:t>
            </a:r>
            <a:r>
              <a:rPr lang="en-US" dirty="0" err="1"/>
              <a:t>cartesiane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ha </a:t>
            </a:r>
            <a:r>
              <a:rPr lang="en-US" dirty="0" err="1"/>
              <a:t>che</a:t>
            </a:r>
            <a:r>
              <a:rPr lang="en-US" dirty="0"/>
              <a:t>:</a:t>
            </a:r>
          </a:p>
          <a:p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20618"/>
              </p:ext>
            </p:extLst>
          </p:nvPr>
        </p:nvGraphicFramePr>
        <p:xfrm>
          <a:off x="827584" y="3284984"/>
          <a:ext cx="75866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zione" r:id="rId3" imgW="3327120" imgH="266400" progId="Equation.3">
                  <p:embed/>
                </p:oleObj>
              </mc:Choice>
              <mc:Fallback>
                <p:oleObj name="Equazione" r:id="rId3" imgW="332712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84984"/>
                        <a:ext cx="7586662" cy="608013"/>
                      </a:xfrm>
                      <a:prstGeom prst="rect">
                        <a:avLst/>
                      </a:prstGeom>
                      <a:solidFill>
                        <a:srgbClr val="00FF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"/>
          <p:cNvSpPr>
            <a:spLocks noChangeArrowheads="1"/>
          </p:cNvSpPr>
          <p:nvPr/>
        </p:nvSpPr>
        <p:spPr bwMode="auto">
          <a:xfrm rot="10800000" flipH="1">
            <a:off x="1259632" y="4580732"/>
            <a:ext cx="936625" cy="1008062"/>
          </a:xfrm>
          <a:custGeom>
            <a:avLst/>
            <a:gdLst>
              <a:gd name="T0" fmla="*/ 655898 w 21600"/>
              <a:gd name="T1" fmla="*/ 0 h 21600"/>
              <a:gd name="T2" fmla="*/ 655898 w 21600"/>
              <a:gd name="T3" fmla="*/ 567408 h 21600"/>
              <a:gd name="T4" fmla="*/ 140364 w 21600"/>
              <a:gd name="T5" fmla="*/ 1008062 h 21600"/>
              <a:gd name="T6" fmla="*/ 936625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99676"/>
              </p:ext>
            </p:extLst>
          </p:nvPr>
        </p:nvGraphicFramePr>
        <p:xfrm>
          <a:off x="3362325" y="4230688"/>
          <a:ext cx="2792413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zione" r:id="rId5" imgW="1244520" imgH="761760" progId="Equation.3">
                  <p:embed/>
                </p:oleObj>
              </mc:Choice>
              <mc:Fallback>
                <p:oleObj name="Equazione" r:id="rId5" imgW="1244520" imgH="761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230688"/>
                        <a:ext cx="2792413" cy="17081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9999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e 2"/>
          <p:cNvSpPr/>
          <p:nvPr/>
        </p:nvSpPr>
        <p:spPr>
          <a:xfrm>
            <a:off x="6588224" y="260648"/>
            <a:ext cx="2304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HELP MATEMATICA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5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442674"/>
          </a:xfrm>
        </p:spPr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eterminante di una matrice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038388"/>
            <a:ext cx="7982272" cy="395133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determinante di una </a:t>
            </a:r>
            <a:r>
              <a:rPr lang="it-IT" dirty="0">
                <a:hlinkClick r:id="rId2" tooltip="Matrice 2 per 2"/>
              </a:rPr>
              <a:t>matrice 2 × 2</a:t>
            </a:r>
            <a:r>
              <a:rPr lang="it-IT" dirty="0"/>
              <a:t> è pari 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determinante di una </a:t>
            </a:r>
            <a:r>
              <a:rPr lang="it-IT" dirty="0"/>
              <a:t>matrice 3 × 3 </a:t>
            </a:r>
            <a:r>
              <a:rPr lang="it-IT" dirty="0"/>
              <a:t>è pari 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27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32" y="2636912"/>
            <a:ext cx="3106844" cy="77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5" y="4725144"/>
            <a:ext cx="673225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e 7"/>
          <p:cNvSpPr/>
          <p:nvPr/>
        </p:nvSpPr>
        <p:spPr>
          <a:xfrm>
            <a:off x="6156176" y="1337466"/>
            <a:ext cx="280831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Regola di </a:t>
            </a:r>
            <a:r>
              <a:rPr lang="it-IT" dirty="0" err="1" smtClean="0"/>
              <a:t>Sarrus</a:t>
            </a:r>
            <a:endParaRPr lang="it-IT" dirty="0" smtClean="0"/>
          </a:p>
          <a:p>
            <a:pPr algn="ctr"/>
            <a:r>
              <a:rPr lang="it-IT" dirty="0" smtClean="0"/>
              <a:t>Regola di Laplace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58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it-IT" b="1" dirty="0"/>
              <a:t>Esempi e applicazioni: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8"/>
                <a:ext cx="8496944" cy="4824536"/>
              </a:xfrm>
            </p:spPr>
            <p:txBody>
              <a:bodyPr>
                <a:normAutofit fontScale="55000" lnSpcReduction="20000"/>
              </a:bodyPr>
              <a:lstStyle/>
              <a:p>
                <a:pPr marL="0" lvl="0" indent="0">
                  <a:buNone/>
                </a:pPr>
                <a:r>
                  <a:rPr lang="it-IT" b="1" dirty="0" smtClean="0"/>
                  <a:t>a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×</m:t>
                    </m:r>
                  </m:oMath>
                </a14:m>
                <a:r>
                  <a:rPr lang="it-IT" b="1" i="1" dirty="0"/>
                  <a:t> </a:t>
                </a:r>
                <a:r>
                  <a:rPr lang="it-IT" b="1" dirty="0"/>
                  <a:t>a = </a:t>
                </a:r>
                <a:r>
                  <a:rPr lang="it-IT" b="1" dirty="0" smtClean="0"/>
                  <a:t>0</a:t>
                </a:r>
              </a:p>
              <a:p>
                <a:pPr marL="0" lvl="0" indent="0">
                  <a:buNone/>
                </a:pPr>
                <a:r>
                  <a:rPr lang="it-IT" dirty="0"/>
                  <a:t> </a:t>
                </a:r>
                <a:endParaRPr lang="it-IT" dirty="0" smtClean="0"/>
              </a:p>
              <a:p>
                <a:pPr marL="0" lvl="0" indent="0">
                  <a:buNone/>
                </a:pPr>
                <a:r>
                  <a:rPr lang="it-IT" dirty="0" smtClean="0"/>
                  <a:t>Possiamo </a:t>
                </a:r>
                <a:r>
                  <a:rPr lang="it-IT" dirty="0"/>
                  <a:t>dimostrarlo seguendo due strade.</a:t>
                </a:r>
              </a:p>
              <a:p>
                <a:pPr marL="0" indent="0">
                  <a:buNone/>
                </a:pPr>
                <a:r>
                  <a:rPr lang="it-IT" dirty="0"/>
                  <a:t> </a:t>
                </a:r>
              </a:p>
              <a:p>
                <a:pPr marL="0" indent="0">
                  <a:buNone/>
                </a:pPr>
                <a:r>
                  <a:rPr lang="it-IT" dirty="0"/>
                  <a:t>La più sintetica fa uso della proprietà </a:t>
                </a:r>
                <a:r>
                  <a:rPr lang="it-IT" dirty="0" err="1"/>
                  <a:t>anticommutativa</a:t>
                </a:r>
                <a:r>
                  <a:rPr lang="it-IT" dirty="0"/>
                  <a:t> per cui, commutando i fattori, deve essere a </a:t>
                </a:r>
                <a14:m>
                  <m:oMath xmlns:m="http://schemas.openxmlformats.org/officeDocument/2006/math">
                    <m:r>
                      <a:rPr lang="it-IT">
                        <a:latin typeface="Cambria Math"/>
                      </a:rPr>
                      <m:t>×</m:t>
                    </m:r>
                  </m:oMath>
                </a14:m>
                <a:r>
                  <a:rPr lang="it-IT" dirty="0"/>
                  <a:t> a = - a </a:t>
                </a:r>
                <a14:m>
                  <m:oMath xmlns:m="http://schemas.openxmlformats.org/officeDocument/2006/math">
                    <m:r>
                      <a:rPr lang="it-IT">
                        <a:latin typeface="Cambria Math"/>
                      </a:rPr>
                      <m:t>×</m:t>
                    </m:r>
                  </m:oMath>
                </a14:m>
                <a:r>
                  <a:rPr lang="it-IT" dirty="0"/>
                  <a:t> a. Ne segue che il vettore prodotto c è  uguale al proprio opposto - c e ciò  può essere vero solo per il vettore nullo 0.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L’altra si basa sullo sviluppo del determinante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𝑐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i="1">
                          <a:latin typeface="Cambria Math"/>
                        </a:rPr>
                        <m:t>𝑎</m:t>
                      </m:r>
                      <m:r>
                        <a:rPr lang="it-IT" i="1">
                          <a:latin typeface="Cambria Math"/>
                        </a:rPr>
                        <m:t>×</m:t>
                      </m:r>
                      <m:r>
                        <a:rPr lang="it-IT" i="1">
                          <a:latin typeface="Cambria Math"/>
                        </a:rPr>
                        <m:t>𝑎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𝑐</m:t>
                    </m:r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it-IT" i="1">
                        <a:latin typeface="Cambria Math"/>
                      </a:rPr>
                      <m:t>𝑎</m:t>
                    </m:r>
                    <m:r>
                      <a:rPr lang="it-IT" i="1">
                        <a:latin typeface="Cambria Math"/>
                      </a:rPr>
                      <m:t>×</m:t>
                    </m:r>
                    <m:r>
                      <a:rPr lang="it-IT" i="1">
                        <a:latin typeface="Cambria Math"/>
                      </a:rPr>
                      <m:t>𝑎</m:t>
                    </m:r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̂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  <m:acc>
                      <m:accPr>
                        <m:chr m:val="̂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̂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𝑘</m:t>
                        </m:r>
                      </m:e>
                    </m:acc>
                  </m:oMath>
                </a14:m>
                <a:r>
                  <a:rPr lang="it-IT" dirty="0"/>
                  <a:t>= = 0i + 0j + 0k = 0</a:t>
                </a:r>
              </a:p>
              <a:p>
                <a:pPr marL="0" indent="0">
                  <a:buNone/>
                </a:pPr>
                <a:r>
                  <a:rPr lang="it-IT" dirty="0"/>
                  <a:t> </a:t>
                </a:r>
              </a:p>
              <a:p>
                <a:pPr marL="0" indent="0">
                  <a:buNone/>
                </a:pPr>
                <a:r>
                  <a:rPr lang="it-IT" dirty="0"/>
                  <a:t>come si vede un determinante con due righe uguali si annulla.</a:t>
                </a:r>
              </a:p>
              <a:p>
                <a:pPr marL="0" indent="0">
                  <a:buNone/>
                </a:pPr>
                <a:r>
                  <a:rPr lang="it-IT" dirty="0"/>
                  <a:t> </a:t>
                </a:r>
              </a:p>
              <a:p>
                <a:r>
                  <a:rPr lang="it-IT" dirty="0"/>
                  <a:t>In modo analogo a quanto svolto nel precedente esempio, </a:t>
                </a:r>
                <a:r>
                  <a:rPr lang="it-IT" dirty="0" smtClean="0"/>
                  <a:t>possiamo dedurre </a:t>
                </a:r>
                <a:r>
                  <a:rPr lang="it-IT" dirty="0"/>
                  <a:t>che se b = </a:t>
                </a:r>
                <a:r>
                  <a:rPr lang="it-IT" dirty="0" smtClean="0"/>
                  <a:t>a </a:t>
                </a:r>
                <a:r>
                  <a:rPr lang="it-IT" dirty="0"/>
                  <a:t>ossia se i due fattori sono collineari, il loro prodotto vettoriale si annulla. Poiché, inoltre, vale pure l'implicazione opposta, abbiamo la possibilità di riscrivere la condizione di col linearità  in modo alternativo; allora:</a:t>
                </a:r>
              </a:p>
              <a:p>
                <a:pPr marL="0" indent="0">
                  <a:buNone/>
                </a:pPr>
                <a:r>
                  <a:rPr lang="it-IT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>
                          <a:latin typeface="Cambria Math"/>
                        </a:rPr>
                        <m:t>a</m:t>
                      </m:r>
                      <m:r>
                        <a:rPr lang="it-IT">
                          <a:latin typeface="Cambria Math"/>
                        </a:rPr>
                        <m:t>||</m:t>
                      </m:r>
                      <m:r>
                        <m:rPr>
                          <m:sty m:val="p"/>
                        </m:rPr>
                        <a:rPr lang="it-IT">
                          <a:latin typeface="Cambria Math"/>
                        </a:rPr>
                        <m:t>b</m:t>
                      </m:r>
                      <m:r>
                        <a:rPr lang="it-IT">
                          <a:latin typeface="Cambria Math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it-IT">
                          <a:latin typeface="Cambria Math"/>
                        </a:rPr>
                        <m:t>a</m:t>
                      </m:r>
                      <m:r>
                        <a:rPr lang="it-IT">
                          <a:latin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it-IT">
                          <a:latin typeface="Cambria Math"/>
                        </a:rPr>
                        <m:t>b</m:t>
                      </m:r>
                      <m:r>
                        <a:rPr lang="it-IT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8"/>
                <a:ext cx="8496944" cy="4824536"/>
              </a:xfrm>
              <a:blipFill rotWithShape="1">
                <a:blip r:embed="rId2"/>
                <a:stretch>
                  <a:fillRect l="-72" t="-8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it-IT" dirty="0"/>
              <a:t>Applicazione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792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Il modulo del prodotto vettoriale è numericamente uguale all’area del parallelogramma individuato dai due vettori e le parallele che passano per gli estremi.  Consideriamo la seguente figura che mostra due vettori che hanno la stessa origine e le parallele  per essi.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L’ area di questo  parallelogrammo si calcola moltiplicando la base (B) per l’ altezza (</a:t>
            </a:r>
            <a:r>
              <a:rPr lang="it-IT" dirty="0" err="1"/>
              <a:t>Asenθ</a:t>
            </a:r>
            <a:r>
              <a:rPr lang="it-IT" dirty="0"/>
              <a:t>):  Area=</a:t>
            </a:r>
            <a:r>
              <a:rPr lang="it-IT" dirty="0" err="1"/>
              <a:t>BAsenθ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29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24939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Vettori e scalari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38388"/>
            <a:ext cx="8424936" cy="395133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solidFill>
                  <a:schemeClr val="tx1"/>
                </a:solidFill>
              </a:rPr>
              <a:t>Domenica ho fatto venti chilometri in bicicletta…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>
                <a:solidFill>
                  <a:schemeClr val="tx1"/>
                </a:solidFill>
              </a:rPr>
              <a:t>L’informazione sullo spostamento è completa?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>
                <a:solidFill>
                  <a:schemeClr val="tx1"/>
                </a:solidFill>
              </a:rPr>
              <a:t>No, ne conosco solo l’entità.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 dirty="0">
                <a:solidFill>
                  <a:schemeClr val="tx1"/>
                </a:solidFill>
              </a:rPr>
              <a:t>Domenica ho fatto venti chilometri in bicicletta lungo la </a:t>
            </a:r>
            <a:r>
              <a:rPr lang="it-IT" b="1" dirty="0" smtClean="0">
                <a:solidFill>
                  <a:schemeClr val="tx1"/>
                </a:solidFill>
              </a:rPr>
              <a:t>strada per Potenza…</a:t>
            </a:r>
            <a:endParaRPr lang="it-IT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>
                <a:solidFill>
                  <a:schemeClr val="tx1"/>
                </a:solidFill>
              </a:rPr>
              <a:t>Ho aggiunto informazione sulla mia direzione.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 dirty="0">
                <a:solidFill>
                  <a:schemeClr val="tx1"/>
                </a:solidFill>
              </a:rPr>
              <a:t>Domenica ho fatto venti chilometri in bicicletta lungo la strada per </a:t>
            </a:r>
            <a:r>
              <a:rPr lang="it-IT" b="1" dirty="0" smtClean="0">
                <a:solidFill>
                  <a:schemeClr val="tx1"/>
                </a:solidFill>
              </a:rPr>
              <a:t>Potenza </a:t>
            </a:r>
            <a:r>
              <a:rPr lang="it-IT" b="1" dirty="0">
                <a:solidFill>
                  <a:schemeClr val="tx1"/>
                </a:solidFill>
              </a:rPr>
              <a:t>verso  </a:t>
            </a:r>
            <a:r>
              <a:rPr lang="it-IT" b="1" dirty="0" smtClean="0">
                <a:solidFill>
                  <a:schemeClr val="tx1"/>
                </a:solidFill>
              </a:rPr>
              <a:t>Matera</a:t>
            </a:r>
            <a:endParaRPr lang="it-IT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dirty="0" smtClean="0">
                <a:solidFill>
                  <a:schemeClr val="tx1"/>
                </a:solidFill>
              </a:rPr>
              <a:t>Questo </a:t>
            </a:r>
            <a:r>
              <a:rPr lang="it-IT" dirty="0">
                <a:solidFill>
                  <a:schemeClr val="tx1"/>
                </a:solidFill>
              </a:rPr>
              <a:t>dato completa l’informazione sul verso del mio spostamento.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08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vettori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it-IT" dirty="0">
                <a:solidFill>
                  <a:schemeClr val="tx1"/>
                </a:solidFill>
              </a:rPr>
              <a:t>Una grandezza fisica è un vettore quando per </a:t>
            </a:r>
            <a:r>
              <a:rPr lang="it-IT" dirty="0" smtClean="0">
                <a:solidFill>
                  <a:schemeClr val="tx1"/>
                </a:solidFill>
              </a:rPr>
              <a:t>definirla completamente </a:t>
            </a:r>
            <a:r>
              <a:rPr lang="it-IT" dirty="0">
                <a:solidFill>
                  <a:schemeClr val="tx1"/>
                </a:solidFill>
              </a:rPr>
              <a:t>è </a:t>
            </a:r>
            <a:r>
              <a:rPr lang="it-IT" dirty="0" smtClean="0">
                <a:solidFill>
                  <a:schemeClr val="tx1"/>
                </a:solidFill>
              </a:rPr>
              <a:t>necessario fornire </a:t>
            </a:r>
            <a:r>
              <a:rPr lang="it-IT" dirty="0">
                <a:solidFill>
                  <a:schemeClr val="tx1"/>
                </a:solidFill>
              </a:rPr>
              <a:t>un </a:t>
            </a:r>
            <a:r>
              <a:rPr lang="it-IT" dirty="0" smtClean="0">
                <a:solidFill>
                  <a:schemeClr val="tx1"/>
                </a:solidFill>
              </a:rPr>
              <a:t>modulo o intensità  </a:t>
            </a:r>
            <a:r>
              <a:rPr lang="it-IT" dirty="0">
                <a:solidFill>
                  <a:schemeClr val="tx1"/>
                </a:solidFill>
              </a:rPr>
              <a:t>(= l’entità), una direzione e un verso.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4</a:t>
            </a:fld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0003"/>
            <a:ext cx="3227387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8829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Modulo, direzione, verso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Scelta un'unità di misura, ad ogni segmento [AB] si può associare un numero reale non negativo AB, la misura della lunghezza di [AB], che rappresenta il modulo o intensità del vettore.</a:t>
            </a:r>
          </a:p>
          <a:p>
            <a:r>
              <a:rPr lang="it-IT" dirty="0"/>
              <a:t>Il passo successivo consiste nel definire un segmento orientato come quel segmento di estremi A e B nel quale si sia assegnato un ordine e quindi si possa distinguere un punto iniziale ed uno finale. A tal fine si sceglie il simbolo  convenendo di considerare A come il punto iniziale e B come quello finale. Graficamente ciò si esprime tramite una freccia che parte da A e giunge in </a:t>
            </a:r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35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Vettori paralleli e perpendicolari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questi nuovi enti si possono in modo del tutto naturale estendere i concetti di parallelismo e perpendicolarità. In particolare </a:t>
            </a:r>
            <a:r>
              <a:rPr lang="it-IT" i="1" dirty="0"/>
              <a:t> </a:t>
            </a:r>
            <a:r>
              <a:rPr lang="it-IT" dirty="0"/>
              <a:t>risulta parallelo ad una retta </a:t>
            </a:r>
            <a:r>
              <a:rPr lang="it-IT" i="1" dirty="0"/>
              <a:t>r </a:t>
            </a:r>
            <a:r>
              <a:rPr lang="it-IT" dirty="0"/>
              <a:t>se lo sono le rette </a:t>
            </a:r>
            <a:r>
              <a:rPr lang="it-IT" i="1" dirty="0"/>
              <a:t>r </a:t>
            </a:r>
            <a:r>
              <a:rPr lang="it-IT" dirty="0"/>
              <a:t>e la retta </a:t>
            </a:r>
            <a:r>
              <a:rPr lang="it-IT" i="1" dirty="0"/>
              <a:t>AB </a:t>
            </a:r>
            <a:r>
              <a:rPr lang="it-IT" dirty="0"/>
              <a:t>cioè </a:t>
            </a:r>
            <a:r>
              <a:rPr lang="it-IT" i="1" dirty="0"/>
              <a:t> r // AB</a:t>
            </a:r>
            <a:r>
              <a:rPr lang="it-IT" dirty="0"/>
              <a:t>. Così i segmenti orientati </a:t>
            </a:r>
            <a:r>
              <a:rPr lang="it-IT" i="1" dirty="0"/>
              <a:t> </a:t>
            </a:r>
            <a:r>
              <a:rPr lang="it-IT" dirty="0"/>
              <a:t>e </a:t>
            </a:r>
            <a:r>
              <a:rPr lang="it-IT" i="1" dirty="0"/>
              <a:t> </a:t>
            </a:r>
            <a:r>
              <a:rPr lang="it-IT" dirty="0"/>
              <a:t>si dicono </a:t>
            </a:r>
            <a:r>
              <a:rPr lang="it-IT" i="1" dirty="0"/>
              <a:t>collineari </a:t>
            </a:r>
            <a:r>
              <a:rPr lang="it-IT" dirty="0"/>
              <a:t>(o paralleli, // ) se esiste una linea retta </a:t>
            </a:r>
            <a:r>
              <a:rPr lang="it-IT" i="1" dirty="0"/>
              <a:t>r </a:t>
            </a:r>
            <a:r>
              <a:rPr lang="it-IT" dirty="0"/>
              <a:t>alla quale entrambi risultano paralleli.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4293096"/>
            <a:ext cx="3343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13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Vettori equipollenti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it-IT" dirty="0" smtClean="0"/>
                  <a:t>Un segmento orientato </a:t>
                </a:r>
                <a:r>
                  <a:rPr lang="it-IT" i="1" dirty="0"/>
                  <a:t> </a:t>
                </a:r>
                <a:r>
                  <a:rPr lang="it-IT" dirty="0"/>
                  <a:t>può quindi essere posto in corrispondenza con un altro segmento orientato </a:t>
                </a:r>
                <a:r>
                  <a:rPr lang="it-IT" i="1" dirty="0"/>
                  <a:t> </a:t>
                </a:r>
                <a:r>
                  <a:rPr lang="it-IT" dirty="0"/>
                  <a:t>per mezzo della sua  </a:t>
                </a:r>
              </a:p>
              <a:p>
                <a:pPr marL="0" indent="0">
                  <a:buNone/>
                </a:pPr>
                <a:r>
                  <a:rPr lang="it-IT" dirty="0" smtClean="0"/>
                  <a:t>	1</a:t>
                </a:r>
                <a:r>
                  <a:rPr lang="it-IT" dirty="0"/>
                  <a:t>. lunghezza,</a:t>
                </a:r>
              </a:p>
              <a:p>
                <a:pPr marL="0" indent="0">
                  <a:buNone/>
                </a:pPr>
                <a:r>
                  <a:rPr lang="it-IT" dirty="0" smtClean="0"/>
                  <a:t>	2</a:t>
                </a:r>
                <a:r>
                  <a:rPr lang="it-IT" dirty="0"/>
                  <a:t>. </a:t>
                </a:r>
                <a:r>
                  <a:rPr lang="it-IT" dirty="0" err="1"/>
                  <a:t>collinearità</a:t>
                </a:r>
                <a:r>
                  <a:rPr lang="it-IT" dirty="0"/>
                  <a:t>,</a:t>
                </a:r>
              </a:p>
              <a:p>
                <a:pPr marL="0" indent="0">
                  <a:buNone/>
                </a:pPr>
                <a:r>
                  <a:rPr lang="it-IT" dirty="0" smtClean="0"/>
                  <a:t>	3</a:t>
                </a:r>
                <a:r>
                  <a:rPr lang="it-IT" dirty="0"/>
                  <a:t>. verso.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r>
                  <a:rPr lang="it-IT" dirty="0"/>
                  <a:t>Pertanto sull'insieme dei segmenti orientati del piano è possibile definire una relazione che associ </a:t>
                </a:r>
                <a:r>
                  <a:rPr lang="it-IT" i="1" dirty="0"/>
                  <a:t> </a:t>
                </a:r>
                <a:r>
                  <a:rPr lang="it-IT" dirty="0"/>
                  <a:t>con</a:t>
                </a:r>
                <a:r>
                  <a:rPr lang="it-IT" i="1" dirty="0"/>
                  <a:t> </a:t>
                </a:r>
                <a:r>
                  <a:rPr lang="it-IT" dirty="0"/>
                  <a:t>se e solo se</a:t>
                </a:r>
              </a:p>
              <a:p>
                <a:pPr marL="0" lvl="0" indent="0">
                  <a:buNone/>
                </a:pPr>
                <a:r>
                  <a:rPr lang="it-IT" dirty="0"/>
                  <a:t> </a:t>
                </a:r>
              </a:p>
              <a:p>
                <a:pPr marL="0" indent="0">
                  <a:buNone/>
                </a:pPr>
                <a:r>
                  <a:rPr lang="it-IT" i="1" dirty="0" smtClean="0"/>
                  <a:t>1. </a:t>
                </a:r>
                <a:r>
                  <a:rPr lang="it-IT" i="1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𝐴𝐵</m:t>
                        </m:r>
                        <m:r>
                          <m:rPr>
                            <m:nor/>
                          </m:rPr>
                          <a:rPr lang="it-IT" dirty="0"/>
                          <m:t> 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||</m:t>
                    </m:r>
                    <m:acc>
                      <m:accPr>
                        <m:chr m:val="⃗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it-IT" dirty="0" smtClean="0"/>
                  <a:t>		2. </a:t>
                </a:r>
                <a:r>
                  <a:rPr lang="it-IT" i="1" dirty="0"/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𝐴𝐵</m:t>
                        </m:r>
                        <m:r>
                          <m:rPr>
                            <m:nor/>
                          </m:rPr>
                          <a:rPr lang="it-IT" dirty="0"/>
                          <m:t> </m:t>
                        </m:r>
                      </m:e>
                    </m:acc>
                    <m:r>
                      <a:rPr lang="it-IT" i="1" smtClean="0">
                        <a:latin typeface="Cambria Math"/>
                        <a:ea typeface="Cambria Math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it-IT" dirty="0" smtClean="0"/>
                  <a:t>		</a:t>
                </a:r>
                <a:r>
                  <a:rPr lang="it-IT" i="1" dirty="0"/>
                  <a:t> </a:t>
                </a:r>
                <a:r>
                  <a:rPr lang="it-IT" i="1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𝐴𝐵</m:t>
                        </m:r>
                        <m:r>
                          <m:rPr>
                            <m:nor/>
                          </m:rPr>
                          <a:rPr lang="it-IT" dirty="0"/>
                          <m:t> </m:t>
                        </m:r>
                      </m:e>
                    </m:acc>
                    <m:r>
                      <a:rPr lang="it-IT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Tale relazione </a:t>
                </a:r>
                <a:r>
                  <a:rPr lang="it-IT" dirty="0"/>
                  <a:t>prende il nome di relazione di equipollenza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98" t="-2311" r="-13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7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6273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2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Nuova definizione di vettore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Definizione:  </a:t>
            </a:r>
            <a:r>
              <a:rPr lang="it-IT" b="1" i="1" dirty="0"/>
              <a:t>Un vettore nel piano (o nello spazio) è definito come l'insieme di tutti i segmenti orientati equipollenti, ossia di tutti i segmenti orientati aventi la medesima direzione, verso e lunghezza.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8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Operazioni con i vettori: metodo grafico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19 settembre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Precorso di Fisica - Prof. Roberto Capone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C9F5-17B7-4DB2-868C-5D0862DC57B4}" type="slidenum">
              <a:rPr lang="it-IT" smtClean="0"/>
              <a:t>9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926334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35896" y="2413338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Definizione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somma di due vettori a e b è un vettore c = a + b la cui direzione e verso si ottengono nel modo seguente:  si fissa il vettore a e, a partire dal suo punto estremo, si traccia il vettore b. Il vettore che unisce l'origine di a con l'estremo di b fornisce la somma c = a + b.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635896" y="50131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somma vettoriale corrisponde a mettere i vettori uno dietro l’altro (metodo punta – coda)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204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1762</Words>
  <Application>Microsoft Office PowerPoint</Application>
  <PresentationFormat>Presentazione su schermo (4:3)</PresentationFormat>
  <Paragraphs>252</Paragraphs>
  <Slides>29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Sketchbook</vt:lpstr>
      <vt:lpstr>Equazione</vt:lpstr>
      <vt:lpstr>Equation</vt:lpstr>
      <vt:lpstr>I vettori</vt:lpstr>
      <vt:lpstr>Vettori e scalari</vt:lpstr>
      <vt:lpstr>Vettori e scalari</vt:lpstr>
      <vt:lpstr>I vettori</vt:lpstr>
      <vt:lpstr>Modulo, direzione, verso</vt:lpstr>
      <vt:lpstr>Vettori paralleli e perpendicolari</vt:lpstr>
      <vt:lpstr>Vettori equipollenti</vt:lpstr>
      <vt:lpstr>Nuova definizione di vettore</vt:lpstr>
      <vt:lpstr>Operazioni con i vettori: metodo grafico</vt:lpstr>
      <vt:lpstr>Proprietà della somma</vt:lpstr>
      <vt:lpstr>Regola della poligonale</vt:lpstr>
      <vt:lpstr>Differenza tra due vettori</vt:lpstr>
      <vt:lpstr>I vettori nel piano</vt:lpstr>
      <vt:lpstr>Teoremi sui triangoli rettangoli</vt:lpstr>
      <vt:lpstr>Versori</vt:lpstr>
      <vt:lpstr>Rappresentazione cartesiana</vt:lpstr>
      <vt:lpstr>Somma di vettori</vt:lpstr>
      <vt:lpstr>Vettori nello spazio</vt:lpstr>
      <vt:lpstr>Prodotto scalare</vt:lpstr>
      <vt:lpstr>Prodotto scalare in componenti cartesiane</vt:lpstr>
      <vt:lpstr>Prodotto vettoriale</vt:lpstr>
      <vt:lpstr>La regola della mano destra</vt:lpstr>
      <vt:lpstr>Regola della mano destra</vt:lpstr>
      <vt:lpstr>Proprietà del prodotto vettoriale</vt:lpstr>
      <vt:lpstr>Prodotto vettoriale in componenti cartesiane</vt:lpstr>
      <vt:lpstr>Prodotto vettoriale</vt:lpstr>
      <vt:lpstr>Determinante di una matrice</vt:lpstr>
      <vt:lpstr>Esempi e applicazioni: </vt:lpstr>
      <vt:lpstr>Applicazione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Salza</dc:creator>
  <cp:lastModifiedBy>Pasquale Salza</cp:lastModifiedBy>
  <cp:revision>28</cp:revision>
  <dcterms:created xsi:type="dcterms:W3CDTF">2011-09-12T09:59:54Z</dcterms:created>
  <dcterms:modified xsi:type="dcterms:W3CDTF">2011-09-18T18:12:23Z</dcterms:modified>
</cp:coreProperties>
</file>