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68" r:id="rId2"/>
  </p:sldMasterIdLst>
  <p:notesMasterIdLst>
    <p:notesMasterId r:id="rId92"/>
  </p:notesMasterIdLst>
  <p:sldIdLst>
    <p:sldId id="453" r:id="rId3"/>
    <p:sldId id="258" r:id="rId4"/>
    <p:sldId id="454" r:id="rId5"/>
    <p:sldId id="455" r:id="rId6"/>
    <p:sldId id="430" r:id="rId7"/>
    <p:sldId id="441" r:id="rId8"/>
    <p:sldId id="372" r:id="rId9"/>
    <p:sldId id="383" r:id="rId10"/>
    <p:sldId id="384" r:id="rId11"/>
    <p:sldId id="385" r:id="rId12"/>
    <p:sldId id="386" r:id="rId13"/>
    <p:sldId id="387" r:id="rId14"/>
    <p:sldId id="257" r:id="rId15"/>
    <p:sldId id="259" r:id="rId16"/>
    <p:sldId id="260" r:id="rId17"/>
    <p:sldId id="434" r:id="rId18"/>
    <p:sldId id="262" r:id="rId19"/>
    <p:sldId id="264" r:id="rId20"/>
    <p:sldId id="265" r:id="rId21"/>
    <p:sldId id="435" r:id="rId22"/>
    <p:sldId id="289" r:id="rId23"/>
    <p:sldId id="287" r:id="rId24"/>
    <p:sldId id="288" r:id="rId25"/>
    <p:sldId id="266" r:id="rId26"/>
    <p:sldId id="267" r:id="rId27"/>
    <p:sldId id="291" r:id="rId28"/>
    <p:sldId id="388" r:id="rId29"/>
    <p:sldId id="436" r:id="rId30"/>
    <p:sldId id="437" r:id="rId31"/>
    <p:sldId id="438" r:id="rId32"/>
    <p:sldId id="442" r:id="rId33"/>
    <p:sldId id="439" r:id="rId34"/>
    <p:sldId id="456" r:id="rId35"/>
    <p:sldId id="292" r:id="rId36"/>
    <p:sldId id="293" r:id="rId37"/>
    <p:sldId id="307" r:id="rId38"/>
    <p:sldId id="300" r:id="rId39"/>
    <p:sldId id="301" r:id="rId40"/>
    <p:sldId id="450" r:id="rId41"/>
    <p:sldId id="391" r:id="rId42"/>
    <p:sldId id="392" r:id="rId43"/>
    <p:sldId id="393" r:id="rId44"/>
    <p:sldId id="394" r:id="rId45"/>
    <p:sldId id="431" r:id="rId46"/>
    <p:sldId id="395" r:id="rId47"/>
    <p:sldId id="396" r:id="rId48"/>
    <p:sldId id="397" r:id="rId49"/>
    <p:sldId id="457" r:id="rId50"/>
    <p:sldId id="458" r:id="rId51"/>
    <p:sldId id="398" r:id="rId52"/>
    <p:sldId id="399" r:id="rId53"/>
    <p:sldId id="400" r:id="rId54"/>
    <p:sldId id="401" r:id="rId55"/>
    <p:sldId id="402" r:id="rId56"/>
    <p:sldId id="403" r:id="rId57"/>
    <p:sldId id="404" r:id="rId58"/>
    <p:sldId id="405" r:id="rId59"/>
    <p:sldId id="406" r:id="rId60"/>
    <p:sldId id="269" r:id="rId61"/>
    <p:sldId id="273" r:id="rId62"/>
    <p:sldId id="452" r:id="rId63"/>
    <p:sldId id="451" r:id="rId64"/>
    <p:sldId id="274" r:id="rId65"/>
    <p:sldId id="275" r:id="rId66"/>
    <p:sldId id="276" r:id="rId67"/>
    <p:sldId id="277" r:id="rId68"/>
    <p:sldId id="419" r:id="rId69"/>
    <p:sldId id="420" r:id="rId70"/>
    <p:sldId id="421" r:id="rId71"/>
    <p:sldId id="374" r:id="rId72"/>
    <p:sldId id="443" r:id="rId73"/>
    <p:sldId id="444" r:id="rId74"/>
    <p:sldId id="375" r:id="rId75"/>
    <p:sldId id="445" r:id="rId76"/>
    <p:sldId id="446" r:id="rId77"/>
    <p:sldId id="447" r:id="rId78"/>
    <p:sldId id="448" r:id="rId79"/>
    <p:sldId id="449" r:id="rId80"/>
    <p:sldId id="407" r:id="rId81"/>
    <p:sldId id="295" r:id="rId82"/>
    <p:sldId id="408" r:id="rId83"/>
    <p:sldId id="409" r:id="rId84"/>
    <p:sldId id="410" r:id="rId85"/>
    <p:sldId id="411" r:id="rId86"/>
    <p:sldId id="412" r:id="rId87"/>
    <p:sldId id="413" r:id="rId88"/>
    <p:sldId id="414" r:id="rId89"/>
    <p:sldId id="415" r:id="rId90"/>
    <p:sldId id="309" r:id="rId9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04" autoAdjust="0"/>
  </p:normalViewPr>
  <p:slideViewPr>
    <p:cSldViewPr>
      <p:cViewPr varScale="1">
        <p:scale>
          <a:sx n="63" d="100"/>
          <a:sy n="63" d="100"/>
        </p:scale>
        <p:origin x="1626"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Il%20buco%20dell'ozono.mp4"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Inquiry%20WCPE.pptx" TargetMode="External"/><Relationship Id="rId3" Type="http://schemas.openxmlformats.org/officeDocument/2006/relationships/image" Target="../media/image30.png"/><Relationship Id="rId7" Type="http://schemas.openxmlformats.org/officeDocument/2006/relationships/image" Target="../media/image33.jpg"/><Relationship Id="rId2" Type="http://schemas.openxmlformats.org/officeDocument/2006/relationships/hyperlink" Target="../LA%20METODOLOGIA%20SCRUM.pptx" TargetMode="External"/><Relationship Id="rId1" Type="http://schemas.openxmlformats.org/officeDocument/2006/relationships/image" Target="../media/image29.png"/><Relationship Id="rId6" Type="http://schemas.openxmlformats.org/officeDocument/2006/relationships/hyperlink" Target="Flipped%20WCPE.pptx" TargetMode="External"/><Relationship Id="rId5" Type="http://schemas.openxmlformats.org/officeDocument/2006/relationships/image" Target="../media/image32.png"/><Relationship Id="rId4" Type="http://schemas.openxmlformats.org/officeDocument/2006/relationships/image" Target="../media/image3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jp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B01703-3E1F-46AB-8512-AEF01215AA41}"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it-IT"/>
        </a:p>
      </dgm:t>
    </dgm:pt>
    <dgm:pt modelId="{84C45785-FF84-4C2E-B9DF-51A1B80C1E51}">
      <dgm:prSet phldrT="[Testo]" custT="1"/>
      <dgm:spPr/>
      <dgm:t>
        <a:bodyPr/>
        <a:lstStyle/>
        <a:p>
          <a:r>
            <a:rPr lang="it-IT" sz="2400" dirty="0"/>
            <a:t>Competenza come performance</a:t>
          </a:r>
        </a:p>
        <a:p>
          <a:r>
            <a:rPr lang="it-IT" sz="1800" dirty="0"/>
            <a:t>Visione di chi concepisce la competenza come performance, quindi come un requisito relativo al piano organizzativo e non alla persona, e tende a costruire “dizionari di competenze” di matrice neo-tayloristica (più evidente nell’approccio britannico)</a:t>
          </a:r>
          <a:endParaRPr lang="it-IT" sz="2400" dirty="0"/>
        </a:p>
      </dgm:t>
    </dgm:pt>
    <dgm:pt modelId="{DD033ABE-E440-444A-A796-F0D78602D690}" type="parTrans" cxnId="{F088BA8F-0A49-45B7-8CAA-47E9CB068B25}">
      <dgm:prSet/>
      <dgm:spPr/>
      <dgm:t>
        <a:bodyPr/>
        <a:lstStyle/>
        <a:p>
          <a:endParaRPr lang="it-IT"/>
        </a:p>
      </dgm:t>
    </dgm:pt>
    <dgm:pt modelId="{734B41A6-7654-4755-942C-8809E530A044}" type="sibTrans" cxnId="{F088BA8F-0A49-45B7-8CAA-47E9CB068B25}">
      <dgm:prSet/>
      <dgm:spPr/>
      <dgm:t>
        <a:bodyPr/>
        <a:lstStyle/>
        <a:p>
          <a:endParaRPr lang="it-IT"/>
        </a:p>
      </dgm:t>
    </dgm:pt>
    <dgm:pt modelId="{CF9DD7D5-5C8A-4B17-A2A1-B564DB63C3CD}">
      <dgm:prSet phldrT="[Testo]" custT="1"/>
      <dgm:spPr/>
      <dgm:t>
        <a:bodyPr/>
        <a:lstStyle/>
        <a:p>
          <a:r>
            <a:rPr lang="it-IT" sz="2400" dirty="0"/>
            <a:t>Competenza come somma di parti</a:t>
          </a:r>
        </a:p>
        <a:p>
          <a:r>
            <a:rPr lang="it-IT" sz="1800" dirty="0"/>
            <a:t>Visione di chi concepisce la competenza come una somma di parti (conoscenze, abilità, capacità) e, quindi, pone a oggetto di cura i frammenti (conoscenze, abilità, capacità) e non il tutto:</a:t>
          </a:r>
          <a:endParaRPr lang="it-IT" sz="2400" dirty="0"/>
        </a:p>
      </dgm:t>
    </dgm:pt>
    <dgm:pt modelId="{38A85740-ED6D-4B59-AD30-ED242C99E19C}" type="parTrans" cxnId="{9480D4CC-B725-4DCF-8FC8-C5B42057ACB8}">
      <dgm:prSet/>
      <dgm:spPr/>
      <dgm:t>
        <a:bodyPr/>
        <a:lstStyle/>
        <a:p>
          <a:endParaRPr lang="it-IT"/>
        </a:p>
      </dgm:t>
    </dgm:pt>
    <dgm:pt modelId="{24FA7830-1730-4586-A9F8-0A2F00613711}" type="sibTrans" cxnId="{9480D4CC-B725-4DCF-8FC8-C5B42057ACB8}">
      <dgm:prSet/>
      <dgm:spPr/>
      <dgm:t>
        <a:bodyPr/>
        <a:lstStyle/>
        <a:p>
          <a:endParaRPr lang="it-IT"/>
        </a:p>
      </dgm:t>
    </dgm:pt>
    <dgm:pt modelId="{A670A24F-AD54-44DA-B52D-B2B6FF5653C5}">
      <dgm:prSet phldrT="[Testo]" custT="1"/>
      <dgm:spPr/>
      <dgm:t>
        <a:bodyPr/>
        <a:lstStyle/>
        <a:p>
          <a:r>
            <a:rPr lang="it-IT" sz="2400" dirty="0"/>
            <a:t>OCDE, Le </a:t>
          </a:r>
          <a:r>
            <a:rPr lang="it-IT" sz="2400" dirty="0" err="1"/>
            <a:t>Boterf</a:t>
          </a:r>
          <a:endParaRPr lang="it-IT" sz="2400" dirty="0"/>
        </a:p>
        <a:p>
          <a:r>
            <a:rPr lang="it-IT" sz="1800" dirty="0"/>
            <a:t>Visione di chi concepisce la competenza come l’atto della mobilitazione efficace della persona di fronte a problemi </a:t>
          </a:r>
          <a:endParaRPr lang="it-IT" sz="2400" dirty="0"/>
        </a:p>
      </dgm:t>
    </dgm:pt>
    <dgm:pt modelId="{6D2677DF-55B2-4FDC-946E-A4E15EE27020}" type="parTrans" cxnId="{35566A20-20AA-4668-A6D6-634075939FF0}">
      <dgm:prSet/>
      <dgm:spPr/>
      <dgm:t>
        <a:bodyPr/>
        <a:lstStyle/>
        <a:p>
          <a:endParaRPr lang="it-IT"/>
        </a:p>
      </dgm:t>
    </dgm:pt>
    <dgm:pt modelId="{A7EF7CA8-2FFA-46A8-BE24-641292274900}" type="sibTrans" cxnId="{35566A20-20AA-4668-A6D6-634075939FF0}">
      <dgm:prSet/>
      <dgm:spPr/>
      <dgm:t>
        <a:bodyPr/>
        <a:lstStyle/>
        <a:p>
          <a:endParaRPr lang="it-IT"/>
        </a:p>
      </dgm:t>
    </dgm:pt>
    <dgm:pt modelId="{77F4836E-0462-46A0-B06F-9260A29C53D6}" type="pres">
      <dgm:prSet presAssocID="{A7B01703-3E1F-46AB-8512-AEF01215AA41}" presName="Name0" presStyleCnt="0">
        <dgm:presLayoutVars>
          <dgm:chMax val="7"/>
          <dgm:chPref val="7"/>
          <dgm:dir/>
        </dgm:presLayoutVars>
      </dgm:prSet>
      <dgm:spPr/>
    </dgm:pt>
    <dgm:pt modelId="{BF186CF0-C62A-4662-BFAF-07CD9A0812E1}" type="pres">
      <dgm:prSet presAssocID="{A7B01703-3E1F-46AB-8512-AEF01215AA41}" presName="Name1" presStyleCnt="0"/>
      <dgm:spPr/>
    </dgm:pt>
    <dgm:pt modelId="{5E3AB7F3-EC05-4166-991E-F53CDEA0F22C}" type="pres">
      <dgm:prSet presAssocID="{A7B01703-3E1F-46AB-8512-AEF01215AA41}" presName="cycle" presStyleCnt="0"/>
      <dgm:spPr/>
    </dgm:pt>
    <dgm:pt modelId="{9B5A587E-D273-4CA8-9BD2-1DF43973920B}" type="pres">
      <dgm:prSet presAssocID="{A7B01703-3E1F-46AB-8512-AEF01215AA41}" presName="srcNode" presStyleLbl="node1" presStyleIdx="0" presStyleCnt="3"/>
      <dgm:spPr/>
    </dgm:pt>
    <dgm:pt modelId="{E8E272AB-6E88-4519-9CFD-CFF94C47FEEA}" type="pres">
      <dgm:prSet presAssocID="{A7B01703-3E1F-46AB-8512-AEF01215AA41}" presName="conn" presStyleLbl="parChTrans1D2" presStyleIdx="0" presStyleCnt="1"/>
      <dgm:spPr/>
    </dgm:pt>
    <dgm:pt modelId="{B618A493-B71B-4659-A759-8C4BE6FA7FCC}" type="pres">
      <dgm:prSet presAssocID="{A7B01703-3E1F-46AB-8512-AEF01215AA41}" presName="extraNode" presStyleLbl="node1" presStyleIdx="0" presStyleCnt="3"/>
      <dgm:spPr/>
    </dgm:pt>
    <dgm:pt modelId="{28A1AB22-0E40-4B8B-9206-CC000F53B41A}" type="pres">
      <dgm:prSet presAssocID="{A7B01703-3E1F-46AB-8512-AEF01215AA41}" presName="dstNode" presStyleLbl="node1" presStyleIdx="0" presStyleCnt="3"/>
      <dgm:spPr/>
    </dgm:pt>
    <dgm:pt modelId="{5B974201-4CD8-4473-9755-49C17CAEA680}" type="pres">
      <dgm:prSet presAssocID="{84C45785-FF84-4C2E-B9DF-51A1B80C1E51}" presName="text_1" presStyleLbl="node1" presStyleIdx="0" presStyleCnt="3" custScaleY="120841">
        <dgm:presLayoutVars>
          <dgm:bulletEnabled val="1"/>
        </dgm:presLayoutVars>
      </dgm:prSet>
      <dgm:spPr/>
    </dgm:pt>
    <dgm:pt modelId="{1FEEA2D5-7C18-4E73-9C20-B02E4BE08C92}" type="pres">
      <dgm:prSet presAssocID="{84C45785-FF84-4C2E-B9DF-51A1B80C1E51}" presName="accent_1" presStyleCnt="0"/>
      <dgm:spPr/>
    </dgm:pt>
    <dgm:pt modelId="{B4F1E16C-6F4C-4EF4-9370-EE2C7A302E7B}" type="pres">
      <dgm:prSet presAssocID="{84C45785-FF84-4C2E-B9DF-51A1B80C1E51}" presName="accentRepeatNode" presStyleLbl="solidFgAcc1" presStyleIdx="0" presStyleCnt="3"/>
      <dgm:spPr/>
    </dgm:pt>
    <dgm:pt modelId="{44CDE54F-3241-41CF-90FF-6EAAF5F1F16D}" type="pres">
      <dgm:prSet presAssocID="{CF9DD7D5-5C8A-4B17-A2A1-B564DB63C3CD}" presName="text_2" presStyleLbl="node1" presStyleIdx="1" presStyleCnt="3" custScaleY="122219">
        <dgm:presLayoutVars>
          <dgm:bulletEnabled val="1"/>
        </dgm:presLayoutVars>
      </dgm:prSet>
      <dgm:spPr/>
    </dgm:pt>
    <dgm:pt modelId="{65704B44-89C8-451D-BBB7-0058F66CD53E}" type="pres">
      <dgm:prSet presAssocID="{CF9DD7D5-5C8A-4B17-A2A1-B564DB63C3CD}" presName="accent_2" presStyleCnt="0"/>
      <dgm:spPr/>
    </dgm:pt>
    <dgm:pt modelId="{6BFAEE73-41A9-4FD1-A63E-A8FDDAFF1E7B}" type="pres">
      <dgm:prSet presAssocID="{CF9DD7D5-5C8A-4B17-A2A1-B564DB63C3CD}" presName="accentRepeatNode" presStyleLbl="solidFgAcc1" presStyleIdx="1" presStyleCnt="3"/>
      <dgm:spPr/>
    </dgm:pt>
    <dgm:pt modelId="{FDDD8AE5-14FE-4033-A7C5-8DE91AA194FC}" type="pres">
      <dgm:prSet presAssocID="{A670A24F-AD54-44DA-B52D-B2B6FF5653C5}" presName="text_3" presStyleLbl="node1" presStyleIdx="2" presStyleCnt="3" custScaleY="129166">
        <dgm:presLayoutVars>
          <dgm:bulletEnabled val="1"/>
        </dgm:presLayoutVars>
      </dgm:prSet>
      <dgm:spPr/>
    </dgm:pt>
    <dgm:pt modelId="{3F36FFDB-92E1-4F9E-BD1A-7720AA9877E1}" type="pres">
      <dgm:prSet presAssocID="{A670A24F-AD54-44DA-B52D-B2B6FF5653C5}" presName="accent_3" presStyleCnt="0"/>
      <dgm:spPr/>
    </dgm:pt>
    <dgm:pt modelId="{4BB0206C-B447-4975-BF9C-F87B94C912E0}" type="pres">
      <dgm:prSet presAssocID="{A670A24F-AD54-44DA-B52D-B2B6FF5653C5}" presName="accentRepeatNode" presStyleLbl="solidFgAcc1" presStyleIdx="2" presStyleCnt="3"/>
      <dgm:spPr/>
    </dgm:pt>
  </dgm:ptLst>
  <dgm:cxnLst>
    <dgm:cxn modelId="{35566A20-20AA-4668-A6D6-634075939FF0}" srcId="{A7B01703-3E1F-46AB-8512-AEF01215AA41}" destId="{A670A24F-AD54-44DA-B52D-B2B6FF5653C5}" srcOrd="2" destOrd="0" parTransId="{6D2677DF-55B2-4FDC-946E-A4E15EE27020}" sibTransId="{A7EF7CA8-2FFA-46A8-BE24-641292274900}"/>
    <dgm:cxn modelId="{0F9A5C3B-0318-4964-B195-30B61DE1754F}" type="presOf" srcId="{734B41A6-7654-4755-942C-8809E530A044}" destId="{E8E272AB-6E88-4519-9CFD-CFF94C47FEEA}" srcOrd="0" destOrd="0" presId="urn:microsoft.com/office/officeart/2008/layout/VerticalCurvedList"/>
    <dgm:cxn modelId="{DFCFB670-7260-4302-BFC5-AAD7D5D528FF}" type="presOf" srcId="{A670A24F-AD54-44DA-B52D-B2B6FF5653C5}" destId="{FDDD8AE5-14FE-4033-A7C5-8DE91AA194FC}" srcOrd="0" destOrd="0" presId="urn:microsoft.com/office/officeart/2008/layout/VerticalCurvedList"/>
    <dgm:cxn modelId="{F088BA8F-0A49-45B7-8CAA-47E9CB068B25}" srcId="{A7B01703-3E1F-46AB-8512-AEF01215AA41}" destId="{84C45785-FF84-4C2E-B9DF-51A1B80C1E51}" srcOrd="0" destOrd="0" parTransId="{DD033ABE-E440-444A-A796-F0D78602D690}" sibTransId="{734B41A6-7654-4755-942C-8809E530A044}"/>
    <dgm:cxn modelId="{BD272CB0-F745-4EA8-A371-AB041F50CD91}" type="presOf" srcId="{CF9DD7D5-5C8A-4B17-A2A1-B564DB63C3CD}" destId="{44CDE54F-3241-41CF-90FF-6EAAF5F1F16D}" srcOrd="0" destOrd="0" presId="urn:microsoft.com/office/officeart/2008/layout/VerticalCurvedList"/>
    <dgm:cxn modelId="{9480D4CC-B725-4DCF-8FC8-C5B42057ACB8}" srcId="{A7B01703-3E1F-46AB-8512-AEF01215AA41}" destId="{CF9DD7D5-5C8A-4B17-A2A1-B564DB63C3CD}" srcOrd="1" destOrd="0" parTransId="{38A85740-ED6D-4B59-AD30-ED242C99E19C}" sibTransId="{24FA7830-1730-4586-A9F8-0A2F00613711}"/>
    <dgm:cxn modelId="{671585D5-0180-4845-891D-79B1BA41270B}" type="presOf" srcId="{84C45785-FF84-4C2E-B9DF-51A1B80C1E51}" destId="{5B974201-4CD8-4473-9755-49C17CAEA680}" srcOrd="0" destOrd="0" presId="urn:microsoft.com/office/officeart/2008/layout/VerticalCurvedList"/>
    <dgm:cxn modelId="{EFAB22ED-EBAC-4309-A149-BB881736068F}" type="presOf" srcId="{A7B01703-3E1F-46AB-8512-AEF01215AA41}" destId="{77F4836E-0462-46A0-B06F-9260A29C53D6}" srcOrd="0" destOrd="0" presId="urn:microsoft.com/office/officeart/2008/layout/VerticalCurvedList"/>
    <dgm:cxn modelId="{2720C4D9-24D9-4C8C-BE9A-7352E0635805}" type="presParOf" srcId="{77F4836E-0462-46A0-B06F-9260A29C53D6}" destId="{BF186CF0-C62A-4662-BFAF-07CD9A0812E1}" srcOrd="0" destOrd="0" presId="urn:microsoft.com/office/officeart/2008/layout/VerticalCurvedList"/>
    <dgm:cxn modelId="{82903C8F-C9F9-4A3B-8D73-AFD5F854DDF0}" type="presParOf" srcId="{BF186CF0-C62A-4662-BFAF-07CD9A0812E1}" destId="{5E3AB7F3-EC05-4166-991E-F53CDEA0F22C}" srcOrd="0" destOrd="0" presId="urn:microsoft.com/office/officeart/2008/layout/VerticalCurvedList"/>
    <dgm:cxn modelId="{AD06A8F5-64D1-4651-8059-7C92225E2FAE}" type="presParOf" srcId="{5E3AB7F3-EC05-4166-991E-F53CDEA0F22C}" destId="{9B5A587E-D273-4CA8-9BD2-1DF43973920B}" srcOrd="0" destOrd="0" presId="urn:microsoft.com/office/officeart/2008/layout/VerticalCurvedList"/>
    <dgm:cxn modelId="{57E160F0-CA6D-45AD-888A-4D1149A1A0FE}" type="presParOf" srcId="{5E3AB7F3-EC05-4166-991E-F53CDEA0F22C}" destId="{E8E272AB-6E88-4519-9CFD-CFF94C47FEEA}" srcOrd="1" destOrd="0" presId="urn:microsoft.com/office/officeart/2008/layout/VerticalCurvedList"/>
    <dgm:cxn modelId="{A42437D1-CF00-46A7-B485-638E59BD1806}" type="presParOf" srcId="{5E3AB7F3-EC05-4166-991E-F53CDEA0F22C}" destId="{B618A493-B71B-4659-A759-8C4BE6FA7FCC}" srcOrd="2" destOrd="0" presId="urn:microsoft.com/office/officeart/2008/layout/VerticalCurvedList"/>
    <dgm:cxn modelId="{4780CE64-74A8-4046-A2EE-EB50CD103700}" type="presParOf" srcId="{5E3AB7F3-EC05-4166-991E-F53CDEA0F22C}" destId="{28A1AB22-0E40-4B8B-9206-CC000F53B41A}" srcOrd="3" destOrd="0" presId="urn:microsoft.com/office/officeart/2008/layout/VerticalCurvedList"/>
    <dgm:cxn modelId="{06259F4A-8ECD-4E46-88EA-63E6C203D45F}" type="presParOf" srcId="{BF186CF0-C62A-4662-BFAF-07CD9A0812E1}" destId="{5B974201-4CD8-4473-9755-49C17CAEA680}" srcOrd="1" destOrd="0" presId="urn:microsoft.com/office/officeart/2008/layout/VerticalCurvedList"/>
    <dgm:cxn modelId="{B590CFBD-1492-4598-8DC0-35748CB0C0C9}" type="presParOf" srcId="{BF186CF0-C62A-4662-BFAF-07CD9A0812E1}" destId="{1FEEA2D5-7C18-4E73-9C20-B02E4BE08C92}" srcOrd="2" destOrd="0" presId="urn:microsoft.com/office/officeart/2008/layout/VerticalCurvedList"/>
    <dgm:cxn modelId="{8DFF6987-A99E-4468-AFE5-BB2D476041E4}" type="presParOf" srcId="{1FEEA2D5-7C18-4E73-9C20-B02E4BE08C92}" destId="{B4F1E16C-6F4C-4EF4-9370-EE2C7A302E7B}" srcOrd="0" destOrd="0" presId="urn:microsoft.com/office/officeart/2008/layout/VerticalCurvedList"/>
    <dgm:cxn modelId="{8D285435-AC9C-493D-A242-EDA38110944E}" type="presParOf" srcId="{BF186CF0-C62A-4662-BFAF-07CD9A0812E1}" destId="{44CDE54F-3241-41CF-90FF-6EAAF5F1F16D}" srcOrd="3" destOrd="0" presId="urn:microsoft.com/office/officeart/2008/layout/VerticalCurvedList"/>
    <dgm:cxn modelId="{DC30E00F-011F-46E3-B120-C865807B2DBC}" type="presParOf" srcId="{BF186CF0-C62A-4662-BFAF-07CD9A0812E1}" destId="{65704B44-89C8-451D-BBB7-0058F66CD53E}" srcOrd="4" destOrd="0" presId="urn:microsoft.com/office/officeart/2008/layout/VerticalCurvedList"/>
    <dgm:cxn modelId="{1356764C-9EDD-493E-994C-7EE2943A91F0}" type="presParOf" srcId="{65704B44-89C8-451D-BBB7-0058F66CD53E}" destId="{6BFAEE73-41A9-4FD1-A63E-A8FDDAFF1E7B}" srcOrd="0" destOrd="0" presId="urn:microsoft.com/office/officeart/2008/layout/VerticalCurvedList"/>
    <dgm:cxn modelId="{1AE69779-8D79-456E-9A39-61FD76956D51}" type="presParOf" srcId="{BF186CF0-C62A-4662-BFAF-07CD9A0812E1}" destId="{FDDD8AE5-14FE-4033-A7C5-8DE91AA194FC}" srcOrd="5" destOrd="0" presId="urn:microsoft.com/office/officeart/2008/layout/VerticalCurvedList"/>
    <dgm:cxn modelId="{C7B51B6F-B318-4DDB-89A4-7678670A7B8A}" type="presParOf" srcId="{BF186CF0-C62A-4662-BFAF-07CD9A0812E1}" destId="{3F36FFDB-92E1-4F9E-BD1A-7720AA9877E1}" srcOrd="6" destOrd="0" presId="urn:microsoft.com/office/officeart/2008/layout/VerticalCurvedList"/>
    <dgm:cxn modelId="{DFEB9C40-66B1-454C-9CB4-39C84C179FE2}" type="presParOf" srcId="{3F36FFDB-92E1-4F9E-BD1A-7720AA9877E1}" destId="{4BB0206C-B447-4975-BF9C-F87B94C912E0}" srcOrd="0" destOrd="0" presId="urn:microsoft.com/office/officeart/2008/layout/VerticalCurvedList"/>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5E9750-AAE5-4B9E-9E89-8FC3B5400C0E}"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it-IT"/>
        </a:p>
      </dgm:t>
    </dgm:pt>
    <dgm:pt modelId="{6043B514-38A8-4CF4-90D7-C35E7D56A056}">
      <dgm:prSet phldrT="[Testo]"/>
      <dgm:spPr/>
      <dgm:t>
        <a:bodyPr/>
        <a:lstStyle/>
        <a:p>
          <a:r>
            <a:rPr lang="it-IT" b="0" i="0">
              <a:latin typeface="Cambria" panose="02040503050406030204" pitchFamily="18" charset="0"/>
            </a:rPr>
            <a:t>Politica, società, dimensione del sacro</a:t>
          </a:r>
        </a:p>
      </dgm:t>
    </dgm:pt>
    <dgm:pt modelId="{B2EA7DC6-56F7-412D-B7AE-E18B4AF99EC8}" type="parTrans" cxnId="{B0D12D14-62CF-4541-A86E-5BD84707BC8E}">
      <dgm:prSet/>
      <dgm:spPr/>
      <dgm:t>
        <a:bodyPr/>
        <a:lstStyle/>
        <a:p>
          <a:endParaRPr lang="it-IT" b="0" i="0">
            <a:latin typeface="Cambria" panose="02040503050406030204" pitchFamily="18" charset="0"/>
          </a:endParaRPr>
        </a:p>
      </dgm:t>
    </dgm:pt>
    <dgm:pt modelId="{6F40DBCD-B15B-476A-811A-58137FEF8A6A}" type="sibTrans" cxnId="{B0D12D14-62CF-4541-A86E-5BD84707BC8E}">
      <dgm:prSet/>
      <dgm:spPr/>
      <dgm:t>
        <a:bodyPr/>
        <a:lstStyle/>
        <a:p>
          <a:endParaRPr lang="it-IT" b="0" i="0">
            <a:latin typeface="Cambria" panose="02040503050406030204" pitchFamily="18" charset="0"/>
          </a:endParaRPr>
        </a:p>
      </dgm:t>
    </dgm:pt>
    <dgm:pt modelId="{E512E370-D684-45C1-89B9-8A69532D1E76}">
      <dgm:prSet phldrT="[Testo]"/>
      <dgm:spPr/>
      <dgm:t>
        <a:bodyPr/>
        <a:lstStyle/>
        <a:p>
          <a:r>
            <a:rPr lang="it-IT" b="0" i="0">
              <a:latin typeface="Cambria" panose="02040503050406030204" pitchFamily="18" charset="0"/>
            </a:rPr>
            <a:t>Amicizia, sentimenti, nuovo amore, contrattualità di coppia</a:t>
          </a:r>
        </a:p>
      </dgm:t>
    </dgm:pt>
    <dgm:pt modelId="{957E2A1C-0C67-4234-A686-0EB48D3A5181}" type="parTrans" cxnId="{0984AAA8-E251-46E5-81EB-57C84CFA69B9}">
      <dgm:prSet/>
      <dgm:spPr/>
      <dgm:t>
        <a:bodyPr/>
        <a:lstStyle/>
        <a:p>
          <a:endParaRPr lang="it-IT" b="0" i="0">
            <a:latin typeface="Cambria" panose="02040503050406030204" pitchFamily="18" charset="0"/>
          </a:endParaRPr>
        </a:p>
      </dgm:t>
    </dgm:pt>
    <dgm:pt modelId="{045114C5-47DF-4AA7-A2D5-4B70A91C18CA}" type="sibTrans" cxnId="{0984AAA8-E251-46E5-81EB-57C84CFA69B9}">
      <dgm:prSet/>
      <dgm:spPr/>
      <dgm:t>
        <a:bodyPr/>
        <a:lstStyle/>
        <a:p>
          <a:endParaRPr lang="it-IT" b="0" i="0">
            <a:latin typeface="Cambria" panose="02040503050406030204" pitchFamily="18" charset="0"/>
          </a:endParaRPr>
        </a:p>
      </dgm:t>
    </dgm:pt>
    <dgm:pt modelId="{7838FDDA-3C60-4442-B432-AA85425BBA73}" type="pres">
      <dgm:prSet presAssocID="{715E9750-AAE5-4B9E-9E89-8FC3B5400C0E}" presName="compositeShape" presStyleCnt="0">
        <dgm:presLayoutVars>
          <dgm:chMax val="2"/>
          <dgm:dir/>
          <dgm:resizeHandles val="exact"/>
        </dgm:presLayoutVars>
      </dgm:prSet>
      <dgm:spPr/>
    </dgm:pt>
    <dgm:pt modelId="{B7FF8FE5-9AC0-43DF-9986-FE3CCA41AD33}" type="pres">
      <dgm:prSet presAssocID="{715E9750-AAE5-4B9E-9E89-8FC3B5400C0E}" presName="ribbon" presStyleLbl="node1" presStyleIdx="0" presStyleCnt="1"/>
      <dgm:spPr/>
    </dgm:pt>
    <dgm:pt modelId="{D1CE26ED-275E-460F-82C6-C3CDABAC3E75}" type="pres">
      <dgm:prSet presAssocID="{715E9750-AAE5-4B9E-9E89-8FC3B5400C0E}" presName="leftArrowText" presStyleLbl="node1" presStyleIdx="0" presStyleCnt="1">
        <dgm:presLayoutVars>
          <dgm:chMax val="0"/>
          <dgm:bulletEnabled val="1"/>
        </dgm:presLayoutVars>
      </dgm:prSet>
      <dgm:spPr/>
    </dgm:pt>
    <dgm:pt modelId="{192A0B5C-AA76-4C95-8F94-B3AD73FC4765}" type="pres">
      <dgm:prSet presAssocID="{715E9750-AAE5-4B9E-9E89-8FC3B5400C0E}" presName="rightArrowText" presStyleLbl="node1" presStyleIdx="0" presStyleCnt="1">
        <dgm:presLayoutVars>
          <dgm:chMax val="0"/>
          <dgm:bulletEnabled val="1"/>
        </dgm:presLayoutVars>
      </dgm:prSet>
      <dgm:spPr/>
    </dgm:pt>
  </dgm:ptLst>
  <dgm:cxnLst>
    <dgm:cxn modelId="{B0D12D14-62CF-4541-A86E-5BD84707BC8E}" srcId="{715E9750-AAE5-4B9E-9E89-8FC3B5400C0E}" destId="{6043B514-38A8-4CF4-90D7-C35E7D56A056}" srcOrd="0" destOrd="0" parTransId="{B2EA7DC6-56F7-412D-B7AE-E18B4AF99EC8}" sibTransId="{6F40DBCD-B15B-476A-811A-58137FEF8A6A}"/>
    <dgm:cxn modelId="{4198CA71-7C42-4FD4-B46C-2CEA348B6335}" type="presOf" srcId="{6043B514-38A8-4CF4-90D7-C35E7D56A056}" destId="{D1CE26ED-275E-460F-82C6-C3CDABAC3E75}" srcOrd="0" destOrd="0" presId="urn:microsoft.com/office/officeart/2005/8/layout/arrow6"/>
    <dgm:cxn modelId="{F7892980-B922-4FFB-9364-C8832FD42EEA}" type="presOf" srcId="{E512E370-D684-45C1-89B9-8A69532D1E76}" destId="{192A0B5C-AA76-4C95-8F94-B3AD73FC4765}" srcOrd="0" destOrd="0" presId="urn:microsoft.com/office/officeart/2005/8/layout/arrow6"/>
    <dgm:cxn modelId="{4C54978C-9D92-4AE4-8F5F-629D8D4572F8}" type="presOf" srcId="{715E9750-AAE5-4B9E-9E89-8FC3B5400C0E}" destId="{7838FDDA-3C60-4442-B432-AA85425BBA73}" srcOrd="0" destOrd="0" presId="urn:microsoft.com/office/officeart/2005/8/layout/arrow6"/>
    <dgm:cxn modelId="{0984AAA8-E251-46E5-81EB-57C84CFA69B9}" srcId="{715E9750-AAE5-4B9E-9E89-8FC3B5400C0E}" destId="{E512E370-D684-45C1-89B9-8A69532D1E76}" srcOrd="1" destOrd="0" parTransId="{957E2A1C-0C67-4234-A686-0EB48D3A5181}" sibTransId="{045114C5-47DF-4AA7-A2D5-4B70A91C18CA}"/>
    <dgm:cxn modelId="{4E15DC94-49AB-4443-B223-E19F394C5896}" type="presParOf" srcId="{7838FDDA-3C60-4442-B432-AA85425BBA73}" destId="{B7FF8FE5-9AC0-43DF-9986-FE3CCA41AD33}" srcOrd="0" destOrd="0" presId="urn:microsoft.com/office/officeart/2005/8/layout/arrow6"/>
    <dgm:cxn modelId="{4D095578-C80F-498D-9099-05EFDEDB9748}" type="presParOf" srcId="{7838FDDA-3C60-4442-B432-AA85425BBA73}" destId="{D1CE26ED-275E-460F-82C6-C3CDABAC3E75}" srcOrd="1" destOrd="0" presId="urn:microsoft.com/office/officeart/2005/8/layout/arrow6"/>
    <dgm:cxn modelId="{9CD3985A-DC06-4D09-AE19-A0C87D1B0EC9}" type="presParOf" srcId="{7838FDDA-3C60-4442-B432-AA85425BBA73}" destId="{192A0B5C-AA76-4C95-8F94-B3AD73FC4765}"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9670BF-AB58-45DD-8652-D24C4E2282EF}"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it-IT"/>
        </a:p>
      </dgm:t>
    </dgm:pt>
    <dgm:pt modelId="{D2957EFE-983F-4A4D-BE9A-80923028890F}">
      <dgm:prSet phldrT="[Testo]"/>
      <dgm:spPr/>
      <dgm:t>
        <a:bodyPr/>
        <a:lstStyle/>
        <a:p>
          <a:r>
            <a:rPr lang="it-IT" b="0" i="0">
              <a:latin typeface="Cambria" panose="02040503050406030204" pitchFamily="18" charset="0"/>
            </a:rPr>
            <a:t>Famiglia naturale</a:t>
          </a:r>
        </a:p>
      </dgm:t>
    </dgm:pt>
    <dgm:pt modelId="{0862890D-99BF-4368-ABA8-A45D16B07814}" type="parTrans" cxnId="{133083C4-FB4B-4CCC-B707-147F850EE747}">
      <dgm:prSet/>
      <dgm:spPr/>
      <dgm:t>
        <a:bodyPr/>
        <a:lstStyle/>
        <a:p>
          <a:endParaRPr lang="it-IT" b="0" i="0">
            <a:latin typeface="Cambria" panose="02040503050406030204" pitchFamily="18" charset="0"/>
          </a:endParaRPr>
        </a:p>
      </dgm:t>
    </dgm:pt>
    <dgm:pt modelId="{CD8A24FB-50C1-41CE-8AAF-0C663E7CBC5A}" type="sibTrans" cxnId="{133083C4-FB4B-4CCC-B707-147F850EE747}">
      <dgm:prSet/>
      <dgm:spPr/>
      <dgm:t>
        <a:bodyPr/>
        <a:lstStyle/>
        <a:p>
          <a:endParaRPr lang="it-IT" b="0" i="0">
            <a:latin typeface="Cambria" panose="02040503050406030204" pitchFamily="18" charset="0"/>
          </a:endParaRPr>
        </a:p>
      </dgm:t>
    </dgm:pt>
    <dgm:pt modelId="{F6E8821B-0693-402F-B19A-1C9BEFCAEA44}">
      <dgm:prSet phldrT="[Testo]"/>
      <dgm:spPr/>
      <dgm:t>
        <a:bodyPr/>
        <a:lstStyle/>
        <a:p>
          <a:r>
            <a:rPr lang="it-IT" b="0" i="0">
              <a:latin typeface="Cambria" panose="02040503050406030204" pitchFamily="18" charset="0"/>
            </a:rPr>
            <a:t>Famiglia sociale, gruppo dei pari</a:t>
          </a:r>
        </a:p>
      </dgm:t>
    </dgm:pt>
    <dgm:pt modelId="{F182E61B-0C1B-4AE0-B56B-8DBCCBCBDEC3}" type="parTrans" cxnId="{79B27208-7068-42DC-B87C-CD4F84B2EEA8}">
      <dgm:prSet/>
      <dgm:spPr/>
      <dgm:t>
        <a:bodyPr/>
        <a:lstStyle/>
        <a:p>
          <a:endParaRPr lang="it-IT" b="0" i="0">
            <a:latin typeface="Cambria" panose="02040503050406030204" pitchFamily="18" charset="0"/>
          </a:endParaRPr>
        </a:p>
      </dgm:t>
    </dgm:pt>
    <dgm:pt modelId="{6F9680F1-B93A-40A9-B27D-C587961E5AA3}" type="sibTrans" cxnId="{79B27208-7068-42DC-B87C-CD4F84B2EEA8}">
      <dgm:prSet/>
      <dgm:spPr/>
      <dgm:t>
        <a:bodyPr/>
        <a:lstStyle/>
        <a:p>
          <a:endParaRPr lang="it-IT" b="0" i="0">
            <a:latin typeface="Cambria" panose="02040503050406030204" pitchFamily="18" charset="0"/>
          </a:endParaRPr>
        </a:p>
      </dgm:t>
    </dgm:pt>
    <dgm:pt modelId="{292EDB9F-6537-4D1D-AFA6-7AB163AFF5D7}" type="pres">
      <dgm:prSet presAssocID="{6B9670BF-AB58-45DD-8652-D24C4E2282EF}" presName="compositeShape" presStyleCnt="0">
        <dgm:presLayoutVars>
          <dgm:chMax val="2"/>
          <dgm:dir/>
          <dgm:resizeHandles val="exact"/>
        </dgm:presLayoutVars>
      </dgm:prSet>
      <dgm:spPr/>
    </dgm:pt>
    <dgm:pt modelId="{D963DC60-2127-45A8-9BFA-642FF1667671}" type="pres">
      <dgm:prSet presAssocID="{6B9670BF-AB58-45DD-8652-D24C4E2282EF}" presName="ribbon" presStyleLbl="node1" presStyleIdx="0" presStyleCnt="1"/>
      <dgm:spPr/>
    </dgm:pt>
    <dgm:pt modelId="{D079D767-3C66-4AA8-BE24-321C48E3235C}" type="pres">
      <dgm:prSet presAssocID="{6B9670BF-AB58-45DD-8652-D24C4E2282EF}" presName="leftArrowText" presStyleLbl="node1" presStyleIdx="0" presStyleCnt="1">
        <dgm:presLayoutVars>
          <dgm:chMax val="0"/>
          <dgm:bulletEnabled val="1"/>
        </dgm:presLayoutVars>
      </dgm:prSet>
      <dgm:spPr/>
    </dgm:pt>
    <dgm:pt modelId="{38E1ADB6-652D-44F6-B459-2995CA96D8EC}" type="pres">
      <dgm:prSet presAssocID="{6B9670BF-AB58-45DD-8652-D24C4E2282EF}" presName="rightArrowText" presStyleLbl="node1" presStyleIdx="0" presStyleCnt="1">
        <dgm:presLayoutVars>
          <dgm:chMax val="0"/>
          <dgm:bulletEnabled val="1"/>
        </dgm:presLayoutVars>
      </dgm:prSet>
      <dgm:spPr/>
    </dgm:pt>
  </dgm:ptLst>
  <dgm:cxnLst>
    <dgm:cxn modelId="{79B27208-7068-42DC-B87C-CD4F84B2EEA8}" srcId="{6B9670BF-AB58-45DD-8652-D24C4E2282EF}" destId="{F6E8821B-0693-402F-B19A-1C9BEFCAEA44}" srcOrd="1" destOrd="0" parTransId="{F182E61B-0C1B-4AE0-B56B-8DBCCBCBDEC3}" sibTransId="{6F9680F1-B93A-40A9-B27D-C587961E5AA3}"/>
    <dgm:cxn modelId="{55E7B037-A164-401C-BAE2-32AA87D6DC77}" type="presOf" srcId="{6B9670BF-AB58-45DD-8652-D24C4E2282EF}" destId="{292EDB9F-6537-4D1D-AFA6-7AB163AFF5D7}" srcOrd="0" destOrd="0" presId="urn:microsoft.com/office/officeart/2005/8/layout/arrow6"/>
    <dgm:cxn modelId="{54B81F65-110C-4AC1-85A7-185A70B07F10}" type="presOf" srcId="{F6E8821B-0693-402F-B19A-1C9BEFCAEA44}" destId="{38E1ADB6-652D-44F6-B459-2995CA96D8EC}" srcOrd="0" destOrd="0" presId="urn:microsoft.com/office/officeart/2005/8/layout/arrow6"/>
    <dgm:cxn modelId="{D4CFA8B1-98F8-4661-9B97-2E4874BC6BFD}" type="presOf" srcId="{D2957EFE-983F-4A4D-BE9A-80923028890F}" destId="{D079D767-3C66-4AA8-BE24-321C48E3235C}" srcOrd="0" destOrd="0" presId="urn:microsoft.com/office/officeart/2005/8/layout/arrow6"/>
    <dgm:cxn modelId="{133083C4-FB4B-4CCC-B707-147F850EE747}" srcId="{6B9670BF-AB58-45DD-8652-D24C4E2282EF}" destId="{D2957EFE-983F-4A4D-BE9A-80923028890F}" srcOrd="0" destOrd="0" parTransId="{0862890D-99BF-4368-ABA8-A45D16B07814}" sibTransId="{CD8A24FB-50C1-41CE-8AAF-0C663E7CBC5A}"/>
    <dgm:cxn modelId="{5BD75AAF-D43D-44DA-B3E6-9A8F7D8F6F6E}" type="presParOf" srcId="{292EDB9F-6537-4D1D-AFA6-7AB163AFF5D7}" destId="{D963DC60-2127-45A8-9BFA-642FF1667671}" srcOrd="0" destOrd="0" presId="urn:microsoft.com/office/officeart/2005/8/layout/arrow6"/>
    <dgm:cxn modelId="{5C59154E-9049-464F-B362-2A6E9FD4992E}" type="presParOf" srcId="{292EDB9F-6537-4D1D-AFA6-7AB163AFF5D7}" destId="{D079D767-3C66-4AA8-BE24-321C48E3235C}" srcOrd="1" destOrd="0" presId="urn:microsoft.com/office/officeart/2005/8/layout/arrow6"/>
    <dgm:cxn modelId="{3D9158CD-8740-4E14-8098-1ABCEAD98DA3}" type="presParOf" srcId="{292EDB9F-6537-4D1D-AFA6-7AB163AFF5D7}" destId="{38E1ADB6-652D-44F6-B459-2995CA96D8EC}"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4F7BD2-02F0-43F5-A53C-540245A9C88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D11B5450-A5F3-466E-BF72-BB3734B39BEB}">
      <dgm:prSet phldrT="[Testo]" custT="1"/>
      <dgm:spPr/>
      <dgm:t>
        <a:bodyPr/>
        <a:lstStyle/>
        <a:p>
          <a:r>
            <a:rPr lang="it-IT" sz="1800" b="0" i="0">
              <a:latin typeface="Cambria" panose="02040503050406030204" pitchFamily="18" charset="0"/>
            </a:rPr>
            <a:t>Domande-stimolo</a:t>
          </a:r>
        </a:p>
      </dgm:t>
    </dgm:pt>
    <dgm:pt modelId="{AD1A3F85-2091-4278-AEC0-56A4F69D00EB}" type="parTrans" cxnId="{D0CC29B8-56E7-4726-98AA-171C2373A829}">
      <dgm:prSet/>
      <dgm:spPr/>
      <dgm:t>
        <a:bodyPr/>
        <a:lstStyle/>
        <a:p>
          <a:endParaRPr lang="it-IT" sz="1800" b="0" i="0">
            <a:latin typeface="Cambria" panose="02040503050406030204" pitchFamily="18" charset="0"/>
          </a:endParaRPr>
        </a:p>
      </dgm:t>
    </dgm:pt>
    <dgm:pt modelId="{55C8D73D-868D-4958-9FDF-CAA46EE21491}" type="sibTrans" cxnId="{D0CC29B8-56E7-4726-98AA-171C2373A829}">
      <dgm:prSet/>
      <dgm:spPr/>
      <dgm:t>
        <a:bodyPr/>
        <a:lstStyle/>
        <a:p>
          <a:endParaRPr lang="it-IT" sz="1800" b="0" i="0">
            <a:latin typeface="Cambria" panose="02040503050406030204" pitchFamily="18" charset="0"/>
          </a:endParaRPr>
        </a:p>
      </dgm:t>
    </dgm:pt>
    <dgm:pt modelId="{4085A539-E474-46C7-9FB0-4987B30CDE58}">
      <dgm:prSet phldrT="[Testo]" custT="1"/>
      <dgm:spPr/>
      <dgm:t>
        <a:bodyPr/>
        <a:lstStyle/>
        <a:p>
          <a:r>
            <a:rPr lang="it-IT" sz="1800" b="0" i="0">
              <a:latin typeface="Cambria" panose="02040503050406030204" pitchFamily="18" charset="0"/>
            </a:rPr>
            <a:t>Elaborazione in piccoli gruppi sui momenti salienti</a:t>
          </a:r>
        </a:p>
      </dgm:t>
    </dgm:pt>
    <dgm:pt modelId="{D3D05519-21D3-410A-8D47-9F5A6AC692BA}" type="parTrans" cxnId="{2E4D5012-BB1A-46CA-AEA6-3E03B2E18DD6}">
      <dgm:prSet/>
      <dgm:spPr/>
      <dgm:t>
        <a:bodyPr/>
        <a:lstStyle/>
        <a:p>
          <a:endParaRPr lang="it-IT" sz="1800" b="0" i="0">
            <a:latin typeface="Cambria" panose="02040503050406030204" pitchFamily="18" charset="0"/>
          </a:endParaRPr>
        </a:p>
      </dgm:t>
    </dgm:pt>
    <dgm:pt modelId="{CA9BF586-B074-47C7-BA7A-0E4A9F68E910}" type="sibTrans" cxnId="{2E4D5012-BB1A-46CA-AEA6-3E03B2E18DD6}">
      <dgm:prSet/>
      <dgm:spPr/>
      <dgm:t>
        <a:bodyPr/>
        <a:lstStyle/>
        <a:p>
          <a:endParaRPr lang="it-IT" sz="1800" b="0" i="0">
            <a:latin typeface="Cambria" panose="02040503050406030204" pitchFamily="18" charset="0"/>
          </a:endParaRPr>
        </a:p>
      </dgm:t>
    </dgm:pt>
    <dgm:pt modelId="{7D3CA6DD-34D7-4E05-91E2-615066B0C832}">
      <dgm:prSet phldrT="[Testo]" custT="1"/>
      <dgm:spPr/>
      <dgm:t>
        <a:bodyPr/>
        <a:lstStyle/>
        <a:p>
          <a:r>
            <a:rPr lang="it-IT" sz="1800" b="0" i="0">
              <a:latin typeface="Cambria" panose="02040503050406030204" pitchFamily="18" charset="0"/>
            </a:rPr>
            <a:t>Questionario metacognitivo</a:t>
          </a:r>
        </a:p>
      </dgm:t>
    </dgm:pt>
    <dgm:pt modelId="{0536EB3A-9683-4980-8534-B9A012C3187D}" type="parTrans" cxnId="{55D469CE-B2A0-4765-A3ED-FAFBE8FA73E0}">
      <dgm:prSet/>
      <dgm:spPr/>
      <dgm:t>
        <a:bodyPr/>
        <a:lstStyle/>
        <a:p>
          <a:endParaRPr lang="it-IT" sz="1800" b="0" i="0">
            <a:latin typeface="Cambria" panose="02040503050406030204" pitchFamily="18" charset="0"/>
          </a:endParaRPr>
        </a:p>
      </dgm:t>
    </dgm:pt>
    <dgm:pt modelId="{5C0D401F-EA8F-4F88-9F87-59CB60312D8D}" type="sibTrans" cxnId="{55D469CE-B2A0-4765-A3ED-FAFBE8FA73E0}">
      <dgm:prSet/>
      <dgm:spPr/>
      <dgm:t>
        <a:bodyPr/>
        <a:lstStyle/>
        <a:p>
          <a:endParaRPr lang="it-IT" sz="1800" b="0" i="0">
            <a:latin typeface="Cambria" panose="02040503050406030204" pitchFamily="18" charset="0"/>
          </a:endParaRPr>
        </a:p>
      </dgm:t>
    </dgm:pt>
    <dgm:pt modelId="{31700E49-D881-4490-B11C-0CD7F1F7F99A}">
      <dgm:prSet phldrT="[Testo]" custT="1"/>
      <dgm:spPr/>
      <dgm:t>
        <a:bodyPr/>
        <a:lstStyle/>
        <a:p>
          <a:r>
            <a:rPr lang="it-IT" sz="1800" b="0" i="0">
              <a:latin typeface="Cambria" panose="02040503050406030204" pitchFamily="18" charset="0"/>
            </a:rPr>
            <a:t>Discussione in classe</a:t>
          </a:r>
        </a:p>
      </dgm:t>
    </dgm:pt>
    <dgm:pt modelId="{12C49EA0-3490-43B2-963A-9743069528D4}" type="parTrans" cxnId="{03FD8CAA-8017-4E0C-AB89-4D3A2C1D5E66}">
      <dgm:prSet/>
      <dgm:spPr/>
      <dgm:t>
        <a:bodyPr/>
        <a:lstStyle/>
        <a:p>
          <a:endParaRPr lang="it-IT" sz="1800" b="0" i="0">
            <a:latin typeface="Cambria" panose="02040503050406030204" pitchFamily="18" charset="0"/>
          </a:endParaRPr>
        </a:p>
      </dgm:t>
    </dgm:pt>
    <dgm:pt modelId="{0DDA91E1-AD3E-44BF-AA71-0F9102BCDC53}" type="sibTrans" cxnId="{03FD8CAA-8017-4E0C-AB89-4D3A2C1D5E66}">
      <dgm:prSet/>
      <dgm:spPr/>
      <dgm:t>
        <a:bodyPr/>
        <a:lstStyle/>
        <a:p>
          <a:endParaRPr lang="it-IT" sz="1800" b="0" i="0">
            <a:latin typeface="Cambria" panose="02040503050406030204" pitchFamily="18" charset="0"/>
          </a:endParaRPr>
        </a:p>
      </dgm:t>
    </dgm:pt>
    <dgm:pt modelId="{FA1AFE43-1B22-4A33-9805-3E3B250B5F87}">
      <dgm:prSet phldrT="[Testo]" custT="1"/>
      <dgm:spPr/>
      <dgm:t>
        <a:bodyPr/>
        <a:lstStyle/>
        <a:p>
          <a:r>
            <a:rPr lang="it-IT" sz="1800" b="0" i="0">
              <a:latin typeface="Cambria" panose="02040503050406030204" pitchFamily="18" charset="0"/>
            </a:rPr>
            <a:t>Il docente dovrà essere abile a legare gli stimoli emersi con i contenuti disciplnari</a:t>
          </a:r>
        </a:p>
      </dgm:t>
    </dgm:pt>
    <dgm:pt modelId="{4EF02227-FD09-41E3-BAE9-C3B976DB122F}" type="parTrans" cxnId="{C062A04C-773D-4BF6-AABC-EEDBE5124C97}">
      <dgm:prSet/>
      <dgm:spPr/>
      <dgm:t>
        <a:bodyPr/>
        <a:lstStyle/>
        <a:p>
          <a:endParaRPr lang="it-IT" sz="1800" b="0" i="0">
            <a:latin typeface="Cambria" panose="02040503050406030204" pitchFamily="18" charset="0"/>
          </a:endParaRPr>
        </a:p>
      </dgm:t>
    </dgm:pt>
    <dgm:pt modelId="{595738AF-8AA5-4E4D-A64D-2686EE8849DD}" type="sibTrans" cxnId="{C062A04C-773D-4BF6-AABC-EEDBE5124C97}">
      <dgm:prSet/>
      <dgm:spPr/>
      <dgm:t>
        <a:bodyPr/>
        <a:lstStyle/>
        <a:p>
          <a:endParaRPr lang="it-IT" sz="1800" b="0" i="0">
            <a:latin typeface="Cambria" panose="02040503050406030204" pitchFamily="18" charset="0"/>
          </a:endParaRPr>
        </a:p>
      </dgm:t>
    </dgm:pt>
    <dgm:pt modelId="{B24C56ED-27E2-40D9-9D87-6BFEDB9A421D}" type="pres">
      <dgm:prSet presAssocID="{7D4F7BD2-02F0-43F5-A53C-540245A9C88B}" presName="diagram" presStyleCnt="0">
        <dgm:presLayoutVars>
          <dgm:dir/>
          <dgm:resizeHandles val="exact"/>
        </dgm:presLayoutVars>
      </dgm:prSet>
      <dgm:spPr/>
    </dgm:pt>
    <dgm:pt modelId="{17F2B1FB-D319-457D-B94A-EF7B45D39BF2}" type="pres">
      <dgm:prSet presAssocID="{D11B5450-A5F3-466E-BF72-BB3734B39BEB}" presName="node" presStyleLbl="node1" presStyleIdx="0" presStyleCnt="5">
        <dgm:presLayoutVars>
          <dgm:bulletEnabled val="1"/>
        </dgm:presLayoutVars>
      </dgm:prSet>
      <dgm:spPr/>
    </dgm:pt>
    <dgm:pt modelId="{3AED9EAB-4362-4307-BA54-A2745F5F9CA2}" type="pres">
      <dgm:prSet presAssocID="{55C8D73D-868D-4958-9FDF-CAA46EE21491}" presName="sibTrans" presStyleCnt="0"/>
      <dgm:spPr/>
    </dgm:pt>
    <dgm:pt modelId="{8D1878F8-EFEE-4AF2-A7ED-095AE1E683DA}" type="pres">
      <dgm:prSet presAssocID="{4085A539-E474-46C7-9FB0-4987B30CDE58}" presName="node" presStyleLbl="node1" presStyleIdx="1" presStyleCnt="5">
        <dgm:presLayoutVars>
          <dgm:bulletEnabled val="1"/>
        </dgm:presLayoutVars>
      </dgm:prSet>
      <dgm:spPr/>
    </dgm:pt>
    <dgm:pt modelId="{723AC572-4D8A-46A1-AD51-0FDF455D426A}" type="pres">
      <dgm:prSet presAssocID="{CA9BF586-B074-47C7-BA7A-0E4A9F68E910}" presName="sibTrans" presStyleCnt="0"/>
      <dgm:spPr/>
    </dgm:pt>
    <dgm:pt modelId="{B182536B-FC77-440A-8AC1-CE4E9A665CC9}" type="pres">
      <dgm:prSet presAssocID="{7D3CA6DD-34D7-4E05-91E2-615066B0C832}" presName="node" presStyleLbl="node1" presStyleIdx="2" presStyleCnt="5">
        <dgm:presLayoutVars>
          <dgm:bulletEnabled val="1"/>
        </dgm:presLayoutVars>
      </dgm:prSet>
      <dgm:spPr/>
    </dgm:pt>
    <dgm:pt modelId="{8237C842-B851-459A-A61F-A8007F44317E}" type="pres">
      <dgm:prSet presAssocID="{5C0D401F-EA8F-4F88-9F87-59CB60312D8D}" presName="sibTrans" presStyleCnt="0"/>
      <dgm:spPr/>
    </dgm:pt>
    <dgm:pt modelId="{675E9E81-4B44-44C4-999B-7FE4590E0401}" type="pres">
      <dgm:prSet presAssocID="{31700E49-D881-4490-B11C-0CD7F1F7F99A}" presName="node" presStyleLbl="node1" presStyleIdx="3" presStyleCnt="5">
        <dgm:presLayoutVars>
          <dgm:bulletEnabled val="1"/>
        </dgm:presLayoutVars>
      </dgm:prSet>
      <dgm:spPr/>
    </dgm:pt>
    <dgm:pt modelId="{930D0FEB-FD0C-48AA-B0BD-AE5C80BAEF61}" type="pres">
      <dgm:prSet presAssocID="{0DDA91E1-AD3E-44BF-AA71-0F9102BCDC53}" presName="sibTrans" presStyleCnt="0"/>
      <dgm:spPr/>
    </dgm:pt>
    <dgm:pt modelId="{3DC0CF2A-EB46-49C9-8FF5-AFC9696462EC}" type="pres">
      <dgm:prSet presAssocID="{FA1AFE43-1B22-4A33-9805-3E3B250B5F87}" presName="node" presStyleLbl="node1" presStyleIdx="4" presStyleCnt="5">
        <dgm:presLayoutVars>
          <dgm:bulletEnabled val="1"/>
        </dgm:presLayoutVars>
      </dgm:prSet>
      <dgm:spPr/>
    </dgm:pt>
  </dgm:ptLst>
  <dgm:cxnLst>
    <dgm:cxn modelId="{2E4D5012-BB1A-46CA-AEA6-3E03B2E18DD6}" srcId="{7D4F7BD2-02F0-43F5-A53C-540245A9C88B}" destId="{4085A539-E474-46C7-9FB0-4987B30CDE58}" srcOrd="1" destOrd="0" parTransId="{D3D05519-21D3-410A-8D47-9F5A6AC692BA}" sibTransId="{CA9BF586-B074-47C7-BA7A-0E4A9F68E910}"/>
    <dgm:cxn modelId="{9F05905B-2907-42F2-92F2-5ED64E47533E}" type="presOf" srcId="{FA1AFE43-1B22-4A33-9805-3E3B250B5F87}" destId="{3DC0CF2A-EB46-49C9-8FF5-AFC9696462EC}" srcOrd="0" destOrd="0" presId="urn:microsoft.com/office/officeart/2005/8/layout/default"/>
    <dgm:cxn modelId="{58B63044-4F3E-4DAD-840A-60C13A8C82F0}" type="presOf" srcId="{31700E49-D881-4490-B11C-0CD7F1F7F99A}" destId="{675E9E81-4B44-44C4-999B-7FE4590E0401}" srcOrd="0" destOrd="0" presId="urn:microsoft.com/office/officeart/2005/8/layout/default"/>
    <dgm:cxn modelId="{A62FA846-A810-4F19-8BBA-1B7B042188B6}" type="presOf" srcId="{4085A539-E474-46C7-9FB0-4987B30CDE58}" destId="{8D1878F8-EFEE-4AF2-A7ED-095AE1E683DA}" srcOrd="0" destOrd="0" presId="urn:microsoft.com/office/officeart/2005/8/layout/default"/>
    <dgm:cxn modelId="{C062A04C-773D-4BF6-AABC-EEDBE5124C97}" srcId="{7D4F7BD2-02F0-43F5-A53C-540245A9C88B}" destId="{FA1AFE43-1B22-4A33-9805-3E3B250B5F87}" srcOrd="4" destOrd="0" parTransId="{4EF02227-FD09-41E3-BAE9-C3B976DB122F}" sibTransId="{595738AF-8AA5-4E4D-A64D-2686EE8849DD}"/>
    <dgm:cxn modelId="{F040006D-DCB5-450C-90E2-D143241393CF}" type="presOf" srcId="{7D4F7BD2-02F0-43F5-A53C-540245A9C88B}" destId="{B24C56ED-27E2-40D9-9D87-6BFEDB9A421D}" srcOrd="0" destOrd="0" presId="urn:microsoft.com/office/officeart/2005/8/layout/default"/>
    <dgm:cxn modelId="{03FD8CAA-8017-4E0C-AB89-4D3A2C1D5E66}" srcId="{7D4F7BD2-02F0-43F5-A53C-540245A9C88B}" destId="{31700E49-D881-4490-B11C-0CD7F1F7F99A}" srcOrd="3" destOrd="0" parTransId="{12C49EA0-3490-43B2-963A-9743069528D4}" sibTransId="{0DDA91E1-AD3E-44BF-AA71-0F9102BCDC53}"/>
    <dgm:cxn modelId="{D0CC29B8-56E7-4726-98AA-171C2373A829}" srcId="{7D4F7BD2-02F0-43F5-A53C-540245A9C88B}" destId="{D11B5450-A5F3-466E-BF72-BB3734B39BEB}" srcOrd="0" destOrd="0" parTransId="{AD1A3F85-2091-4278-AEC0-56A4F69D00EB}" sibTransId="{55C8D73D-868D-4958-9FDF-CAA46EE21491}"/>
    <dgm:cxn modelId="{68004ACC-BABF-4C35-917A-98F04BDA1B81}" type="presOf" srcId="{7D3CA6DD-34D7-4E05-91E2-615066B0C832}" destId="{B182536B-FC77-440A-8AC1-CE4E9A665CC9}" srcOrd="0" destOrd="0" presId="urn:microsoft.com/office/officeart/2005/8/layout/default"/>
    <dgm:cxn modelId="{55D469CE-B2A0-4765-A3ED-FAFBE8FA73E0}" srcId="{7D4F7BD2-02F0-43F5-A53C-540245A9C88B}" destId="{7D3CA6DD-34D7-4E05-91E2-615066B0C832}" srcOrd="2" destOrd="0" parTransId="{0536EB3A-9683-4980-8534-B9A012C3187D}" sibTransId="{5C0D401F-EA8F-4F88-9F87-59CB60312D8D}"/>
    <dgm:cxn modelId="{C249BECF-373A-497A-824C-EBEDBC0E99D3}" type="presOf" srcId="{D11B5450-A5F3-466E-BF72-BB3734B39BEB}" destId="{17F2B1FB-D319-457D-B94A-EF7B45D39BF2}" srcOrd="0" destOrd="0" presId="urn:microsoft.com/office/officeart/2005/8/layout/default"/>
    <dgm:cxn modelId="{CA065A4C-AF61-40ED-B22C-9DF74869B6BD}" type="presParOf" srcId="{B24C56ED-27E2-40D9-9D87-6BFEDB9A421D}" destId="{17F2B1FB-D319-457D-B94A-EF7B45D39BF2}" srcOrd="0" destOrd="0" presId="urn:microsoft.com/office/officeart/2005/8/layout/default"/>
    <dgm:cxn modelId="{D6E06EA6-2740-4118-B1B4-D75EB364E759}" type="presParOf" srcId="{B24C56ED-27E2-40D9-9D87-6BFEDB9A421D}" destId="{3AED9EAB-4362-4307-BA54-A2745F5F9CA2}" srcOrd="1" destOrd="0" presId="urn:microsoft.com/office/officeart/2005/8/layout/default"/>
    <dgm:cxn modelId="{93F9B86C-66CD-43B8-AE80-90D4B57E636B}" type="presParOf" srcId="{B24C56ED-27E2-40D9-9D87-6BFEDB9A421D}" destId="{8D1878F8-EFEE-4AF2-A7ED-095AE1E683DA}" srcOrd="2" destOrd="0" presId="urn:microsoft.com/office/officeart/2005/8/layout/default"/>
    <dgm:cxn modelId="{22F39CCD-C999-4699-A52F-0C2E41A429D5}" type="presParOf" srcId="{B24C56ED-27E2-40D9-9D87-6BFEDB9A421D}" destId="{723AC572-4D8A-46A1-AD51-0FDF455D426A}" srcOrd="3" destOrd="0" presId="urn:microsoft.com/office/officeart/2005/8/layout/default"/>
    <dgm:cxn modelId="{0C7ECEAC-0852-45C0-AC0D-C26D8B554A72}" type="presParOf" srcId="{B24C56ED-27E2-40D9-9D87-6BFEDB9A421D}" destId="{B182536B-FC77-440A-8AC1-CE4E9A665CC9}" srcOrd="4" destOrd="0" presId="urn:microsoft.com/office/officeart/2005/8/layout/default"/>
    <dgm:cxn modelId="{1B39D81B-A0AB-4ED4-BF88-507D94A05605}" type="presParOf" srcId="{B24C56ED-27E2-40D9-9D87-6BFEDB9A421D}" destId="{8237C842-B851-459A-A61F-A8007F44317E}" srcOrd="5" destOrd="0" presId="urn:microsoft.com/office/officeart/2005/8/layout/default"/>
    <dgm:cxn modelId="{877D472B-9BBC-423A-9104-E8C76CF2DAA0}" type="presParOf" srcId="{B24C56ED-27E2-40D9-9D87-6BFEDB9A421D}" destId="{675E9E81-4B44-44C4-999B-7FE4590E0401}" srcOrd="6" destOrd="0" presId="urn:microsoft.com/office/officeart/2005/8/layout/default"/>
    <dgm:cxn modelId="{205C2E14-B95B-4101-8EFA-D8C42629922B}" type="presParOf" srcId="{B24C56ED-27E2-40D9-9D87-6BFEDB9A421D}" destId="{930D0FEB-FD0C-48AA-B0BD-AE5C80BAEF61}" srcOrd="7" destOrd="0" presId="urn:microsoft.com/office/officeart/2005/8/layout/default"/>
    <dgm:cxn modelId="{24DB152D-CAB9-47E5-B17A-B2D294D81BF4}" type="presParOf" srcId="{B24C56ED-27E2-40D9-9D87-6BFEDB9A421D}" destId="{3DC0CF2A-EB46-49C9-8FF5-AFC9696462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D4F7BD2-02F0-43F5-A53C-540245A9C88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D11B5450-A5F3-466E-BF72-BB3734B39BEB}">
      <dgm:prSet phldrT="[Testo]"/>
      <dgm:spPr/>
      <dgm:t>
        <a:bodyPr/>
        <a:lstStyle/>
        <a:p>
          <a:r>
            <a:rPr lang="it-IT" b="0" i="0">
              <a:latin typeface="Cambria" panose="02040503050406030204" pitchFamily="18" charset="0"/>
            </a:rPr>
            <a:t>ATTIVI (fanno ricorso all'esperienza diretta)  es. l'esperimento scientifico </a:t>
          </a:r>
        </a:p>
      </dgm:t>
    </dgm:pt>
    <dgm:pt modelId="{AD1A3F85-2091-4278-AEC0-56A4F69D00EB}" type="parTrans" cxnId="{D0CC29B8-56E7-4726-98AA-171C2373A829}">
      <dgm:prSet/>
      <dgm:spPr/>
      <dgm:t>
        <a:bodyPr/>
        <a:lstStyle/>
        <a:p>
          <a:endParaRPr lang="it-IT" b="0" i="0">
            <a:latin typeface="Cambria" panose="02040503050406030204" pitchFamily="18" charset="0"/>
          </a:endParaRPr>
        </a:p>
      </dgm:t>
    </dgm:pt>
    <dgm:pt modelId="{55C8D73D-868D-4958-9FDF-CAA46EE21491}" type="sibTrans" cxnId="{D0CC29B8-56E7-4726-98AA-171C2373A829}">
      <dgm:prSet/>
      <dgm:spPr/>
      <dgm:t>
        <a:bodyPr/>
        <a:lstStyle/>
        <a:p>
          <a:endParaRPr lang="it-IT" b="0" i="0">
            <a:latin typeface="Cambria" panose="02040503050406030204" pitchFamily="18" charset="0"/>
          </a:endParaRPr>
        </a:p>
      </dgm:t>
    </dgm:pt>
    <dgm:pt modelId="{4085A539-E474-46C7-9FB0-4987B30CDE58}">
      <dgm:prSet phldrT="[Testo]"/>
      <dgm:spPr/>
      <dgm:t>
        <a:bodyPr/>
        <a:lstStyle/>
        <a:p>
          <a:r>
            <a:rPr lang="it-IT" b="0" i="0">
              <a:latin typeface="Cambria" panose="02040503050406030204" pitchFamily="18" charset="0"/>
            </a:rPr>
            <a:t>ICONICI (utilizzano le rappresentazioni del linguaggi grafico e spaziale) fotografie, carte geografiche, schemi, diagrammi, mappe concettuali </a:t>
          </a:r>
        </a:p>
      </dgm:t>
    </dgm:pt>
    <dgm:pt modelId="{D3D05519-21D3-410A-8D47-9F5A6AC692BA}" type="parTrans" cxnId="{2E4D5012-BB1A-46CA-AEA6-3E03B2E18DD6}">
      <dgm:prSet/>
      <dgm:spPr/>
      <dgm:t>
        <a:bodyPr/>
        <a:lstStyle/>
        <a:p>
          <a:endParaRPr lang="it-IT" b="0" i="0">
            <a:latin typeface="Cambria" panose="02040503050406030204" pitchFamily="18" charset="0"/>
          </a:endParaRPr>
        </a:p>
      </dgm:t>
    </dgm:pt>
    <dgm:pt modelId="{CA9BF586-B074-47C7-BA7A-0E4A9F68E910}" type="sibTrans" cxnId="{2E4D5012-BB1A-46CA-AEA6-3E03B2E18DD6}">
      <dgm:prSet/>
      <dgm:spPr/>
      <dgm:t>
        <a:bodyPr/>
        <a:lstStyle/>
        <a:p>
          <a:endParaRPr lang="it-IT" b="0" i="0">
            <a:latin typeface="Cambria" panose="02040503050406030204" pitchFamily="18" charset="0"/>
          </a:endParaRPr>
        </a:p>
      </dgm:t>
    </dgm:pt>
    <dgm:pt modelId="{7D3CA6DD-34D7-4E05-91E2-615066B0C832}">
      <dgm:prSet phldrT="[Testo]"/>
      <dgm:spPr/>
      <dgm:t>
        <a:bodyPr/>
        <a:lstStyle/>
        <a:p>
          <a:r>
            <a:rPr lang="it-IT" b="0" i="0">
              <a:latin typeface="Cambria" panose="02040503050406030204" pitchFamily="18" charset="0"/>
            </a:rPr>
            <a:t>ANALOGICI (si rifanno alle possibilità di apprendimento insite nel gioco e nella simulazione)</a:t>
          </a:r>
        </a:p>
      </dgm:t>
    </dgm:pt>
    <dgm:pt modelId="{0536EB3A-9683-4980-8534-B9A012C3187D}" type="parTrans" cxnId="{55D469CE-B2A0-4765-A3ED-FAFBE8FA73E0}">
      <dgm:prSet/>
      <dgm:spPr/>
      <dgm:t>
        <a:bodyPr/>
        <a:lstStyle/>
        <a:p>
          <a:endParaRPr lang="it-IT" b="0" i="0">
            <a:latin typeface="Cambria" panose="02040503050406030204" pitchFamily="18" charset="0"/>
          </a:endParaRPr>
        </a:p>
      </dgm:t>
    </dgm:pt>
    <dgm:pt modelId="{5C0D401F-EA8F-4F88-9F87-59CB60312D8D}" type="sibTrans" cxnId="{55D469CE-B2A0-4765-A3ED-FAFBE8FA73E0}">
      <dgm:prSet/>
      <dgm:spPr/>
      <dgm:t>
        <a:bodyPr/>
        <a:lstStyle/>
        <a:p>
          <a:endParaRPr lang="it-IT" b="0" i="0">
            <a:latin typeface="Cambria" panose="02040503050406030204" pitchFamily="18" charset="0"/>
          </a:endParaRPr>
        </a:p>
      </dgm:t>
    </dgm:pt>
    <dgm:pt modelId="{31700E49-D881-4490-B11C-0CD7F1F7F99A}">
      <dgm:prSet phldrT="[Testo]"/>
      <dgm:spPr/>
      <dgm:t>
        <a:bodyPr/>
        <a:lstStyle/>
        <a:p>
          <a:r>
            <a:rPr lang="it-IT" b="0" i="0">
              <a:latin typeface="Cambria" panose="02040503050406030204" pitchFamily="18" charset="0"/>
            </a:rPr>
            <a:t>SIMBOLICI (utilizzano i codici di rappresentazione convenzionali e universali, come quelli linguistici) es la lezione verbale dell'insegnante</a:t>
          </a:r>
        </a:p>
      </dgm:t>
    </dgm:pt>
    <dgm:pt modelId="{12C49EA0-3490-43B2-963A-9743069528D4}" type="parTrans" cxnId="{03FD8CAA-8017-4E0C-AB89-4D3A2C1D5E66}">
      <dgm:prSet/>
      <dgm:spPr/>
      <dgm:t>
        <a:bodyPr/>
        <a:lstStyle/>
        <a:p>
          <a:endParaRPr lang="it-IT" b="0" i="0">
            <a:latin typeface="Cambria" panose="02040503050406030204" pitchFamily="18" charset="0"/>
          </a:endParaRPr>
        </a:p>
      </dgm:t>
    </dgm:pt>
    <dgm:pt modelId="{0DDA91E1-AD3E-44BF-AA71-0F9102BCDC53}" type="sibTrans" cxnId="{03FD8CAA-8017-4E0C-AB89-4D3A2C1D5E66}">
      <dgm:prSet/>
      <dgm:spPr/>
      <dgm:t>
        <a:bodyPr/>
        <a:lstStyle/>
        <a:p>
          <a:endParaRPr lang="it-IT" b="0" i="0">
            <a:latin typeface="Cambria" panose="02040503050406030204" pitchFamily="18" charset="0"/>
          </a:endParaRPr>
        </a:p>
      </dgm:t>
    </dgm:pt>
    <dgm:pt modelId="{FA1AFE43-1B22-4A33-9805-3E3B250B5F87}">
      <dgm:prSet phldrT="[Testo]"/>
      <dgm:spPr/>
      <dgm:t>
        <a:bodyPr/>
        <a:lstStyle/>
        <a:p>
          <a:r>
            <a:rPr lang="it-IT" b="0" i="0">
              <a:latin typeface="Cambria" panose="02040503050406030204" pitchFamily="18" charset="0"/>
            </a:rPr>
            <a:t>"la complementarietà è il carattere comune a tutti i mediatori" e che sia necessaria la loro INTEGRAZIONE</a:t>
          </a:r>
        </a:p>
      </dgm:t>
    </dgm:pt>
    <dgm:pt modelId="{4EF02227-FD09-41E3-BAE9-C3B976DB122F}" type="parTrans" cxnId="{C062A04C-773D-4BF6-AABC-EEDBE5124C97}">
      <dgm:prSet/>
      <dgm:spPr/>
      <dgm:t>
        <a:bodyPr/>
        <a:lstStyle/>
        <a:p>
          <a:endParaRPr lang="it-IT" b="0" i="0">
            <a:latin typeface="Cambria" panose="02040503050406030204" pitchFamily="18" charset="0"/>
          </a:endParaRPr>
        </a:p>
      </dgm:t>
    </dgm:pt>
    <dgm:pt modelId="{595738AF-8AA5-4E4D-A64D-2686EE8849DD}" type="sibTrans" cxnId="{C062A04C-773D-4BF6-AABC-EEDBE5124C97}">
      <dgm:prSet/>
      <dgm:spPr/>
      <dgm:t>
        <a:bodyPr/>
        <a:lstStyle/>
        <a:p>
          <a:endParaRPr lang="it-IT" b="0" i="0">
            <a:latin typeface="Cambria" panose="02040503050406030204" pitchFamily="18" charset="0"/>
          </a:endParaRPr>
        </a:p>
      </dgm:t>
    </dgm:pt>
    <dgm:pt modelId="{B24C56ED-27E2-40D9-9D87-6BFEDB9A421D}" type="pres">
      <dgm:prSet presAssocID="{7D4F7BD2-02F0-43F5-A53C-540245A9C88B}" presName="diagram" presStyleCnt="0">
        <dgm:presLayoutVars>
          <dgm:dir/>
          <dgm:resizeHandles val="exact"/>
        </dgm:presLayoutVars>
      </dgm:prSet>
      <dgm:spPr/>
    </dgm:pt>
    <dgm:pt modelId="{17F2B1FB-D319-457D-B94A-EF7B45D39BF2}" type="pres">
      <dgm:prSet presAssocID="{D11B5450-A5F3-466E-BF72-BB3734B39BEB}" presName="node" presStyleLbl="node1" presStyleIdx="0" presStyleCnt="5">
        <dgm:presLayoutVars>
          <dgm:bulletEnabled val="1"/>
        </dgm:presLayoutVars>
      </dgm:prSet>
      <dgm:spPr/>
    </dgm:pt>
    <dgm:pt modelId="{3AED9EAB-4362-4307-BA54-A2745F5F9CA2}" type="pres">
      <dgm:prSet presAssocID="{55C8D73D-868D-4958-9FDF-CAA46EE21491}" presName="sibTrans" presStyleCnt="0"/>
      <dgm:spPr/>
    </dgm:pt>
    <dgm:pt modelId="{8D1878F8-EFEE-4AF2-A7ED-095AE1E683DA}" type="pres">
      <dgm:prSet presAssocID="{4085A539-E474-46C7-9FB0-4987B30CDE58}" presName="node" presStyleLbl="node1" presStyleIdx="1" presStyleCnt="5">
        <dgm:presLayoutVars>
          <dgm:bulletEnabled val="1"/>
        </dgm:presLayoutVars>
      </dgm:prSet>
      <dgm:spPr/>
    </dgm:pt>
    <dgm:pt modelId="{723AC572-4D8A-46A1-AD51-0FDF455D426A}" type="pres">
      <dgm:prSet presAssocID="{CA9BF586-B074-47C7-BA7A-0E4A9F68E910}" presName="sibTrans" presStyleCnt="0"/>
      <dgm:spPr/>
    </dgm:pt>
    <dgm:pt modelId="{B182536B-FC77-440A-8AC1-CE4E9A665CC9}" type="pres">
      <dgm:prSet presAssocID="{7D3CA6DD-34D7-4E05-91E2-615066B0C832}" presName="node" presStyleLbl="node1" presStyleIdx="2" presStyleCnt="5">
        <dgm:presLayoutVars>
          <dgm:bulletEnabled val="1"/>
        </dgm:presLayoutVars>
      </dgm:prSet>
      <dgm:spPr/>
    </dgm:pt>
    <dgm:pt modelId="{8237C842-B851-459A-A61F-A8007F44317E}" type="pres">
      <dgm:prSet presAssocID="{5C0D401F-EA8F-4F88-9F87-59CB60312D8D}" presName="sibTrans" presStyleCnt="0"/>
      <dgm:spPr/>
    </dgm:pt>
    <dgm:pt modelId="{675E9E81-4B44-44C4-999B-7FE4590E0401}" type="pres">
      <dgm:prSet presAssocID="{31700E49-D881-4490-B11C-0CD7F1F7F99A}" presName="node" presStyleLbl="node1" presStyleIdx="3" presStyleCnt="5">
        <dgm:presLayoutVars>
          <dgm:bulletEnabled val="1"/>
        </dgm:presLayoutVars>
      </dgm:prSet>
      <dgm:spPr/>
    </dgm:pt>
    <dgm:pt modelId="{930D0FEB-FD0C-48AA-B0BD-AE5C80BAEF61}" type="pres">
      <dgm:prSet presAssocID="{0DDA91E1-AD3E-44BF-AA71-0F9102BCDC53}" presName="sibTrans" presStyleCnt="0"/>
      <dgm:spPr/>
    </dgm:pt>
    <dgm:pt modelId="{3DC0CF2A-EB46-49C9-8FF5-AFC9696462EC}" type="pres">
      <dgm:prSet presAssocID="{FA1AFE43-1B22-4A33-9805-3E3B250B5F87}" presName="node" presStyleLbl="node1" presStyleIdx="4" presStyleCnt="5">
        <dgm:presLayoutVars>
          <dgm:bulletEnabled val="1"/>
        </dgm:presLayoutVars>
      </dgm:prSet>
      <dgm:spPr/>
    </dgm:pt>
  </dgm:ptLst>
  <dgm:cxnLst>
    <dgm:cxn modelId="{2E4D5012-BB1A-46CA-AEA6-3E03B2E18DD6}" srcId="{7D4F7BD2-02F0-43F5-A53C-540245A9C88B}" destId="{4085A539-E474-46C7-9FB0-4987B30CDE58}" srcOrd="1" destOrd="0" parTransId="{D3D05519-21D3-410A-8D47-9F5A6AC692BA}" sibTransId="{CA9BF586-B074-47C7-BA7A-0E4A9F68E910}"/>
    <dgm:cxn modelId="{9660072A-D2DF-4B13-B69B-8026F71D8C3F}" type="presOf" srcId="{FA1AFE43-1B22-4A33-9805-3E3B250B5F87}" destId="{3DC0CF2A-EB46-49C9-8FF5-AFC9696462EC}" srcOrd="0" destOrd="0" presId="urn:microsoft.com/office/officeart/2005/8/layout/default"/>
    <dgm:cxn modelId="{0786B641-4433-4603-A98F-84B805E7089D}" type="presOf" srcId="{D11B5450-A5F3-466E-BF72-BB3734B39BEB}" destId="{17F2B1FB-D319-457D-B94A-EF7B45D39BF2}" srcOrd="0" destOrd="0" presId="urn:microsoft.com/office/officeart/2005/8/layout/default"/>
    <dgm:cxn modelId="{C062A04C-773D-4BF6-AABC-EEDBE5124C97}" srcId="{7D4F7BD2-02F0-43F5-A53C-540245A9C88B}" destId="{FA1AFE43-1B22-4A33-9805-3E3B250B5F87}" srcOrd="4" destOrd="0" parTransId="{4EF02227-FD09-41E3-BAE9-C3B976DB122F}" sibTransId="{595738AF-8AA5-4E4D-A64D-2686EE8849DD}"/>
    <dgm:cxn modelId="{03FD8CAA-8017-4E0C-AB89-4D3A2C1D5E66}" srcId="{7D4F7BD2-02F0-43F5-A53C-540245A9C88B}" destId="{31700E49-D881-4490-B11C-0CD7F1F7F99A}" srcOrd="3" destOrd="0" parTransId="{12C49EA0-3490-43B2-963A-9743069528D4}" sibTransId="{0DDA91E1-AD3E-44BF-AA71-0F9102BCDC53}"/>
    <dgm:cxn modelId="{D0CC29B8-56E7-4726-98AA-171C2373A829}" srcId="{7D4F7BD2-02F0-43F5-A53C-540245A9C88B}" destId="{D11B5450-A5F3-466E-BF72-BB3734B39BEB}" srcOrd="0" destOrd="0" parTransId="{AD1A3F85-2091-4278-AEC0-56A4F69D00EB}" sibTransId="{55C8D73D-868D-4958-9FDF-CAA46EE21491}"/>
    <dgm:cxn modelId="{5A7F20BC-E0D4-4AE4-91A9-C3A9D019F546}" type="presOf" srcId="{31700E49-D881-4490-B11C-0CD7F1F7F99A}" destId="{675E9E81-4B44-44C4-999B-7FE4590E0401}" srcOrd="0" destOrd="0" presId="urn:microsoft.com/office/officeart/2005/8/layout/default"/>
    <dgm:cxn modelId="{55D469CE-B2A0-4765-A3ED-FAFBE8FA73E0}" srcId="{7D4F7BD2-02F0-43F5-A53C-540245A9C88B}" destId="{7D3CA6DD-34D7-4E05-91E2-615066B0C832}" srcOrd="2" destOrd="0" parTransId="{0536EB3A-9683-4980-8534-B9A012C3187D}" sibTransId="{5C0D401F-EA8F-4F88-9F87-59CB60312D8D}"/>
    <dgm:cxn modelId="{1191C6D6-D62E-4514-9012-65AC6894DF22}" type="presOf" srcId="{7D3CA6DD-34D7-4E05-91E2-615066B0C832}" destId="{B182536B-FC77-440A-8AC1-CE4E9A665CC9}" srcOrd="0" destOrd="0" presId="urn:microsoft.com/office/officeart/2005/8/layout/default"/>
    <dgm:cxn modelId="{2B9CABE9-2415-4B35-BFFB-AF067FD25CB8}" type="presOf" srcId="{7D4F7BD2-02F0-43F5-A53C-540245A9C88B}" destId="{B24C56ED-27E2-40D9-9D87-6BFEDB9A421D}" srcOrd="0" destOrd="0" presId="urn:microsoft.com/office/officeart/2005/8/layout/default"/>
    <dgm:cxn modelId="{06AA4AF7-A42B-4A5B-B202-92F0A1355E3D}" type="presOf" srcId="{4085A539-E474-46C7-9FB0-4987B30CDE58}" destId="{8D1878F8-EFEE-4AF2-A7ED-095AE1E683DA}" srcOrd="0" destOrd="0" presId="urn:microsoft.com/office/officeart/2005/8/layout/default"/>
    <dgm:cxn modelId="{E0B4C98A-34B9-4296-9A1D-5AC697ED4607}" type="presParOf" srcId="{B24C56ED-27E2-40D9-9D87-6BFEDB9A421D}" destId="{17F2B1FB-D319-457D-B94A-EF7B45D39BF2}" srcOrd="0" destOrd="0" presId="urn:microsoft.com/office/officeart/2005/8/layout/default"/>
    <dgm:cxn modelId="{5C64B7B5-037A-4EB3-9647-1E949A61ED5B}" type="presParOf" srcId="{B24C56ED-27E2-40D9-9D87-6BFEDB9A421D}" destId="{3AED9EAB-4362-4307-BA54-A2745F5F9CA2}" srcOrd="1" destOrd="0" presId="urn:microsoft.com/office/officeart/2005/8/layout/default"/>
    <dgm:cxn modelId="{757081CD-B61D-411D-B0ED-8C2204B16D0C}" type="presParOf" srcId="{B24C56ED-27E2-40D9-9D87-6BFEDB9A421D}" destId="{8D1878F8-EFEE-4AF2-A7ED-095AE1E683DA}" srcOrd="2" destOrd="0" presId="urn:microsoft.com/office/officeart/2005/8/layout/default"/>
    <dgm:cxn modelId="{070D2256-2F40-41FC-89D1-5083A7EB6C9D}" type="presParOf" srcId="{B24C56ED-27E2-40D9-9D87-6BFEDB9A421D}" destId="{723AC572-4D8A-46A1-AD51-0FDF455D426A}" srcOrd="3" destOrd="0" presId="urn:microsoft.com/office/officeart/2005/8/layout/default"/>
    <dgm:cxn modelId="{08300DA3-0267-43A9-82AB-7EE02C9DC92B}" type="presParOf" srcId="{B24C56ED-27E2-40D9-9D87-6BFEDB9A421D}" destId="{B182536B-FC77-440A-8AC1-CE4E9A665CC9}" srcOrd="4" destOrd="0" presId="urn:microsoft.com/office/officeart/2005/8/layout/default"/>
    <dgm:cxn modelId="{3FC979A6-842F-4541-8C73-3E8EBC357A8F}" type="presParOf" srcId="{B24C56ED-27E2-40D9-9D87-6BFEDB9A421D}" destId="{8237C842-B851-459A-A61F-A8007F44317E}" srcOrd="5" destOrd="0" presId="urn:microsoft.com/office/officeart/2005/8/layout/default"/>
    <dgm:cxn modelId="{C7BB82BD-1A35-45EB-A869-C425FF784DE4}" type="presParOf" srcId="{B24C56ED-27E2-40D9-9D87-6BFEDB9A421D}" destId="{675E9E81-4B44-44C4-999B-7FE4590E0401}" srcOrd="6" destOrd="0" presId="urn:microsoft.com/office/officeart/2005/8/layout/default"/>
    <dgm:cxn modelId="{18954F74-0F0B-41B1-A74D-03707B9E19C3}" type="presParOf" srcId="{B24C56ED-27E2-40D9-9D87-6BFEDB9A421D}" destId="{930D0FEB-FD0C-48AA-B0BD-AE5C80BAEF61}" srcOrd="7" destOrd="0" presId="urn:microsoft.com/office/officeart/2005/8/layout/default"/>
    <dgm:cxn modelId="{42CC6136-3F92-4D16-88BB-848FFD50964A}" type="presParOf" srcId="{B24C56ED-27E2-40D9-9D87-6BFEDB9A421D}" destId="{3DC0CF2A-EB46-49C9-8FF5-AFC9696462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49899ED-1EE3-424A-8880-2F961287956A}" type="doc">
      <dgm:prSet loTypeId="urn:diagrams.loki3.com/TabbedArc+Icon" loCatId="officeonline" qsTypeId="urn:microsoft.com/office/officeart/2005/8/quickstyle/simple1" qsCatId="simple" csTypeId="urn:microsoft.com/office/officeart/2005/8/colors/accent1_2" csCatId="accent1" phldr="1"/>
      <dgm:spPr/>
    </dgm:pt>
    <dgm:pt modelId="{8A43D5BA-0A0A-4A72-BA2A-E3DE83FE024C}">
      <dgm:prSet phldrT="[Testo]"/>
      <dgm:spPr/>
      <dgm:t>
        <a:bodyPr/>
        <a:lstStyle/>
        <a:p>
          <a:r>
            <a:rPr lang="it-IT" b="0" i="0">
              <a:latin typeface="Cambria" panose="02040503050406030204" pitchFamily="18" charset="0"/>
            </a:rPr>
            <a:t>sistematico-intuitivo</a:t>
          </a:r>
        </a:p>
      </dgm:t>
    </dgm:pt>
    <dgm:pt modelId="{1C03F717-E129-4504-88C6-24397B8EEC40}" type="parTrans" cxnId="{01F5823A-3D2A-4014-9849-0452F3714994}">
      <dgm:prSet/>
      <dgm:spPr/>
      <dgm:t>
        <a:bodyPr/>
        <a:lstStyle/>
        <a:p>
          <a:endParaRPr lang="it-IT" b="0" i="0">
            <a:latin typeface="Cambria" panose="02040503050406030204" pitchFamily="18" charset="0"/>
          </a:endParaRPr>
        </a:p>
      </dgm:t>
    </dgm:pt>
    <dgm:pt modelId="{2764F68F-C67F-4A5F-9BD0-DF3D53E9EF91}" type="sibTrans" cxnId="{01F5823A-3D2A-4014-9849-0452F3714994}">
      <dgm:prSet/>
      <dgm:spPr/>
      <dgm:t>
        <a:bodyPr/>
        <a:lstStyle/>
        <a:p>
          <a:endParaRPr lang="it-IT" b="0" i="0">
            <a:latin typeface="Cambria" panose="02040503050406030204" pitchFamily="18" charset="0"/>
          </a:endParaRPr>
        </a:p>
      </dgm:t>
    </dgm:pt>
    <dgm:pt modelId="{82AF7A81-0D89-4419-AEF0-205B86C9A126}">
      <dgm:prSet phldrT="[Testo]"/>
      <dgm:spPr/>
      <dgm:t>
        <a:bodyPr/>
        <a:lstStyle/>
        <a:p>
          <a:r>
            <a:rPr lang="it-IT" b="0" i="0">
              <a:latin typeface="Cambria" panose="02040503050406030204" pitchFamily="18" charset="0"/>
            </a:rPr>
            <a:t>analitico-globale</a:t>
          </a:r>
        </a:p>
      </dgm:t>
    </dgm:pt>
    <dgm:pt modelId="{8D0DB1F7-238E-432F-9BDB-ADD05E234033}" type="parTrans" cxnId="{2A7512AB-BADD-4BA2-A107-353F95EC007E}">
      <dgm:prSet/>
      <dgm:spPr/>
      <dgm:t>
        <a:bodyPr/>
        <a:lstStyle/>
        <a:p>
          <a:endParaRPr lang="it-IT" b="0" i="0">
            <a:latin typeface="Cambria" panose="02040503050406030204" pitchFamily="18" charset="0"/>
          </a:endParaRPr>
        </a:p>
      </dgm:t>
    </dgm:pt>
    <dgm:pt modelId="{2D45A3B8-BFEB-4776-93A0-A24F291BF65D}" type="sibTrans" cxnId="{2A7512AB-BADD-4BA2-A107-353F95EC007E}">
      <dgm:prSet/>
      <dgm:spPr/>
      <dgm:t>
        <a:bodyPr/>
        <a:lstStyle/>
        <a:p>
          <a:endParaRPr lang="it-IT" b="0" i="0">
            <a:latin typeface="Cambria" panose="02040503050406030204" pitchFamily="18" charset="0"/>
          </a:endParaRPr>
        </a:p>
      </dgm:t>
    </dgm:pt>
    <dgm:pt modelId="{C78160A4-6F30-48CD-BFA6-EFB724F23983}">
      <dgm:prSet phldrT="[Testo]"/>
      <dgm:spPr/>
      <dgm:t>
        <a:bodyPr/>
        <a:lstStyle/>
        <a:p>
          <a:r>
            <a:rPr lang="it-IT" b="0" i="0">
              <a:latin typeface="Cambria" panose="02040503050406030204" pitchFamily="18" charset="0"/>
            </a:rPr>
            <a:t>verbale-visuale</a:t>
          </a:r>
        </a:p>
      </dgm:t>
    </dgm:pt>
    <dgm:pt modelId="{CFB7E8CE-D879-4241-B70B-22C53BB8CE9A}" type="parTrans" cxnId="{F7716B51-EDB1-45EA-8F7D-65ED00D9E30B}">
      <dgm:prSet/>
      <dgm:spPr/>
      <dgm:t>
        <a:bodyPr/>
        <a:lstStyle/>
        <a:p>
          <a:endParaRPr lang="it-IT" b="0" i="0">
            <a:latin typeface="Cambria" panose="02040503050406030204" pitchFamily="18" charset="0"/>
          </a:endParaRPr>
        </a:p>
      </dgm:t>
    </dgm:pt>
    <dgm:pt modelId="{73F9BF08-3E38-4260-9A58-FD75A6B2C73C}" type="sibTrans" cxnId="{F7716B51-EDB1-45EA-8F7D-65ED00D9E30B}">
      <dgm:prSet/>
      <dgm:spPr/>
      <dgm:t>
        <a:bodyPr/>
        <a:lstStyle/>
        <a:p>
          <a:endParaRPr lang="it-IT" b="0" i="0">
            <a:latin typeface="Cambria" panose="02040503050406030204" pitchFamily="18" charset="0"/>
          </a:endParaRPr>
        </a:p>
      </dgm:t>
    </dgm:pt>
    <dgm:pt modelId="{D3D6A179-EF18-4928-97DF-58475EC8D801}">
      <dgm:prSet phldrT="[Testo]"/>
      <dgm:spPr/>
      <dgm:t>
        <a:bodyPr/>
        <a:lstStyle/>
        <a:p>
          <a:r>
            <a:rPr lang="it-IT" b="0" i="0">
              <a:latin typeface="Cambria" panose="02040503050406030204" pitchFamily="18" charset="0"/>
            </a:rPr>
            <a:t>impulsivo-riflessivo</a:t>
          </a:r>
        </a:p>
      </dgm:t>
    </dgm:pt>
    <dgm:pt modelId="{829031D1-3EB7-4B47-A473-FA7B6D96488A}" type="parTrans" cxnId="{A65A0921-EEEE-4736-8675-374DC6556F2B}">
      <dgm:prSet/>
      <dgm:spPr/>
      <dgm:t>
        <a:bodyPr/>
        <a:lstStyle/>
        <a:p>
          <a:endParaRPr lang="it-IT" b="0" i="0">
            <a:latin typeface="Cambria" panose="02040503050406030204" pitchFamily="18" charset="0"/>
          </a:endParaRPr>
        </a:p>
      </dgm:t>
    </dgm:pt>
    <dgm:pt modelId="{A9AB5078-B5BC-4A9B-895D-9DE331DAFCBB}" type="sibTrans" cxnId="{A65A0921-EEEE-4736-8675-374DC6556F2B}">
      <dgm:prSet/>
      <dgm:spPr/>
      <dgm:t>
        <a:bodyPr/>
        <a:lstStyle/>
        <a:p>
          <a:endParaRPr lang="it-IT" b="0" i="0">
            <a:latin typeface="Cambria" panose="02040503050406030204" pitchFamily="18" charset="0"/>
          </a:endParaRPr>
        </a:p>
      </dgm:t>
    </dgm:pt>
    <dgm:pt modelId="{51589ECF-4F3A-4562-9A36-39F5C216F66E}">
      <dgm:prSet phldrT="[Testo]"/>
      <dgm:spPr/>
      <dgm:t>
        <a:bodyPr/>
        <a:lstStyle/>
        <a:p>
          <a:r>
            <a:rPr lang="it-IT" b="0" i="0">
              <a:latin typeface="Cambria" panose="02040503050406030204" pitchFamily="18" charset="0"/>
            </a:rPr>
            <a:t>convergente-divergente</a:t>
          </a:r>
        </a:p>
      </dgm:t>
    </dgm:pt>
    <dgm:pt modelId="{30748699-FACF-4ADD-B7E8-CB45952E7F36}" type="parTrans" cxnId="{694E6A64-5C7F-476B-8FD5-9353E8CC68B1}">
      <dgm:prSet/>
      <dgm:spPr/>
      <dgm:t>
        <a:bodyPr/>
        <a:lstStyle/>
        <a:p>
          <a:endParaRPr lang="it-IT" b="0" i="0">
            <a:latin typeface="Cambria" panose="02040503050406030204" pitchFamily="18" charset="0"/>
          </a:endParaRPr>
        </a:p>
      </dgm:t>
    </dgm:pt>
    <dgm:pt modelId="{960A84C8-40B5-4AC9-A8EF-1002DFB1DCEE}" type="sibTrans" cxnId="{694E6A64-5C7F-476B-8FD5-9353E8CC68B1}">
      <dgm:prSet/>
      <dgm:spPr/>
      <dgm:t>
        <a:bodyPr/>
        <a:lstStyle/>
        <a:p>
          <a:endParaRPr lang="it-IT" b="0" i="0">
            <a:latin typeface="Cambria" panose="02040503050406030204" pitchFamily="18" charset="0"/>
          </a:endParaRPr>
        </a:p>
      </dgm:t>
    </dgm:pt>
    <dgm:pt modelId="{08A792E1-404A-4202-8E13-55006F567796}" type="pres">
      <dgm:prSet presAssocID="{C49899ED-1EE3-424A-8880-2F961287956A}" presName="Name0" presStyleCnt="0">
        <dgm:presLayoutVars>
          <dgm:dir/>
          <dgm:resizeHandles val="exact"/>
        </dgm:presLayoutVars>
      </dgm:prSet>
      <dgm:spPr/>
    </dgm:pt>
    <dgm:pt modelId="{EFC9077E-16A0-4484-9F93-61553F7D59A4}" type="pres">
      <dgm:prSet presAssocID="{8A43D5BA-0A0A-4A72-BA2A-E3DE83FE024C}" presName="twoplus" presStyleLbl="node1" presStyleIdx="0" presStyleCnt="5">
        <dgm:presLayoutVars>
          <dgm:bulletEnabled val="1"/>
        </dgm:presLayoutVars>
      </dgm:prSet>
      <dgm:spPr/>
    </dgm:pt>
    <dgm:pt modelId="{66B764A6-619F-41F2-97F9-B5A12B88FE41}" type="pres">
      <dgm:prSet presAssocID="{82AF7A81-0D89-4419-AEF0-205B86C9A126}" presName="twoplus" presStyleLbl="node1" presStyleIdx="1" presStyleCnt="5">
        <dgm:presLayoutVars>
          <dgm:bulletEnabled val="1"/>
        </dgm:presLayoutVars>
      </dgm:prSet>
      <dgm:spPr/>
    </dgm:pt>
    <dgm:pt modelId="{F91ECCEB-4838-4B91-B3B4-8568BBA02FA4}" type="pres">
      <dgm:prSet presAssocID="{C78160A4-6F30-48CD-BFA6-EFB724F23983}" presName="twoplus" presStyleLbl="node1" presStyleIdx="2" presStyleCnt="5">
        <dgm:presLayoutVars>
          <dgm:bulletEnabled val="1"/>
        </dgm:presLayoutVars>
      </dgm:prSet>
      <dgm:spPr/>
    </dgm:pt>
    <dgm:pt modelId="{66B73A81-34FE-40BC-AEFA-720490EBC292}" type="pres">
      <dgm:prSet presAssocID="{D3D6A179-EF18-4928-97DF-58475EC8D801}" presName="twoplus" presStyleLbl="node1" presStyleIdx="3" presStyleCnt="5">
        <dgm:presLayoutVars>
          <dgm:bulletEnabled val="1"/>
        </dgm:presLayoutVars>
      </dgm:prSet>
      <dgm:spPr/>
    </dgm:pt>
    <dgm:pt modelId="{E79A7CC0-A979-4E6D-AC11-38AC9D82FB9B}" type="pres">
      <dgm:prSet presAssocID="{51589ECF-4F3A-4562-9A36-39F5C216F66E}" presName="twoplus" presStyleLbl="node1" presStyleIdx="4" presStyleCnt="5">
        <dgm:presLayoutVars>
          <dgm:bulletEnabled val="1"/>
        </dgm:presLayoutVars>
      </dgm:prSet>
      <dgm:spPr/>
    </dgm:pt>
  </dgm:ptLst>
  <dgm:cxnLst>
    <dgm:cxn modelId="{020C631B-5122-41D2-90BA-08045E50BA48}" type="presOf" srcId="{C78160A4-6F30-48CD-BFA6-EFB724F23983}" destId="{F91ECCEB-4838-4B91-B3B4-8568BBA02FA4}" srcOrd="0" destOrd="0" presId="urn:diagrams.loki3.com/TabbedArc+Icon"/>
    <dgm:cxn modelId="{A65A0921-EEEE-4736-8675-374DC6556F2B}" srcId="{C49899ED-1EE3-424A-8880-2F961287956A}" destId="{D3D6A179-EF18-4928-97DF-58475EC8D801}" srcOrd="3" destOrd="0" parTransId="{829031D1-3EB7-4B47-A473-FA7B6D96488A}" sibTransId="{A9AB5078-B5BC-4A9B-895D-9DE331DAFCBB}"/>
    <dgm:cxn modelId="{01F5823A-3D2A-4014-9849-0452F3714994}" srcId="{C49899ED-1EE3-424A-8880-2F961287956A}" destId="{8A43D5BA-0A0A-4A72-BA2A-E3DE83FE024C}" srcOrd="0" destOrd="0" parTransId="{1C03F717-E129-4504-88C6-24397B8EEC40}" sibTransId="{2764F68F-C67F-4A5F-9BD0-DF3D53E9EF91}"/>
    <dgm:cxn modelId="{694E6A64-5C7F-476B-8FD5-9353E8CC68B1}" srcId="{C49899ED-1EE3-424A-8880-2F961287956A}" destId="{51589ECF-4F3A-4562-9A36-39F5C216F66E}" srcOrd="4" destOrd="0" parTransId="{30748699-FACF-4ADD-B7E8-CB45952E7F36}" sibTransId="{960A84C8-40B5-4AC9-A8EF-1002DFB1DCEE}"/>
    <dgm:cxn modelId="{F7716B51-EDB1-45EA-8F7D-65ED00D9E30B}" srcId="{C49899ED-1EE3-424A-8880-2F961287956A}" destId="{C78160A4-6F30-48CD-BFA6-EFB724F23983}" srcOrd="2" destOrd="0" parTransId="{CFB7E8CE-D879-4241-B70B-22C53BB8CE9A}" sibTransId="{73F9BF08-3E38-4260-9A58-FD75A6B2C73C}"/>
    <dgm:cxn modelId="{7FE36B7F-05B9-4F96-B91E-3EACE9434DB9}" type="presOf" srcId="{8A43D5BA-0A0A-4A72-BA2A-E3DE83FE024C}" destId="{EFC9077E-16A0-4484-9F93-61553F7D59A4}" srcOrd="0" destOrd="0" presId="urn:diagrams.loki3.com/TabbedArc+Icon"/>
    <dgm:cxn modelId="{433AC598-F03C-43F6-BC1E-D4E7EBDB248F}" type="presOf" srcId="{D3D6A179-EF18-4928-97DF-58475EC8D801}" destId="{66B73A81-34FE-40BC-AEFA-720490EBC292}" srcOrd="0" destOrd="0" presId="urn:diagrams.loki3.com/TabbedArc+Icon"/>
    <dgm:cxn modelId="{2A7512AB-BADD-4BA2-A107-353F95EC007E}" srcId="{C49899ED-1EE3-424A-8880-2F961287956A}" destId="{82AF7A81-0D89-4419-AEF0-205B86C9A126}" srcOrd="1" destOrd="0" parTransId="{8D0DB1F7-238E-432F-9BDB-ADD05E234033}" sibTransId="{2D45A3B8-BFEB-4776-93A0-A24F291BF65D}"/>
    <dgm:cxn modelId="{AEFF01B9-BFEC-4185-8B91-45D229BC2C8A}" type="presOf" srcId="{C49899ED-1EE3-424A-8880-2F961287956A}" destId="{08A792E1-404A-4202-8E13-55006F567796}" srcOrd="0" destOrd="0" presId="urn:diagrams.loki3.com/TabbedArc+Icon"/>
    <dgm:cxn modelId="{7996A8E8-4EAC-4CD7-A3C4-ACFF4BC958BB}" type="presOf" srcId="{82AF7A81-0D89-4419-AEF0-205B86C9A126}" destId="{66B764A6-619F-41F2-97F9-B5A12B88FE41}" srcOrd="0" destOrd="0" presId="urn:diagrams.loki3.com/TabbedArc+Icon"/>
    <dgm:cxn modelId="{2B6F89F2-6BB0-46C9-8F0B-B68F62979BAF}" type="presOf" srcId="{51589ECF-4F3A-4562-9A36-39F5C216F66E}" destId="{E79A7CC0-A979-4E6D-AC11-38AC9D82FB9B}" srcOrd="0" destOrd="0" presId="urn:diagrams.loki3.com/TabbedArc+Icon"/>
    <dgm:cxn modelId="{76BB62FE-2012-480A-ACB4-75AF734D286A}" type="presParOf" srcId="{08A792E1-404A-4202-8E13-55006F567796}" destId="{EFC9077E-16A0-4484-9F93-61553F7D59A4}" srcOrd="0" destOrd="0" presId="urn:diagrams.loki3.com/TabbedArc+Icon"/>
    <dgm:cxn modelId="{CEAFFADD-C6D8-421B-B96D-DFBB83A33621}" type="presParOf" srcId="{08A792E1-404A-4202-8E13-55006F567796}" destId="{66B764A6-619F-41F2-97F9-B5A12B88FE41}" srcOrd="1" destOrd="0" presId="urn:diagrams.loki3.com/TabbedArc+Icon"/>
    <dgm:cxn modelId="{60449503-A4BE-4CE7-9A12-D2661BCE7759}" type="presParOf" srcId="{08A792E1-404A-4202-8E13-55006F567796}" destId="{F91ECCEB-4838-4B91-B3B4-8568BBA02FA4}" srcOrd="2" destOrd="0" presId="urn:diagrams.loki3.com/TabbedArc+Icon"/>
    <dgm:cxn modelId="{EF24E84B-09F9-4E03-B696-D1BDCF4EB950}" type="presParOf" srcId="{08A792E1-404A-4202-8E13-55006F567796}" destId="{66B73A81-34FE-40BC-AEFA-720490EBC292}" srcOrd="3" destOrd="0" presId="urn:diagrams.loki3.com/TabbedArc+Icon"/>
    <dgm:cxn modelId="{FCA04519-EC42-4B98-8100-32B725CC762B}" type="presParOf" srcId="{08A792E1-404A-4202-8E13-55006F567796}" destId="{E79A7CC0-A979-4E6D-AC11-38AC9D82FB9B}" srcOrd="4"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A59AD6-BEDC-4D2A-A516-F6D3CC6094F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it-IT"/>
        </a:p>
      </dgm:t>
    </dgm:pt>
    <dgm:pt modelId="{D43A0111-92D3-483C-9DCB-2E2EA863D929}">
      <dgm:prSet phldrT="[Testo]" custT="1"/>
      <dgm:spPr/>
      <dgm:t>
        <a:bodyPr/>
        <a:lstStyle/>
        <a:p>
          <a:r>
            <a:rPr lang="it-IT" sz="2000" b="0" i="0">
              <a:latin typeface="Cambria" panose="02040503050406030204" pitchFamily="18" charset="0"/>
            </a:rPr>
            <a:t>Competenze di base a conclusione dell'obbligo d'istruzione</a:t>
          </a:r>
        </a:p>
      </dgm:t>
    </dgm:pt>
    <dgm:pt modelId="{B194D4E6-4588-44BD-B359-B4EFA2FCCE92}" type="parTrans" cxnId="{1B435CAC-9464-47C5-8326-D3D70920C062}">
      <dgm:prSet/>
      <dgm:spPr/>
      <dgm:t>
        <a:bodyPr/>
        <a:lstStyle/>
        <a:p>
          <a:endParaRPr lang="it-IT" b="0" i="0">
            <a:latin typeface="Cambria" panose="02040503050406030204" pitchFamily="18" charset="0"/>
          </a:endParaRPr>
        </a:p>
      </dgm:t>
    </dgm:pt>
    <dgm:pt modelId="{EEAF1498-DCA8-4F80-92E7-8A45A35D2B9D}" type="sibTrans" cxnId="{1B435CAC-9464-47C5-8326-D3D70920C062}">
      <dgm:prSet/>
      <dgm:spPr/>
      <dgm:t>
        <a:bodyPr/>
        <a:lstStyle/>
        <a:p>
          <a:endParaRPr lang="it-IT" b="0" i="0">
            <a:latin typeface="Cambria" panose="02040503050406030204" pitchFamily="18" charset="0"/>
          </a:endParaRPr>
        </a:p>
      </dgm:t>
    </dgm:pt>
    <dgm:pt modelId="{3E5F5A38-05A8-488F-B9DD-33A5249E86A0}">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800" b="0" i="0">
              <a:latin typeface="Cambria" panose="02040503050406030204" pitchFamily="18" charset="0"/>
            </a:rPr>
            <a:t>utilizzare le tecniche e le procedure del calcolo aritmetico ed algebrico, rappresentandole anche sotto forme algebrica;</a:t>
          </a:r>
        </a:p>
        <a:p>
          <a:pPr defTabSz="2089150">
            <a:lnSpc>
              <a:spcPct val="90000"/>
            </a:lnSpc>
            <a:spcBef>
              <a:spcPct val="0"/>
            </a:spcBef>
            <a:spcAft>
              <a:spcPct val="35000"/>
            </a:spcAft>
          </a:pPr>
          <a:endParaRPr lang="it-IT" b="0" i="0">
            <a:latin typeface="Cambria" panose="02040503050406030204" pitchFamily="18" charset="0"/>
          </a:endParaRPr>
        </a:p>
      </dgm:t>
    </dgm:pt>
    <dgm:pt modelId="{92E88B4C-B47B-473B-844B-BB9C278AE0B6}" type="parTrans" cxnId="{909F2498-CB4D-4669-B494-068391890D40}">
      <dgm:prSet/>
      <dgm:spPr/>
      <dgm:t>
        <a:bodyPr/>
        <a:lstStyle/>
        <a:p>
          <a:endParaRPr lang="it-IT" b="0" i="0">
            <a:latin typeface="Cambria" panose="02040503050406030204" pitchFamily="18" charset="0"/>
          </a:endParaRPr>
        </a:p>
      </dgm:t>
    </dgm:pt>
    <dgm:pt modelId="{2E1EBFFD-5E44-43EB-AB57-99EBC1C53C24}" type="sibTrans" cxnId="{909F2498-CB4D-4669-B494-068391890D40}">
      <dgm:prSet/>
      <dgm:spPr/>
      <dgm:t>
        <a:bodyPr/>
        <a:lstStyle/>
        <a:p>
          <a:endParaRPr lang="it-IT" b="0" i="0">
            <a:latin typeface="Cambria" panose="02040503050406030204" pitchFamily="18" charset="0"/>
          </a:endParaRPr>
        </a:p>
      </dgm:t>
    </dgm:pt>
    <dgm:pt modelId="{C448CE24-4500-44AA-B978-DF9B529489A3}">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800" b="0" i="0">
              <a:latin typeface="Cambria" panose="02040503050406030204" pitchFamily="18" charset="0"/>
            </a:rPr>
            <a:t>confrontare ed analizzare figure geometriche , individuando in varianti e relazioni;</a:t>
          </a:r>
        </a:p>
        <a:p>
          <a:pPr defTabSz="2089150">
            <a:lnSpc>
              <a:spcPct val="90000"/>
            </a:lnSpc>
            <a:spcBef>
              <a:spcPct val="0"/>
            </a:spcBef>
            <a:spcAft>
              <a:spcPct val="35000"/>
            </a:spcAft>
          </a:pPr>
          <a:endParaRPr lang="it-IT" b="0" i="0">
            <a:latin typeface="Cambria" panose="02040503050406030204" pitchFamily="18" charset="0"/>
          </a:endParaRPr>
        </a:p>
      </dgm:t>
    </dgm:pt>
    <dgm:pt modelId="{11CB40B2-C806-4754-922D-8F597B95B317}" type="parTrans" cxnId="{4AED00D4-0397-43EA-B144-B022E1D2FB20}">
      <dgm:prSet/>
      <dgm:spPr/>
      <dgm:t>
        <a:bodyPr/>
        <a:lstStyle/>
        <a:p>
          <a:endParaRPr lang="it-IT" b="0" i="0">
            <a:latin typeface="Cambria" panose="02040503050406030204" pitchFamily="18" charset="0"/>
          </a:endParaRPr>
        </a:p>
      </dgm:t>
    </dgm:pt>
    <dgm:pt modelId="{35740D2A-F061-41DB-97B7-493038C7B508}" type="sibTrans" cxnId="{4AED00D4-0397-43EA-B144-B022E1D2FB20}">
      <dgm:prSet/>
      <dgm:spPr/>
      <dgm:t>
        <a:bodyPr/>
        <a:lstStyle/>
        <a:p>
          <a:endParaRPr lang="it-IT" b="0" i="0">
            <a:latin typeface="Cambria" panose="02040503050406030204" pitchFamily="18" charset="0"/>
          </a:endParaRPr>
        </a:p>
      </dgm:t>
    </dgm:pt>
    <dgm:pt modelId="{210A07D1-7BCF-461A-9282-1B96D3656986}">
      <dgm:prSet phldrT="[Testo]" custT="1"/>
      <dgm:spPr/>
      <dgm:t>
        <a:bodyPr/>
        <a:lstStyle/>
        <a:p>
          <a:r>
            <a:rPr lang="it-IT" sz="1800" b="0" i="0">
              <a:latin typeface="Cambria" panose="02040503050406030204" pitchFamily="18" charset="0"/>
            </a:rPr>
            <a:t>individuare le strategie appropriate per la soluzione a problemi</a:t>
          </a:r>
          <a:endParaRPr lang="it-IT" b="0" i="0">
            <a:latin typeface="Cambria" panose="02040503050406030204" pitchFamily="18" charset="0"/>
          </a:endParaRPr>
        </a:p>
      </dgm:t>
    </dgm:pt>
    <dgm:pt modelId="{FB514106-55A1-4CEF-89FE-1DCC4EDE5C15}" type="parTrans" cxnId="{E2889389-EF9B-49CC-8133-BAB367138BE6}">
      <dgm:prSet/>
      <dgm:spPr/>
      <dgm:t>
        <a:bodyPr/>
        <a:lstStyle/>
        <a:p>
          <a:endParaRPr lang="it-IT" b="0" i="0">
            <a:latin typeface="Cambria" panose="02040503050406030204" pitchFamily="18" charset="0"/>
          </a:endParaRPr>
        </a:p>
      </dgm:t>
    </dgm:pt>
    <dgm:pt modelId="{79180614-A33E-430B-92DF-956AD110CD0F}" type="sibTrans" cxnId="{E2889389-EF9B-49CC-8133-BAB367138BE6}">
      <dgm:prSet/>
      <dgm:spPr/>
      <dgm:t>
        <a:bodyPr/>
        <a:lstStyle/>
        <a:p>
          <a:endParaRPr lang="it-IT" b="0" i="0">
            <a:latin typeface="Cambria" panose="02040503050406030204" pitchFamily="18" charset="0"/>
          </a:endParaRPr>
        </a:p>
      </dgm:t>
    </dgm:pt>
    <dgm:pt modelId="{7D2A3338-D9C4-4EDE-8403-97446152B410}">
      <dgm:prSet phldrT="[Testo]" custT="1"/>
      <dgm:spPr/>
      <dgm:t>
        <a:bodyPr/>
        <a:lstStyle/>
        <a:p>
          <a:endParaRPr lang="it-IT" sz="1600" b="0" i="0">
            <a:latin typeface="Cambria" panose="02040503050406030204" pitchFamily="18" charset="0"/>
          </a:endParaRPr>
        </a:p>
        <a:p>
          <a:endParaRPr lang="it-IT" sz="1600" b="0" i="0">
            <a:latin typeface="Cambria" panose="02040503050406030204" pitchFamily="18" charset="0"/>
          </a:endParaRPr>
        </a:p>
        <a:p>
          <a:r>
            <a:rPr lang="it-IT" sz="1600" b="0" i="0">
              <a:latin typeface="Cambria" panose="02040503050406030204" pitchFamily="18" charset="0"/>
            </a:rPr>
            <a:t>analizzare dati e interpretarli sviluppando deduzioni e ragionamenti sugli stessi, anche con l'ausilio di rappresentazioni grafiche, usando gli strumenti di calcolo e le potenzialità offerte da applicazioni specifiche di tipo informatico.</a:t>
          </a:r>
        </a:p>
        <a:p>
          <a:pPr marL="0" indent="0">
            <a:buNone/>
          </a:pPr>
          <a:endParaRPr lang="it-IT" sz="1800" b="0" i="0">
            <a:latin typeface="Cambria" panose="02040503050406030204" pitchFamily="18" charset="0"/>
          </a:endParaRPr>
        </a:p>
        <a:p>
          <a:endParaRPr lang="it-IT" b="0" i="0">
            <a:latin typeface="Cambria" panose="02040503050406030204" pitchFamily="18" charset="0"/>
          </a:endParaRPr>
        </a:p>
      </dgm:t>
    </dgm:pt>
    <dgm:pt modelId="{344FB01D-A724-4B35-9F84-DE35B737619B}" type="parTrans" cxnId="{31599E7F-47D2-4C6A-B5C9-848E1177BA0D}">
      <dgm:prSet/>
      <dgm:spPr/>
      <dgm:t>
        <a:bodyPr/>
        <a:lstStyle/>
        <a:p>
          <a:endParaRPr lang="it-IT" b="0" i="0">
            <a:latin typeface="Cambria" panose="02040503050406030204" pitchFamily="18" charset="0"/>
          </a:endParaRPr>
        </a:p>
      </dgm:t>
    </dgm:pt>
    <dgm:pt modelId="{8569AA27-1205-40EF-985D-21AC61301E5E}" type="sibTrans" cxnId="{31599E7F-47D2-4C6A-B5C9-848E1177BA0D}">
      <dgm:prSet/>
      <dgm:spPr/>
      <dgm:t>
        <a:bodyPr/>
        <a:lstStyle/>
        <a:p>
          <a:endParaRPr lang="it-IT" b="0" i="0">
            <a:latin typeface="Cambria" panose="02040503050406030204" pitchFamily="18" charset="0"/>
          </a:endParaRPr>
        </a:p>
      </dgm:t>
    </dgm:pt>
    <dgm:pt modelId="{8DE7EA46-B599-4610-9E60-D1D25C2AF7F8}" type="pres">
      <dgm:prSet presAssocID="{CDA59AD6-BEDC-4D2A-A516-F6D3CC6094FE}" presName="composite" presStyleCnt="0">
        <dgm:presLayoutVars>
          <dgm:chMax val="1"/>
          <dgm:dir/>
          <dgm:resizeHandles val="exact"/>
        </dgm:presLayoutVars>
      </dgm:prSet>
      <dgm:spPr/>
    </dgm:pt>
    <dgm:pt modelId="{B3982B83-EAEB-4A33-A90C-A68BA9FEC43F}" type="pres">
      <dgm:prSet presAssocID="{D43A0111-92D3-483C-9DCB-2E2EA863D929}" presName="roof" presStyleLbl="dkBgShp" presStyleIdx="0" presStyleCnt="2"/>
      <dgm:spPr/>
    </dgm:pt>
    <dgm:pt modelId="{62E568A6-78CD-458F-B376-BDE6C28E0F87}" type="pres">
      <dgm:prSet presAssocID="{D43A0111-92D3-483C-9DCB-2E2EA863D929}" presName="pillars" presStyleCnt="0"/>
      <dgm:spPr/>
    </dgm:pt>
    <dgm:pt modelId="{45CE3082-5230-4F12-9CA2-2C46F9F80CC6}" type="pres">
      <dgm:prSet presAssocID="{D43A0111-92D3-483C-9DCB-2E2EA863D929}" presName="pillar1" presStyleLbl="node1" presStyleIdx="0" presStyleCnt="4">
        <dgm:presLayoutVars>
          <dgm:bulletEnabled val="1"/>
        </dgm:presLayoutVars>
      </dgm:prSet>
      <dgm:spPr/>
    </dgm:pt>
    <dgm:pt modelId="{CF25FC6A-AAA5-4A99-9FBC-E6CE5891E04F}" type="pres">
      <dgm:prSet presAssocID="{C448CE24-4500-44AA-B978-DF9B529489A3}" presName="pillarX" presStyleLbl="node1" presStyleIdx="1" presStyleCnt="4">
        <dgm:presLayoutVars>
          <dgm:bulletEnabled val="1"/>
        </dgm:presLayoutVars>
      </dgm:prSet>
      <dgm:spPr/>
    </dgm:pt>
    <dgm:pt modelId="{69A57823-8A59-41F4-9A30-13E88D96A3EF}" type="pres">
      <dgm:prSet presAssocID="{210A07D1-7BCF-461A-9282-1B96D3656986}" presName="pillarX" presStyleLbl="node1" presStyleIdx="2" presStyleCnt="4">
        <dgm:presLayoutVars>
          <dgm:bulletEnabled val="1"/>
        </dgm:presLayoutVars>
      </dgm:prSet>
      <dgm:spPr/>
    </dgm:pt>
    <dgm:pt modelId="{5856E2D2-F11E-4952-8CF7-14A422621A8F}" type="pres">
      <dgm:prSet presAssocID="{7D2A3338-D9C4-4EDE-8403-97446152B410}" presName="pillarX" presStyleLbl="node1" presStyleIdx="3" presStyleCnt="4">
        <dgm:presLayoutVars>
          <dgm:bulletEnabled val="1"/>
        </dgm:presLayoutVars>
      </dgm:prSet>
      <dgm:spPr/>
    </dgm:pt>
    <dgm:pt modelId="{1443C93F-5528-462B-B8D8-95E5D1FC6A1E}" type="pres">
      <dgm:prSet presAssocID="{D43A0111-92D3-483C-9DCB-2E2EA863D929}" presName="base" presStyleLbl="dkBgShp" presStyleIdx="1" presStyleCnt="2" custFlipVert="0"/>
      <dgm:spPr/>
    </dgm:pt>
  </dgm:ptLst>
  <dgm:cxnLst>
    <dgm:cxn modelId="{FED96217-EF8B-440B-922E-8E5C0F501A57}" type="presOf" srcId="{CDA59AD6-BEDC-4D2A-A516-F6D3CC6094FE}" destId="{8DE7EA46-B599-4610-9E60-D1D25C2AF7F8}" srcOrd="0" destOrd="0" presId="urn:microsoft.com/office/officeart/2005/8/layout/hList3"/>
    <dgm:cxn modelId="{31599E7F-47D2-4C6A-B5C9-848E1177BA0D}" srcId="{D43A0111-92D3-483C-9DCB-2E2EA863D929}" destId="{7D2A3338-D9C4-4EDE-8403-97446152B410}" srcOrd="3" destOrd="0" parTransId="{344FB01D-A724-4B35-9F84-DE35B737619B}" sibTransId="{8569AA27-1205-40EF-985D-21AC61301E5E}"/>
    <dgm:cxn modelId="{E2889389-EF9B-49CC-8133-BAB367138BE6}" srcId="{D43A0111-92D3-483C-9DCB-2E2EA863D929}" destId="{210A07D1-7BCF-461A-9282-1B96D3656986}" srcOrd="2" destOrd="0" parTransId="{FB514106-55A1-4CEF-89FE-1DCC4EDE5C15}" sibTransId="{79180614-A33E-430B-92DF-956AD110CD0F}"/>
    <dgm:cxn modelId="{909F2498-CB4D-4669-B494-068391890D40}" srcId="{D43A0111-92D3-483C-9DCB-2E2EA863D929}" destId="{3E5F5A38-05A8-488F-B9DD-33A5249E86A0}" srcOrd="0" destOrd="0" parTransId="{92E88B4C-B47B-473B-844B-BB9C278AE0B6}" sibTransId="{2E1EBFFD-5E44-43EB-AB57-99EBC1C53C24}"/>
    <dgm:cxn modelId="{5FF252AA-2040-442B-B05E-7B23F2372FA4}" type="presOf" srcId="{D43A0111-92D3-483C-9DCB-2E2EA863D929}" destId="{B3982B83-EAEB-4A33-A90C-A68BA9FEC43F}" srcOrd="0" destOrd="0" presId="urn:microsoft.com/office/officeart/2005/8/layout/hList3"/>
    <dgm:cxn modelId="{1B435CAC-9464-47C5-8326-D3D70920C062}" srcId="{CDA59AD6-BEDC-4D2A-A516-F6D3CC6094FE}" destId="{D43A0111-92D3-483C-9DCB-2E2EA863D929}" srcOrd="0" destOrd="0" parTransId="{B194D4E6-4588-44BD-B359-B4EFA2FCCE92}" sibTransId="{EEAF1498-DCA8-4F80-92E7-8A45A35D2B9D}"/>
    <dgm:cxn modelId="{2A51E4B6-0A83-413C-B847-651769A8A24B}" type="presOf" srcId="{210A07D1-7BCF-461A-9282-1B96D3656986}" destId="{69A57823-8A59-41F4-9A30-13E88D96A3EF}" srcOrd="0" destOrd="0" presId="urn:microsoft.com/office/officeart/2005/8/layout/hList3"/>
    <dgm:cxn modelId="{E1C186CC-C556-4697-9ADB-827D608A359A}" type="presOf" srcId="{C448CE24-4500-44AA-B978-DF9B529489A3}" destId="{CF25FC6A-AAA5-4A99-9FBC-E6CE5891E04F}" srcOrd="0" destOrd="0" presId="urn:microsoft.com/office/officeart/2005/8/layout/hList3"/>
    <dgm:cxn modelId="{4AED00D4-0397-43EA-B144-B022E1D2FB20}" srcId="{D43A0111-92D3-483C-9DCB-2E2EA863D929}" destId="{C448CE24-4500-44AA-B978-DF9B529489A3}" srcOrd="1" destOrd="0" parTransId="{11CB40B2-C806-4754-922D-8F597B95B317}" sibTransId="{35740D2A-F061-41DB-97B7-493038C7B508}"/>
    <dgm:cxn modelId="{5DF408D9-A569-4A7A-AE48-9BA9389F5DA5}" type="presOf" srcId="{7D2A3338-D9C4-4EDE-8403-97446152B410}" destId="{5856E2D2-F11E-4952-8CF7-14A422621A8F}" srcOrd="0" destOrd="0" presId="urn:microsoft.com/office/officeart/2005/8/layout/hList3"/>
    <dgm:cxn modelId="{52DAD7FC-74DE-4DDB-8140-040423C410B3}" type="presOf" srcId="{3E5F5A38-05A8-488F-B9DD-33A5249E86A0}" destId="{45CE3082-5230-4F12-9CA2-2C46F9F80CC6}" srcOrd="0" destOrd="0" presId="urn:microsoft.com/office/officeart/2005/8/layout/hList3"/>
    <dgm:cxn modelId="{5C072ECC-9186-4849-B4E1-B31F6C44F5EC}" type="presParOf" srcId="{8DE7EA46-B599-4610-9E60-D1D25C2AF7F8}" destId="{B3982B83-EAEB-4A33-A90C-A68BA9FEC43F}" srcOrd="0" destOrd="0" presId="urn:microsoft.com/office/officeart/2005/8/layout/hList3"/>
    <dgm:cxn modelId="{33769FDF-46A9-401F-812A-61A8B53EDC89}" type="presParOf" srcId="{8DE7EA46-B599-4610-9E60-D1D25C2AF7F8}" destId="{62E568A6-78CD-458F-B376-BDE6C28E0F87}" srcOrd="1" destOrd="0" presId="urn:microsoft.com/office/officeart/2005/8/layout/hList3"/>
    <dgm:cxn modelId="{E791FF72-1A9A-4B81-B2AD-A4643753621D}" type="presParOf" srcId="{62E568A6-78CD-458F-B376-BDE6C28E0F87}" destId="{45CE3082-5230-4F12-9CA2-2C46F9F80CC6}" srcOrd="0" destOrd="0" presId="urn:microsoft.com/office/officeart/2005/8/layout/hList3"/>
    <dgm:cxn modelId="{25429C29-3B00-491E-9487-F34C591A0694}" type="presParOf" srcId="{62E568A6-78CD-458F-B376-BDE6C28E0F87}" destId="{CF25FC6A-AAA5-4A99-9FBC-E6CE5891E04F}" srcOrd="1" destOrd="0" presId="urn:microsoft.com/office/officeart/2005/8/layout/hList3"/>
    <dgm:cxn modelId="{83813064-A601-43A3-B3DB-140CF5F51827}" type="presParOf" srcId="{62E568A6-78CD-458F-B376-BDE6C28E0F87}" destId="{69A57823-8A59-41F4-9A30-13E88D96A3EF}" srcOrd="2" destOrd="0" presId="urn:microsoft.com/office/officeart/2005/8/layout/hList3"/>
    <dgm:cxn modelId="{1F3BD68C-A4A8-4B21-8117-18F18A81E523}" type="presParOf" srcId="{62E568A6-78CD-458F-B376-BDE6C28E0F87}" destId="{5856E2D2-F11E-4952-8CF7-14A422621A8F}" srcOrd="3" destOrd="0" presId="urn:microsoft.com/office/officeart/2005/8/layout/hList3"/>
    <dgm:cxn modelId="{5D3B930B-EEA1-42B4-87F2-EC45E99D2638}" type="presParOf" srcId="{8DE7EA46-B599-4610-9E60-D1D25C2AF7F8}" destId="{1443C93F-5528-462B-B8D8-95E5D1FC6A1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2DD855E-B86D-4B7E-99A8-A263DC3A2A4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it-IT"/>
        </a:p>
      </dgm:t>
    </dgm:pt>
    <dgm:pt modelId="{C213599A-0A6F-4FE6-A12E-765E7619152D}">
      <dgm:prSet phldrT="[Testo]"/>
      <dgm:spPr/>
      <dgm:t>
        <a:bodyPr/>
        <a:lstStyle/>
        <a:p>
          <a:r>
            <a:rPr lang="it-IT">
              <a:latin typeface="Cambria" panose="02040503050406030204" pitchFamily="18" charset="0"/>
            </a:rPr>
            <a:t>Diagnostica</a:t>
          </a:r>
        </a:p>
      </dgm:t>
    </dgm:pt>
    <dgm:pt modelId="{F00DB6AB-A6B4-495F-B0C0-D5ABA85ED5BA}" type="parTrans" cxnId="{0B99694A-7D00-4D01-B890-478328D0D1F9}">
      <dgm:prSet/>
      <dgm:spPr/>
      <dgm:t>
        <a:bodyPr/>
        <a:lstStyle/>
        <a:p>
          <a:endParaRPr lang="it-IT">
            <a:latin typeface="Cambria" panose="02040503050406030204" pitchFamily="18" charset="0"/>
          </a:endParaRPr>
        </a:p>
      </dgm:t>
    </dgm:pt>
    <dgm:pt modelId="{F3BD7033-FD51-4084-973E-52465BBD3C99}" type="sibTrans" cxnId="{0B99694A-7D00-4D01-B890-478328D0D1F9}">
      <dgm:prSet/>
      <dgm:spPr/>
      <dgm:t>
        <a:bodyPr/>
        <a:lstStyle/>
        <a:p>
          <a:endParaRPr lang="it-IT">
            <a:latin typeface="Cambria" panose="02040503050406030204" pitchFamily="18" charset="0"/>
          </a:endParaRPr>
        </a:p>
      </dgm:t>
    </dgm:pt>
    <dgm:pt modelId="{DC7E0B12-70B9-4125-85CF-01A76743BD9C}">
      <dgm:prSet phldrT="[Testo]"/>
      <dgm:spPr/>
      <dgm:t>
        <a:bodyPr/>
        <a:lstStyle/>
        <a:p>
          <a:r>
            <a:rPr lang="it-IT">
              <a:latin typeface="Cambria" panose="02040503050406030204" pitchFamily="18" charset="0"/>
            </a:rPr>
            <a:t>Prima di iniziare una unità di apprendimento si procede ad una verifica diagnostica e prognostica (ex ante).</a:t>
          </a:r>
        </a:p>
      </dgm:t>
    </dgm:pt>
    <dgm:pt modelId="{33E1EA17-F0F2-4253-A0BE-9E66E761C20A}" type="parTrans" cxnId="{DB3F7191-76E9-458B-8DC9-F80C36D99AE9}">
      <dgm:prSet/>
      <dgm:spPr/>
      <dgm:t>
        <a:bodyPr/>
        <a:lstStyle/>
        <a:p>
          <a:endParaRPr lang="it-IT">
            <a:latin typeface="Cambria" panose="02040503050406030204" pitchFamily="18" charset="0"/>
          </a:endParaRPr>
        </a:p>
      </dgm:t>
    </dgm:pt>
    <dgm:pt modelId="{385D6291-3646-46D2-A995-51402C737E0B}" type="sibTrans" cxnId="{DB3F7191-76E9-458B-8DC9-F80C36D99AE9}">
      <dgm:prSet/>
      <dgm:spPr/>
      <dgm:t>
        <a:bodyPr/>
        <a:lstStyle/>
        <a:p>
          <a:endParaRPr lang="it-IT">
            <a:latin typeface="Cambria" panose="02040503050406030204" pitchFamily="18" charset="0"/>
          </a:endParaRPr>
        </a:p>
      </dgm:t>
    </dgm:pt>
    <dgm:pt modelId="{38EA2CDC-9D0B-4D70-AE3B-0194C64A2D92}">
      <dgm:prSet phldrT="[Testo]"/>
      <dgm:spPr/>
      <dgm:t>
        <a:bodyPr/>
        <a:lstStyle/>
        <a:p>
          <a:r>
            <a:rPr lang="it-IT">
              <a:latin typeface="Cambria" panose="02040503050406030204" pitchFamily="18" charset="0"/>
            </a:rPr>
            <a:t>Formativa</a:t>
          </a:r>
        </a:p>
      </dgm:t>
    </dgm:pt>
    <dgm:pt modelId="{8B3E4907-0B9F-4454-AFE2-77CEF4CE1856}" type="parTrans" cxnId="{C1053B9F-2399-460C-ADA4-7DE0E3577866}">
      <dgm:prSet/>
      <dgm:spPr/>
      <dgm:t>
        <a:bodyPr/>
        <a:lstStyle/>
        <a:p>
          <a:endParaRPr lang="it-IT">
            <a:latin typeface="Cambria" panose="02040503050406030204" pitchFamily="18" charset="0"/>
          </a:endParaRPr>
        </a:p>
      </dgm:t>
    </dgm:pt>
    <dgm:pt modelId="{2A381BB4-692D-47A0-9B7B-14B9BAB69F4E}" type="sibTrans" cxnId="{C1053B9F-2399-460C-ADA4-7DE0E3577866}">
      <dgm:prSet/>
      <dgm:spPr/>
      <dgm:t>
        <a:bodyPr/>
        <a:lstStyle/>
        <a:p>
          <a:endParaRPr lang="it-IT">
            <a:latin typeface="Cambria" panose="02040503050406030204" pitchFamily="18" charset="0"/>
          </a:endParaRPr>
        </a:p>
      </dgm:t>
    </dgm:pt>
    <dgm:pt modelId="{F042CE3F-41EE-4A34-9CF1-75E92575B548}">
      <dgm:prSet phldrT="[Testo]"/>
      <dgm:spPr/>
      <dgm:t>
        <a:bodyPr/>
        <a:lstStyle/>
        <a:p>
          <a:r>
            <a:rPr lang="it-IT">
              <a:latin typeface="Cambria" panose="02040503050406030204" pitchFamily="18" charset="0"/>
            </a:rPr>
            <a:t>A circa metà dell’unità di apprendimento si procede ad una verifica in itinere che prevede questionari autovalutativi, rubriche valutative, compiti autentici verifica e valutazione delle conoscenze acquisite</a:t>
          </a:r>
        </a:p>
      </dgm:t>
    </dgm:pt>
    <dgm:pt modelId="{90CD8835-EB63-4526-B2A6-D73FCBF8F049}" type="parTrans" cxnId="{3EA6B6D8-F16F-42CD-B561-48270A2F2A53}">
      <dgm:prSet/>
      <dgm:spPr/>
      <dgm:t>
        <a:bodyPr/>
        <a:lstStyle/>
        <a:p>
          <a:endParaRPr lang="it-IT">
            <a:latin typeface="Cambria" panose="02040503050406030204" pitchFamily="18" charset="0"/>
          </a:endParaRPr>
        </a:p>
      </dgm:t>
    </dgm:pt>
    <dgm:pt modelId="{E457D4AD-3EFC-4263-BC50-2C43A51CCF83}" type="sibTrans" cxnId="{3EA6B6D8-F16F-42CD-B561-48270A2F2A53}">
      <dgm:prSet/>
      <dgm:spPr/>
      <dgm:t>
        <a:bodyPr/>
        <a:lstStyle/>
        <a:p>
          <a:endParaRPr lang="it-IT">
            <a:latin typeface="Cambria" panose="02040503050406030204" pitchFamily="18" charset="0"/>
          </a:endParaRPr>
        </a:p>
      </dgm:t>
    </dgm:pt>
    <dgm:pt modelId="{98528BAD-B24F-4604-AB21-8515CBBB18BF}">
      <dgm:prSet phldrT="[Testo]"/>
      <dgm:spPr/>
      <dgm:t>
        <a:bodyPr/>
        <a:lstStyle/>
        <a:p>
          <a:r>
            <a:rPr lang="it-IT">
              <a:latin typeface="Cambria" panose="02040503050406030204" pitchFamily="18" charset="0"/>
            </a:rPr>
            <a:t>Sommativa</a:t>
          </a:r>
        </a:p>
      </dgm:t>
    </dgm:pt>
    <dgm:pt modelId="{7F4138FD-C3DA-4CCF-A43A-85A44A4BF1DE}" type="parTrans" cxnId="{92D90A4F-4ACA-4654-9410-BB0DE5B90322}">
      <dgm:prSet/>
      <dgm:spPr/>
      <dgm:t>
        <a:bodyPr/>
        <a:lstStyle/>
        <a:p>
          <a:endParaRPr lang="it-IT">
            <a:latin typeface="Cambria" panose="02040503050406030204" pitchFamily="18" charset="0"/>
          </a:endParaRPr>
        </a:p>
      </dgm:t>
    </dgm:pt>
    <dgm:pt modelId="{2BFDF9AC-DDE2-4E13-AF68-F745EA94391D}" type="sibTrans" cxnId="{92D90A4F-4ACA-4654-9410-BB0DE5B90322}">
      <dgm:prSet/>
      <dgm:spPr/>
      <dgm:t>
        <a:bodyPr/>
        <a:lstStyle/>
        <a:p>
          <a:endParaRPr lang="it-IT">
            <a:latin typeface="Cambria" panose="02040503050406030204" pitchFamily="18" charset="0"/>
          </a:endParaRPr>
        </a:p>
      </dgm:t>
    </dgm:pt>
    <dgm:pt modelId="{ECA15E69-44B3-4BCB-BBAB-7D9E7AF76236}">
      <dgm:prSet phldrT="[Testo]"/>
      <dgm:spPr/>
      <dgm:t>
        <a:bodyPr/>
        <a:lstStyle/>
        <a:p>
          <a:r>
            <a:rPr lang="it-IT">
              <a:latin typeface="Cambria" panose="02040503050406030204" pitchFamily="18" charset="0"/>
            </a:rPr>
            <a:t>Al termine dell’unità di apprendimento, una verifica finale (ex post) che prevede uno o più questionari di gradimento (alunni/famiglie/docenti), una rubrica valutativa, compiti autentici, verifica e valutazione delle conoscenze acquisite, valutazione del prodotto atteso.</a:t>
          </a:r>
        </a:p>
      </dgm:t>
    </dgm:pt>
    <dgm:pt modelId="{4DFF0ECF-00CF-40D4-A756-1821F7AAB242}" type="parTrans" cxnId="{EDF96701-625A-4C10-B586-D07FA3427F9E}">
      <dgm:prSet/>
      <dgm:spPr/>
      <dgm:t>
        <a:bodyPr/>
        <a:lstStyle/>
        <a:p>
          <a:endParaRPr lang="it-IT">
            <a:latin typeface="Cambria" panose="02040503050406030204" pitchFamily="18" charset="0"/>
          </a:endParaRPr>
        </a:p>
      </dgm:t>
    </dgm:pt>
    <dgm:pt modelId="{1707960A-A9B6-476E-A4BB-53867113712A}" type="sibTrans" cxnId="{EDF96701-625A-4C10-B586-D07FA3427F9E}">
      <dgm:prSet/>
      <dgm:spPr/>
      <dgm:t>
        <a:bodyPr/>
        <a:lstStyle/>
        <a:p>
          <a:endParaRPr lang="it-IT">
            <a:latin typeface="Cambria" panose="02040503050406030204" pitchFamily="18" charset="0"/>
          </a:endParaRPr>
        </a:p>
      </dgm:t>
    </dgm:pt>
    <dgm:pt modelId="{13F3F6A7-02B0-4863-ABA3-A6EAB7B9F4BE}" type="pres">
      <dgm:prSet presAssocID="{62DD855E-B86D-4B7E-99A8-A263DC3A2A43}" presName="linearFlow" presStyleCnt="0">
        <dgm:presLayoutVars>
          <dgm:dir/>
          <dgm:animLvl val="lvl"/>
          <dgm:resizeHandles val="exact"/>
        </dgm:presLayoutVars>
      </dgm:prSet>
      <dgm:spPr/>
    </dgm:pt>
    <dgm:pt modelId="{0706CD6B-8136-4092-B21D-2EE798E0B0DC}" type="pres">
      <dgm:prSet presAssocID="{C213599A-0A6F-4FE6-A12E-765E7619152D}" presName="composite" presStyleCnt="0"/>
      <dgm:spPr/>
    </dgm:pt>
    <dgm:pt modelId="{A496BD4E-8C25-406F-A298-0D0702D83019}" type="pres">
      <dgm:prSet presAssocID="{C213599A-0A6F-4FE6-A12E-765E7619152D}" presName="parentText" presStyleLbl="alignNode1" presStyleIdx="0" presStyleCnt="3">
        <dgm:presLayoutVars>
          <dgm:chMax val="1"/>
          <dgm:bulletEnabled val="1"/>
        </dgm:presLayoutVars>
      </dgm:prSet>
      <dgm:spPr/>
    </dgm:pt>
    <dgm:pt modelId="{C8E6E47B-BAAB-4AE5-B010-10CE52044B4B}" type="pres">
      <dgm:prSet presAssocID="{C213599A-0A6F-4FE6-A12E-765E7619152D}" presName="descendantText" presStyleLbl="alignAcc1" presStyleIdx="0" presStyleCnt="3">
        <dgm:presLayoutVars>
          <dgm:bulletEnabled val="1"/>
        </dgm:presLayoutVars>
      </dgm:prSet>
      <dgm:spPr/>
    </dgm:pt>
    <dgm:pt modelId="{16FAD678-AECD-468C-B81E-4E39C296DAAE}" type="pres">
      <dgm:prSet presAssocID="{F3BD7033-FD51-4084-973E-52465BBD3C99}" presName="sp" presStyleCnt="0"/>
      <dgm:spPr/>
    </dgm:pt>
    <dgm:pt modelId="{CBB79970-944D-4A89-8521-899896F2CEC9}" type="pres">
      <dgm:prSet presAssocID="{38EA2CDC-9D0B-4D70-AE3B-0194C64A2D92}" presName="composite" presStyleCnt="0"/>
      <dgm:spPr/>
    </dgm:pt>
    <dgm:pt modelId="{72BA9CA0-6DB7-4454-9E28-816605683AD7}" type="pres">
      <dgm:prSet presAssocID="{38EA2CDC-9D0B-4D70-AE3B-0194C64A2D92}" presName="parentText" presStyleLbl="alignNode1" presStyleIdx="1" presStyleCnt="3">
        <dgm:presLayoutVars>
          <dgm:chMax val="1"/>
          <dgm:bulletEnabled val="1"/>
        </dgm:presLayoutVars>
      </dgm:prSet>
      <dgm:spPr/>
    </dgm:pt>
    <dgm:pt modelId="{9CB78D8C-884C-467E-A7A3-5134EC58D117}" type="pres">
      <dgm:prSet presAssocID="{38EA2CDC-9D0B-4D70-AE3B-0194C64A2D92}" presName="descendantText" presStyleLbl="alignAcc1" presStyleIdx="1" presStyleCnt="3">
        <dgm:presLayoutVars>
          <dgm:bulletEnabled val="1"/>
        </dgm:presLayoutVars>
      </dgm:prSet>
      <dgm:spPr/>
    </dgm:pt>
    <dgm:pt modelId="{9D93BA8D-BCFD-488F-AC46-D81352C0B681}" type="pres">
      <dgm:prSet presAssocID="{2A381BB4-692D-47A0-9B7B-14B9BAB69F4E}" presName="sp" presStyleCnt="0"/>
      <dgm:spPr/>
    </dgm:pt>
    <dgm:pt modelId="{94B2EC98-3A2F-449B-93CC-28F9039EFE5C}" type="pres">
      <dgm:prSet presAssocID="{98528BAD-B24F-4604-AB21-8515CBBB18BF}" presName="composite" presStyleCnt="0"/>
      <dgm:spPr/>
    </dgm:pt>
    <dgm:pt modelId="{4ACE5CEF-2A12-485C-BC55-1CF11896EE48}" type="pres">
      <dgm:prSet presAssocID="{98528BAD-B24F-4604-AB21-8515CBBB18BF}" presName="parentText" presStyleLbl="alignNode1" presStyleIdx="2" presStyleCnt="3">
        <dgm:presLayoutVars>
          <dgm:chMax val="1"/>
          <dgm:bulletEnabled val="1"/>
        </dgm:presLayoutVars>
      </dgm:prSet>
      <dgm:spPr/>
    </dgm:pt>
    <dgm:pt modelId="{1D55C4EC-130D-4BA0-BC61-84682D4EE59B}" type="pres">
      <dgm:prSet presAssocID="{98528BAD-B24F-4604-AB21-8515CBBB18BF}" presName="descendantText" presStyleLbl="alignAcc1" presStyleIdx="2" presStyleCnt="3">
        <dgm:presLayoutVars>
          <dgm:bulletEnabled val="1"/>
        </dgm:presLayoutVars>
      </dgm:prSet>
      <dgm:spPr/>
    </dgm:pt>
  </dgm:ptLst>
  <dgm:cxnLst>
    <dgm:cxn modelId="{EDF96701-625A-4C10-B586-D07FA3427F9E}" srcId="{98528BAD-B24F-4604-AB21-8515CBBB18BF}" destId="{ECA15E69-44B3-4BCB-BBAB-7D9E7AF76236}" srcOrd="0" destOrd="0" parTransId="{4DFF0ECF-00CF-40D4-A756-1821F7AAB242}" sibTransId="{1707960A-A9B6-476E-A4BB-53867113712A}"/>
    <dgm:cxn modelId="{2222FC14-3784-446E-A03A-C46FB113A980}" type="presOf" srcId="{62DD855E-B86D-4B7E-99A8-A263DC3A2A43}" destId="{13F3F6A7-02B0-4863-ABA3-A6EAB7B9F4BE}" srcOrd="0" destOrd="0" presId="urn:microsoft.com/office/officeart/2005/8/layout/chevron2"/>
    <dgm:cxn modelId="{0B99694A-7D00-4D01-B890-478328D0D1F9}" srcId="{62DD855E-B86D-4B7E-99A8-A263DC3A2A43}" destId="{C213599A-0A6F-4FE6-A12E-765E7619152D}" srcOrd="0" destOrd="0" parTransId="{F00DB6AB-A6B4-495F-B0C0-D5ABA85ED5BA}" sibTransId="{F3BD7033-FD51-4084-973E-52465BBD3C99}"/>
    <dgm:cxn modelId="{92D90A4F-4ACA-4654-9410-BB0DE5B90322}" srcId="{62DD855E-B86D-4B7E-99A8-A263DC3A2A43}" destId="{98528BAD-B24F-4604-AB21-8515CBBB18BF}" srcOrd="2" destOrd="0" parTransId="{7F4138FD-C3DA-4CCF-A43A-85A44A4BF1DE}" sibTransId="{2BFDF9AC-DDE2-4E13-AF68-F745EA94391D}"/>
    <dgm:cxn modelId="{5B014570-C4A7-4084-9D8C-AA243D635849}" type="presOf" srcId="{F042CE3F-41EE-4A34-9CF1-75E92575B548}" destId="{9CB78D8C-884C-467E-A7A3-5134EC58D117}" srcOrd="0" destOrd="0" presId="urn:microsoft.com/office/officeart/2005/8/layout/chevron2"/>
    <dgm:cxn modelId="{A608B670-1A1C-4B65-A525-120A5697F9EA}" type="presOf" srcId="{38EA2CDC-9D0B-4D70-AE3B-0194C64A2D92}" destId="{72BA9CA0-6DB7-4454-9E28-816605683AD7}" srcOrd="0" destOrd="0" presId="urn:microsoft.com/office/officeart/2005/8/layout/chevron2"/>
    <dgm:cxn modelId="{DB3F7191-76E9-458B-8DC9-F80C36D99AE9}" srcId="{C213599A-0A6F-4FE6-A12E-765E7619152D}" destId="{DC7E0B12-70B9-4125-85CF-01A76743BD9C}" srcOrd="0" destOrd="0" parTransId="{33E1EA17-F0F2-4253-A0BE-9E66E761C20A}" sibTransId="{385D6291-3646-46D2-A995-51402C737E0B}"/>
    <dgm:cxn modelId="{C1053B9F-2399-460C-ADA4-7DE0E3577866}" srcId="{62DD855E-B86D-4B7E-99A8-A263DC3A2A43}" destId="{38EA2CDC-9D0B-4D70-AE3B-0194C64A2D92}" srcOrd="1" destOrd="0" parTransId="{8B3E4907-0B9F-4454-AFE2-77CEF4CE1856}" sibTransId="{2A381BB4-692D-47A0-9B7B-14B9BAB69F4E}"/>
    <dgm:cxn modelId="{9BE011D0-FD74-4108-A2BA-29D6403CC656}" type="presOf" srcId="{ECA15E69-44B3-4BCB-BBAB-7D9E7AF76236}" destId="{1D55C4EC-130D-4BA0-BC61-84682D4EE59B}" srcOrd="0" destOrd="0" presId="urn:microsoft.com/office/officeart/2005/8/layout/chevron2"/>
    <dgm:cxn modelId="{88DC70D3-C183-4392-86B1-6749B4DA3DF1}" type="presOf" srcId="{C213599A-0A6F-4FE6-A12E-765E7619152D}" destId="{A496BD4E-8C25-406F-A298-0D0702D83019}" srcOrd="0" destOrd="0" presId="urn:microsoft.com/office/officeart/2005/8/layout/chevron2"/>
    <dgm:cxn modelId="{41EA3AD6-8107-4EFC-AB95-72AF639BCFEB}" type="presOf" srcId="{DC7E0B12-70B9-4125-85CF-01A76743BD9C}" destId="{C8E6E47B-BAAB-4AE5-B010-10CE52044B4B}" srcOrd="0" destOrd="0" presId="urn:microsoft.com/office/officeart/2005/8/layout/chevron2"/>
    <dgm:cxn modelId="{3EA6B6D8-F16F-42CD-B561-48270A2F2A53}" srcId="{38EA2CDC-9D0B-4D70-AE3B-0194C64A2D92}" destId="{F042CE3F-41EE-4A34-9CF1-75E92575B548}" srcOrd="0" destOrd="0" parTransId="{90CD8835-EB63-4526-B2A6-D73FCBF8F049}" sibTransId="{E457D4AD-3EFC-4263-BC50-2C43A51CCF83}"/>
    <dgm:cxn modelId="{B6CE00E2-A3E9-49B1-9102-7AE2C7707C33}" type="presOf" srcId="{98528BAD-B24F-4604-AB21-8515CBBB18BF}" destId="{4ACE5CEF-2A12-485C-BC55-1CF11896EE48}" srcOrd="0" destOrd="0" presId="urn:microsoft.com/office/officeart/2005/8/layout/chevron2"/>
    <dgm:cxn modelId="{F390EDE3-8467-4638-B508-68A074F86C08}" type="presParOf" srcId="{13F3F6A7-02B0-4863-ABA3-A6EAB7B9F4BE}" destId="{0706CD6B-8136-4092-B21D-2EE798E0B0DC}" srcOrd="0" destOrd="0" presId="urn:microsoft.com/office/officeart/2005/8/layout/chevron2"/>
    <dgm:cxn modelId="{57093639-08EF-4809-A079-7A698ACD5771}" type="presParOf" srcId="{0706CD6B-8136-4092-B21D-2EE798E0B0DC}" destId="{A496BD4E-8C25-406F-A298-0D0702D83019}" srcOrd="0" destOrd="0" presId="urn:microsoft.com/office/officeart/2005/8/layout/chevron2"/>
    <dgm:cxn modelId="{5CD90AB1-0070-409F-8843-2235A944EC7B}" type="presParOf" srcId="{0706CD6B-8136-4092-B21D-2EE798E0B0DC}" destId="{C8E6E47B-BAAB-4AE5-B010-10CE52044B4B}" srcOrd="1" destOrd="0" presId="urn:microsoft.com/office/officeart/2005/8/layout/chevron2"/>
    <dgm:cxn modelId="{A32B2479-D03F-4AE4-AF54-194916088103}" type="presParOf" srcId="{13F3F6A7-02B0-4863-ABA3-A6EAB7B9F4BE}" destId="{16FAD678-AECD-468C-B81E-4E39C296DAAE}" srcOrd="1" destOrd="0" presId="urn:microsoft.com/office/officeart/2005/8/layout/chevron2"/>
    <dgm:cxn modelId="{1B14A958-FDA4-464A-9282-4A871630C474}" type="presParOf" srcId="{13F3F6A7-02B0-4863-ABA3-A6EAB7B9F4BE}" destId="{CBB79970-944D-4A89-8521-899896F2CEC9}" srcOrd="2" destOrd="0" presId="urn:microsoft.com/office/officeart/2005/8/layout/chevron2"/>
    <dgm:cxn modelId="{07D14F40-FC1E-4243-8784-5314336AD6E9}" type="presParOf" srcId="{CBB79970-944D-4A89-8521-899896F2CEC9}" destId="{72BA9CA0-6DB7-4454-9E28-816605683AD7}" srcOrd="0" destOrd="0" presId="urn:microsoft.com/office/officeart/2005/8/layout/chevron2"/>
    <dgm:cxn modelId="{D68393CA-4287-4723-84A5-BF3828EC8F43}" type="presParOf" srcId="{CBB79970-944D-4A89-8521-899896F2CEC9}" destId="{9CB78D8C-884C-467E-A7A3-5134EC58D117}" srcOrd="1" destOrd="0" presId="urn:microsoft.com/office/officeart/2005/8/layout/chevron2"/>
    <dgm:cxn modelId="{38AC7267-018C-4E7B-9F9E-89C0E2A9F660}" type="presParOf" srcId="{13F3F6A7-02B0-4863-ABA3-A6EAB7B9F4BE}" destId="{9D93BA8D-BCFD-488F-AC46-D81352C0B681}" srcOrd="3" destOrd="0" presId="urn:microsoft.com/office/officeart/2005/8/layout/chevron2"/>
    <dgm:cxn modelId="{2CBE9159-02B3-4855-8D2F-5A3EC958A021}" type="presParOf" srcId="{13F3F6A7-02B0-4863-ABA3-A6EAB7B9F4BE}" destId="{94B2EC98-3A2F-449B-93CC-28F9039EFE5C}" srcOrd="4" destOrd="0" presId="urn:microsoft.com/office/officeart/2005/8/layout/chevron2"/>
    <dgm:cxn modelId="{2035F3EA-04F7-44AE-A6A5-836B19C84E13}" type="presParOf" srcId="{94B2EC98-3A2F-449B-93CC-28F9039EFE5C}" destId="{4ACE5CEF-2A12-485C-BC55-1CF11896EE48}" srcOrd="0" destOrd="0" presId="urn:microsoft.com/office/officeart/2005/8/layout/chevron2"/>
    <dgm:cxn modelId="{348F1AF0-01A7-4426-BEE5-FEBD192FBAA1}" type="presParOf" srcId="{94B2EC98-3A2F-449B-93CC-28F9039EFE5C}" destId="{1D55C4EC-130D-4BA0-BC61-84682D4EE59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A84E7E8-5DB1-4136-8169-0060757B022D}"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it-IT"/>
        </a:p>
      </dgm:t>
    </dgm:pt>
    <dgm:pt modelId="{5544EBAC-B000-4316-BBD3-A865478FDF7C}">
      <dgm:prSet phldrT="[Testo]" custT="1"/>
      <dgm:spPr/>
      <dgm:t>
        <a:bodyPr/>
        <a:lstStyle/>
        <a:p>
          <a:r>
            <a:rPr lang="it-IT" sz="1800">
              <a:latin typeface="Cambria" panose="02040503050406030204" pitchFamily="18" charset="0"/>
            </a:rPr>
            <a:t>L’apprendimento della matematica dei nostri studenti è basato sulla memorizzazione di informazioni, descrizioni ed enunciati cioè gli studenti sono dei bravissimi esecutori di procedure </a:t>
          </a:r>
          <a:endParaRPr lang="it-IT">
            <a:latin typeface="Cambria" panose="02040503050406030204" pitchFamily="18" charset="0"/>
          </a:endParaRPr>
        </a:p>
      </dgm:t>
    </dgm:pt>
    <dgm:pt modelId="{9C5D962D-4DD8-4994-BB0A-4C14319E6A52}" type="parTrans" cxnId="{8224F336-C171-4FC3-958D-7C778C5F1E58}">
      <dgm:prSet/>
      <dgm:spPr/>
      <dgm:t>
        <a:bodyPr/>
        <a:lstStyle/>
        <a:p>
          <a:endParaRPr lang="it-IT">
            <a:latin typeface="Cambria" panose="02040503050406030204" pitchFamily="18" charset="0"/>
          </a:endParaRPr>
        </a:p>
      </dgm:t>
    </dgm:pt>
    <dgm:pt modelId="{4B067007-237F-4034-BEE9-94BE1CBD4964}" type="sibTrans" cxnId="{8224F336-C171-4FC3-958D-7C778C5F1E58}">
      <dgm:prSet/>
      <dgm:spPr/>
      <dgm:t>
        <a:bodyPr/>
        <a:lstStyle/>
        <a:p>
          <a:endParaRPr lang="it-IT">
            <a:latin typeface="Cambria" panose="02040503050406030204" pitchFamily="18" charset="0"/>
          </a:endParaRPr>
        </a:p>
      </dgm:t>
    </dgm:pt>
    <dgm:pt modelId="{7FCB29F5-AE16-45A5-AEA0-05CA2D1C2C41}">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800">
              <a:latin typeface="Cambria" panose="02040503050406030204" pitchFamily="18" charset="0"/>
            </a:rPr>
            <a:t>Non padroneggiano le informazioni  e quindi non sono in grado di trasferirle in altri contesti</a:t>
          </a:r>
        </a:p>
        <a:p>
          <a:pPr defTabSz="2489200">
            <a:lnSpc>
              <a:spcPct val="90000"/>
            </a:lnSpc>
            <a:spcBef>
              <a:spcPct val="0"/>
            </a:spcBef>
            <a:spcAft>
              <a:spcPct val="35000"/>
            </a:spcAft>
          </a:pPr>
          <a:endParaRPr lang="it-IT">
            <a:latin typeface="Cambria" panose="02040503050406030204" pitchFamily="18" charset="0"/>
          </a:endParaRPr>
        </a:p>
      </dgm:t>
    </dgm:pt>
    <dgm:pt modelId="{892B64C5-1B72-4379-9C5E-46D251FCC7C8}" type="parTrans" cxnId="{8D1907BA-DBEE-46AA-A954-1C0A18A86F06}">
      <dgm:prSet/>
      <dgm:spPr/>
      <dgm:t>
        <a:bodyPr/>
        <a:lstStyle/>
        <a:p>
          <a:endParaRPr lang="it-IT">
            <a:latin typeface="Cambria" panose="02040503050406030204" pitchFamily="18" charset="0"/>
          </a:endParaRPr>
        </a:p>
      </dgm:t>
    </dgm:pt>
    <dgm:pt modelId="{DA5E9737-3955-47AC-86C6-82FD2014AC6C}" type="sibTrans" cxnId="{8D1907BA-DBEE-46AA-A954-1C0A18A86F06}">
      <dgm:prSet/>
      <dgm:spPr/>
      <dgm:t>
        <a:bodyPr/>
        <a:lstStyle/>
        <a:p>
          <a:endParaRPr lang="it-IT">
            <a:latin typeface="Cambria" panose="02040503050406030204" pitchFamily="18" charset="0"/>
          </a:endParaRPr>
        </a:p>
      </dgm:t>
    </dgm:pt>
    <dgm:pt modelId="{C9D9E219-C041-4A0A-A5E0-B37D018153A6}" type="pres">
      <dgm:prSet presAssocID="{EA84E7E8-5DB1-4136-8169-0060757B022D}" presName="compositeShape" presStyleCnt="0">
        <dgm:presLayoutVars>
          <dgm:chMax val="2"/>
          <dgm:dir/>
          <dgm:resizeHandles val="exact"/>
        </dgm:presLayoutVars>
      </dgm:prSet>
      <dgm:spPr/>
    </dgm:pt>
    <dgm:pt modelId="{37914E02-B7EF-4E96-99E5-9224BC19AFC8}" type="pres">
      <dgm:prSet presAssocID="{EA84E7E8-5DB1-4136-8169-0060757B022D}" presName="ribbon" presStyleLbl="node1" presStyleIdx="0" presStyleCnt="1"/>
      <dgm:spPr/>
    </dgm:pt>
    <dgm:pt modelId="{A91B4A9D-EA44-4D48-A4A9-C80D5A9C4A33}" type="pres">
      <dgm:prSet presAssocID="{EA84E7E8-5DB1-4136-8169-0060757B022D}" presName="leftArrowText" presStyleLbl="node1" presStyleIdx="0" presStyleCnt="1">
        <dgm:presLayoutVars>
          <dgm:chMax val="0"/>
          <dgm:bulletEnabled val="1"/>
        </dgm:presLayoutVars>
      </dgm:prSet>
      <dgm:spPr/>
    </dgm:pt>
    <dgm:pt modelId="{45BDB720-45EF-4D7B-898D-1EE7D6E64D39}" type="pres">
      <dgm:prSet presAssocID="{EA84E7E8-5DB1-4136-8169-0060757B022D}" presName="rightArrowText" presStyleLbl="node1" presStyleIdx="0" presStyleCnt="1">
        <dgm:presLayoutVars>
          <dgm:chMax val="0"/>
          <dgm:bulletEnabled val="1"/>
        </dgm:presLayoutVars>
      </dgm:prSet>
      <dgm:spPr/>
    </dgm:pt>
  </dgm:ptLst>
  <dgm:cxnLst>
    <dgm:cxn modelId="{8BD7D21A-FDB5-473C-8A9D-8E1715542158}" type="presOf" srcId="{EA84E7E8-5DB1-4136-8169-0060757B022D}" destId="{C9D9E219-C041-4A0A-A5E0-B37D018153A6}" srcOrd="0" destOrd="0" presId="urn:microsoft.com/office/officeart/2005/8/layout/arrow6"/>
    <dgm:cxn modelId="{8224F336-C171-4FC3-958D-7C778C5F1E58}" srcId="{EA84E7E8-5DB1-4136-8169-0060757B022D}" destId="{5544EBAC-B000-4316-BBD3-A865478FDF7C}" srcOrd="0" destOrd="0" parTransId="{9C5D962D-4DD8-4994-BB0A-4C14319E6A52}" sibTransId="{4B067007-237F-4034-BEE9-94BE1CBD4964}"/>
    <dgm:cxn modelId="{D19114B9-2FE6-499A-B718-B5147C78D5D3}" type="presOf" srcId="{7FCB29F5-AE16-45A5-AEA0-05CA2D1C2C41}" destId="{45BDB720-45EF-4D7B-898D-1EE7D6E64D39}" srcOrd="0" destOrd="0" presId="urn:microsoft.com/office/officeart/2005/8/layout/arrow6"/>
    <dgm:cxn modelId="{8D1907BA-DBEE-46AA-A954-1C0A18A86F06}" srcId="{EA84E7E8-5DB1-4136-8169-0060757B022D}" destId="{7FCB29F5-AE16-45A5-AEA0-05CA2D1C2C41}" srcOrd="1" destOrd="0" parTransId="{892B64C5-1B72-4379-9C5E-46D251FCC7C8}" sibTransId="{DA5E9737-3955-47AC-86C6-82FD2014AC6C}"/>
    <dgm:cxn modelId="{9FE091F8-B24A-40FB-B253-D655D940BADA}" type="presOf" srcId="{5544EBAC-B000-4316-BBD3-A865478FDF7C}" destId="{A91B4A9D-EA44-4D48-A4A9-C80D5A9C4A33}" srcOrd="0" destOrd="0" presId="urn:microsoft.com/office/officeart/2005/8/layout/arrow6"/>
    <dgm:cxn modelId="{071C82B5-CA0B-4ACE-8656-C3B6EE7C38A7}" type="presParOf" srcId="{C9D9E219-C041-4A0A-A5E0-B37D018153A6}" destId="{37914E02-B7EF-4E96-99E5-9224BC19AFC8}" srcOrd="0" destOrd="0" presId="urn:microsoft.com/office/officeart/2005/8/layout/arrow6"/>
    <dgm:cxn modelId="{4D9A3F25-32D8-4218-AD06-C04BA5FB4F3E}" type="presParOf" srcId="{C9D9E219-C041-4A0A-A5E0-B37D018153A6}" destId="{A91B4A9D-EA44-4D48-A4A9-C80D5A9C4A33}" srcOrd="1" destOrd="0" presId="urn:microsoft.com/office/officeart/2005/8/layout/arrow6"/>
    <dgm:cxn modelId="{9FF8503C-94B2-4048-B5E7-637D48A6E913}" type="presParOf" srcId="{C9D9E219-C041-4A0A-A5E0-B37D018153A6}" destId="{45BDB720-45EF-4D7B-898D-1EE7D6E64D39}"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12F92E6-8476-4CBC-9621-C5D13C7EE86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it-IT"/>
        </a:p>
      </dgm:t>
    </dgm:pt>
    <dgm:pt modelId="{3A8B6447-6395-47F1-BEA1-B63F8891734C}">
      <dgm:prSet phldrT="[Testo]" custT="1"/>
      <dgm:spPr/>
      <dgm:t>
        <a:bodyPr/>
        <a:lstStyle/>
        <a:p>
          <a:pPr algn="ctr"/>
          <a:r>
            <a:rPr lang="it-IT" sz="1800">
              <a:latin typeface="Cambria" panose="02040503050406030204" pitchFamily="18" charset="0"/>
              <a:cs typeface="Times New Roman" panose="02020603050405020304" pitchFamily="18" charset="0"/>
            </a:rPr>
            <a:t>Si parte da un problema reale</a:t>
          </a:r>
        </a:p>
      </dgm:t>
    </dgm:pt>
    <dgm:pt modelId="{3EB7600F-5D23-4411-BAFE-A8B55AC04E63}" type="parTrans" cxnId="{6A8EC01D-8835-49C4-9E6A-93224C7A2003}">
      <dgm:prSet/>
      <dgm:spPr/>
      <dgm:t>
        <a:bodyPr/>
        <a:lstStyle/>
        <a:p>
          <a:pPr algn="ctr"/>
          <a:endParaRPr lang="it-IT" sz="1800">
            <a:latin typeface="Cambria" panose="02040503050406030204" pitchFamily="18" charset="0"/>
            <a:cs typeface="Times New Roman" panose="02020603050405020304" pitchFamily="18" charset="0"/>
          </a:endParaRPr>
        </a:p>
      </dgm:t>
    </dgm:pt>
    <dgm:pt modelId="{6495B3F9-7E0C-4B2A-85CB-5CF01C7E9C58}" type="sibTrans" cxnId="{6A8EC01D-8835-49C4-9E6A-93224C7A2003}">
      <dgm:prSet/>
      <dgm:spPr/>
      <dgm:t>
        <a:bodyPr/>
        <a:lstStyle/>
        <a:p>
          <a:pPr algn="ctr"/>
          <a:endParaRPr lang="it-IT" sz="1800">
            <a:latin typeface="Cambria" panose="02040503050406030204" pitchFamily="18" charset="0"/>
            <a:cs typeface="Times New Roman" panose="02020603050405020304" pitchFamily="18" charset="0"/>
          </a:endParaRPr>
        </a:p>
      </dgm:t>
    </dgm:pt>
    <dgm:pt modelId="{27CD2558-E472-4AAF-A1E1-8C4AD0EAA569}">
      <dgm:prSet phldrT="[Testo]" custT="1"/>
      <dgm:spPr/>
      <dgm:t>
        <a:bodyPr/>
        <a:lstStyle/>
        <a:p>
          <a:pPr algn="ctr"/>
          <a:r>
            <a:rPr lang="it-IT" sz="1800">
              <a:latin typeface="Cambria" panose="02040503050406030204" pitchFamily="18" charset="0"/>
              <a:cs typeface="Times New Roman" panose="02020603050405020304" pitchFamily="18" charset="0"/>
            </a:rPr>
            <a:t>Si struttura il problema in base a concetti matematici</a:t>
          </a:r>
        </a:p>
      </dgm:t>
    </dgm:pt>
    <dgm:pt modelId="{3E5635AD-C689-4282-B9C3-C6CD34A21EC5}" type="parTrans" cxnId="{D267579C-8340-4170-BFA1-F7BE4B5C09BD}">
      <dgm:prSet/>
      <dgm:spPr/>
      <dgm:t>
        <a:bodyPr/>
        <a:lstStyle/>
        <a:p>
          <a:pPr algn="ctr"/>
          <a:endParaRPr lang="it-IT" sz="1800">
            <a:latin typeface="Cambria" panose="02040503050406030204" pitchFamily="18" charset="0"/>
            <a:cs typeface="Times New Roman" panose="02020603050405020304" pitchFamily="18" charset="0"/>
          </a:endParaRPr>
        </a:p>
      </dgm:t>
    </dgm:pt>
    <dgm:pt modelId="{1A26EF65-F67E-45F7-815B-A0F3949A9426}" type="sibTrans" cxnId="{D267579C-8340-4170-BFA1-F7BE4B5C09BD}">
      <dgm:prSet/>
      <dgm:spPr/>
      <dgm:t>
        <a:bodyPr/>
        <a:lstStyle/>
        <a:p>
          <a:pPr algn="ctr"/>
          <a:endParaRPr lang="it-IT" sz="1800">
            <a:latin typeface="Cambria" panose="02040503050406030204" pitchFamily="18" charset="0"/>
            <a:cs typeface="Times New Roman" panose="02020603050405020304" pitchFamily="18" charset="0"/>
          </a:endParaRPr>
        </a:p>
      </dgm:t>
    </dgm:pt>
    <dgm:pt modelId="{0CD82603-6756-477C-8FE9-410E7CBF1886}">
      <dgm:prSet phldrT="[Testo]" custT="1"/>
      <dgm:spPr/>
      <dgm:t>
        <a:bodyPr/>
        <a:lstStyle/>
        <a:p>
          <a:pPr algn="ctr"/>
          <a:r>
            <a:rPr lang="it-IT" sz="1800">
              <a:latin typeface="Cambria" panose="02040503050406030204" pitchFamily="18" charset="0"/>
              <a:cs typeface="Times New Roman" panose="02020603050405020304" pitchFamily="18" charset="0"/>
            </a:rPr>
            <a:t>Si formalizza il problema</a:t>
          </a:r>
        </a:p>
      </dgm:t>
    </dgm:pt>
    <dgm:pt modelId="{CD84CB37-4483-4648-B6B3-C5D520F8F4B7}" type="parTrans" cxnId="{202540F7-3193-4397-BC4B-81ED5D030BD6}">
      <dgm:prSet/>
      <dgm:spPr/>
      <dgm:t>
        <a:bodyPr/>
        <a:lstStyle/>
        <a:p>
          <a:pPr algn="ctr"/>
          <a:endParaRPr lang="it-IT" sz="1800">
            <a:latin typeface="Cambria" panose="02040503050406030204" pitchFamily="18" charset="0"/>
            <a:cs typeface="Times New Roman" panose="02020603050405020304" pitchFamily="18" charset="0"/>
          </a:endParaRPr>
        </a:p>
      </dgm:t>
    </dgm:pt>
    <dgm:pt modelId="{22AA3ED5-68AE-4B30-860D-8B20FA689647}" type="sibTrans" cxnId="{202540F7-3193-4397-BC4B-81ED5D030BD6}">
      <dgm:prSet/>
      <dgm:spPr/>
      <dgm:t>
        <a:bodyPr/>
        <a:lstStyle/>
        <a:p>
          <a:pPr algn="ctr"/>
          <a:endParaRPr lang="it-IT" sz="1800">
            <a:latin typeface="Cambria" panose="02040503050406030204" pitchFamily="18" charset="0"/>
            <a:cs typeface="Times New Roman" panose="02020603050405020304" pitchFamily="18" charset="0"/>
          </a:endParaRPr>
        </a:p>
      </dgm:t>
    </dgm:pt>
    <dgm:pt modelId="{820142BE-A920-4B9F-BC35-3D272250E5C4}">
      <dgm:prSet phldrT="[Testo]" custT="1"/>
      <dgm:spPr/>
      <dgm:t>
        <a:bodyPr/>
        <a:lstStyle/>
        <a:p>
          <a:pPr algn="ctr"/>
          <a:r>
            <a:rPr lang="it-IT" sz="1800">
              <a:latin typeface="Cambria" panose="02040503050406030204" pitchFamily="18" charset="0"/>
              <a:cs typeface="Times New Roman" panose="02020603050405020304" pitchFamily="18" charset="0"/>
            </a:rPr>
            <a:t>Si risolve il problema</a:t>
          </a:r>
        </a:p>
      </dgm:t>
    </dgm:pt>
    <dgm:pt modelId="{7CDE21E9-005C-4840-92FC-6C5932173E67}" type="parTrans" cxnId="{E7B4A995-6E16-4FFA-93CA-1FC1FBF061E8}">
      <dgm:prSet/>
      <dgm:spPr/>
      <dgm:t>
        <a:bodyPr/>
        <a:lstStyle/>
        <a:p>
          <a:pPr algn="ctr"/>
          <a:endParaRPr lang="it-IT" sz="1800">
            <a:latin typeface="Cambria" panose="02040503050406030204" pitchFamily="18" charset="0"/>
            <a:cs typeface="Times New Roman" panose="02020603050405020304" pitchFamily="18" charset="0"/>
          </a:endParaRPr>
        </a:p>
      </dgm:t>
    </dgm:pt>
    <dgm:pt modelId="{28F2C5CB-6924-4139-9ED2-ED98D9F60AF1}" type="sibTrans" cxnId="{E7B4A995-6E16-4FFA-93CA-1FC1FBF061E8}">
      <dgm:prSet/>
      <dgm:spPr/>
      <dgm:t>
        <a:bodyPr/>
        <a:lstStyle/>
        <a:p>
          <a:pPr algn="ctr"/>
          <a:endParaRPr lang="it-IT" sz="1800">
            <a:latin typeface="Cambria" panose="02040503050406030204" pitchFamily="18" charset="0"/>
            <a:cs typeface="Times New Roman" panose="02020603050405020304" pitchFamily="18" charset="0"/>
          </a:endParaRPr>
        </a:p>
      </dgm:t>
    </dgm:pt>
    <dgm:pt modelId="{E20AC2A8-7E33-45EA-9C49-B0CB25513602}">
      <dgm:prSet phldrT="[Testo]" custT="1"/>
      <dgm:spPr/>
      <dgm:t>
        <a:bodyPr/>
        <a:lstStyle/>
        <a:p>
          <a:pPr algn="ctr"/>
          <a:r>
            <a:rPr lang="it-IT" sz="1800">
              <a:latin typeface="Cambria" panose="02040503050406030204" pitchFamily="18" charset="0"/>
              <a:cs typeface="Times New Roman" panose="02020603050405020304" pitchFamily="18" charset="0"/>
            </a:rPr>
            <a:t>Si traduce la soluzione matematica nella realtà</a:t>
          </a:r>
        </a:p>
      </dgm:t>
    </dgm:pt>
    <dgm:pt modelId="{F6362B6E-DEA1-46E5-8658-75B6EDDC38AD}" type="parTrans" cxnId="{C1E241C9-2B10-4421-A897-414473B6BC64}">
      <dgm:prSet/>
      <dgm:spPr/>
      <dgm:t>
        <a:bodyPr/>
        <a:lstStyle/>
        <a:p>
          <a:pPr algn="ctr"/>
          <a:endParaRPr lang="it-IT" sz="1800">
            <a:latin typeface="Cambria" panose="02040503050406030204" pitchFamily="18" charset="0"/>
            <a:cs typeface="Times New Roman" panose="02020603050405020304" pitchFamily="18" charset="0"/>
          </a:endParaRPr>
        </a:p>
      </dgm:t>
    </dgm:pt>
    <dgm:pt modelId="{E2636D47-0853-4B33-B481-8EA7A4397E25}" type="sibTrans" cxnId="{C1E241C9-2B10-4421-A897-414473B6BC64}">
      <dgm:prSet/>
      <dgm:spPr/>
      <dgm:t>
        <a:bodyPr/>
        <a:lstStyle/>
        <a:p>
          <a:pPr algn="ctr"/>
          <a:endParaRPr lang="it-IT" sz="1800">
            <a:latin typeface="Cambria" panose="02040503050406030204" pitchFamily="18" charset="0"/>
            <a:cs typeface="Times New Roman" panose="02020603050405020304" pitchFamily="18" charset="0"/>
          </a:endParaRPr>
        </a:p>
      </dgm:t>
    </dgm:pt>
    <dgm:pt modelId="{899F6D30-A09F-4B36-BDC1-CD3F98941D94}" type="pres">
      <dgm:prSet presAssocID="{812F92E6-8476-4CBC-9621-C5D13C7EE86F}" presName="rootnode" presStyleCnt="0">
        <dgm:presLayoutVars>
          <dgm:chMax/>
          <dgm:chPref/>
          <dgm:dir/>
          <dgm:animLvl val="lvl"/>
        </dgm:presLayoutVars>
      </dgm:prSet>
      <dgm:spPr/>
    </dgm:pt>
    <dgm:pt modelId="{8924BE54-6301-48BF-9131-587E5711F7C8}" type="pres">
      <dgm:prSet presAssocID="{3A8B6447-6395-47F1-BEA1-B63F8891734C}" presName="composite" presStyleCnt="0"/>
      <dgm:spPr/>
    </dgm:pt>
    <dgm:pt modelId="{3807E16E-E67A-4E3A-94F6-6B9B948C18E3}" type="pres">
      <dgm:prSet presAssocID="{3A8B6447-6395-47F1-BEA1-B63F8891734C}" presName="LShape" presStyleLbl="alignNode1" presStyleIdx="0" presStyleCnt="9"/>
      <dgm:spPr/>
    </dgm:pt>
    <dgm:pt modelId="{7D998C79-A7CE-445F-9309-64D2433D1FA1}" type="pres">
      <dgm:prSet presAssocID="{3A8B6447-6395-47F1-BEA1-B63F8891734C}" presName="ParentText" presStyleLbl="revTx" presStyleIdx="0" presStyleCnt="5">
        <dgm:presLayoutVars>
          <dgm:chMax val="0"/>
          <dgm:chPref val="0"/>
          <dgm:bulletEnabled val="1"/>
        </dgm:presLayoutVars>
      </dgm:prSet>
      <dgm:spPr/>
    </dgm:pt>
    <dgm:pt modelId="{A8FC74A3-0295-42ED-BE90-4D09E6F6B654}" type="pres">
      <dgm:prSet presAssocID="{3A8B6447-6395-47F1-BEA1-B63F8891734C}" presName="Triangle" presStyleLbl="alignNode1" presStyleIdx="1" presStyleCnt="9"/>
      <dgm:spPr/>
    </dgm:pt>
    <dgm:pt modelId="{8D95BB29-99C7-40E4-B63D-135B72E6869F}" type="pres">
      <dgm:prSet presAssocID="{6495B3F9-7E0C-4B2A-85CB-5CF01C7E9C58}" presName="sibTrans" presStyleCnt="0"/>
      <dgm:spPr/>
    </dgm:pt>
    <dgm:pt modelId="{E24BF8BE-DD9A-48DF-844F-27FAAE824988}" type="pres">
      <dgm:prSet presAssocID="{6495B3F9-7E0C-4B2A-85CB-5CF01C7E9C58}" presName="space" presStyleCnt="0"/>
      <dgm:spPr/>
    </dgm:pt>
    <dgm:pt modelId="{99F84B8D-3126-428E-9B27-F2F28748A765}" type="pres">
      <dgm:prSet presAssocID="{27CD2558-E472-4AAF-A1E1-8C4AD0EAA569}" presName="composite" presStyleCnt="0"/>
      <dgm:spPr/>
    </dgm:pt>
    <dgm:pt modelId="{1562AD57-080C-49AD-990E-2E80393DF1DF}" type="pres">
      <dgm:prSet presAssocID="{27CD2558-E472-4AAF-A1E1-8C4AD0EAA569}" presName="LShape" presStyleLbl="alignNode1" presStyleIdx="2" presStyleCnt="9"/>
      <dgm:spPr/>
    </dgm:pt>
    <dgm:pt modelId="{BBEF8D0D-081A-40A4-B60B-940C01D80588}" type="pres">
      <dgm:prSet presAssocID="{27CD2558-E472-4AAF-A1E1-8C4AD0EAA569}" presName="ParentText" presStyleLbl="revTx" presStyleIdx="1" presStyleCnt="5">
        <dgm:presLayoutVars>
          <dgm:chMax val="0"/>
          <dgm:chPref val="0"/>
          <dgm:bulletEnabled val="1"/>
        </dgm:presLayoutVars>
      </dgm:prSet>
      <dgm:spPr/>
    </dgm:pt>
    <dgm:pt modelId="{56AA9888-A4DB-4AB1-BBBE-B05DE4AE4EC7}" type="pres">
      <dgm:prSet presAssocID="{27CD2558-E472-4AAF-A1E1-8C4AD0EAA569}" presName="Triangle" presStyleLbl="alignNode1" presStyleIdx="3" presStyleCnt="9"/>
      <dgm:spPr/>
    </dgm:pt>
    <dgm:pt modelId="{9E92E0A9-CFE5-4BC6-A5C4-5DDFFFC3D758}" type="pres">
      <dgm:prSet presAssocID="{1A26EF65-F67E-45F7-815B-A0F3949A9426}" presName="sibTrans" presStyleCnt="0"/>
      <dgm:spPr/>
    </dgm:pt>
    <dgm:pt modelId="{6CE6C7DB-BDF6-460C-800C-A17416908850}" type="pres">
      <dgm:prSet presAssocID="{1A26EF65-F67E-45F7-815B-A0F3949A9426}" presName="space" presStyleCnt="0"/>
      <dgm:spPr/>
    </dgm:pt>
    <dgm:pt modelId="{66CCAD48-FA72-4847-9054-73C4011F431E}" type="pres">
      <dgm:prSet presAssocID="{0CD82603-6756-477C-8FE9-410E7CBF1886}" presName="composite" presStyleCnt="0"/>
      <dgm:spPr/>
    </dgm:pt>
    <dgm:pt modelId="{E656816C-F4FB-4364-A016-3C6B54AB881D}" type="pres">
      <dgm:prSet presAssocID="{0CD82603-6756-477C-8FE9-410E7CBF1886}" presName="LShape" presStyleLbl="alignNode1" presStyleIdx="4" presStyleCnt="9"/>
      <dgm:spPr/>
    </dgm:pt>
    <dgm:pt modelId="{3F7628B2-EB75-4B61-A36A-A04A0A518DBC}" type="pres">
      <dgm:prSet presAssocID="{0CD82603-6756-477C-8FE9-410E7CBF1886}" presName="ParentText" presStyleLbl="revTx" presStyleIdx="2" presStyleCnt="5">
        <dgm:presLayoutVars>
          <dgm:chMax val="0"/>
          <dgm:chPref val="0"/>
          <dgm:bulletEnabled val="1"/>
        </dgm:presLayoutVars>
      </dgm:prSet>
      <dgm:spPr/>
    </dgm:pt>
    <dgm:pt modelId="{AD9D999C-6EAD-4B05-BA96-EE99B61C66DF}" type="pres">
      <dgm:prSet presAssocID="{0CD82603-6756-477C-8FE9-410E7CBF1886}" presName="Triangle" presStyleLbl="alignNode1" presStyleIdx="5" presStyleCnt="9"/>
      <dgm:spPr/>
    </dgm:pt>
    <dgm:pt modelId="{FC378D0F-A6C9-4610-B721-1283E4DB199C}" type="pres">
      <dgm:prSet presAssocID="{22AA3ED5-68AE-4B30-860D-8B20FA689647}" presName="sibTrans" presStyleCnt="0"/>
      <dgm:spPr/>
    </dgm:pt>
    <dgm:pt modelId="{CF02A9CB-9E7E-43C5-BC3D-0CC20F3E605B}" type="pres">
      <dgm:prSet presAssocID="{22AA3ED5-68AE-4B30-860D-8B20FA689647}" presName="space" presStyleCnt="0"/>
      <dgm:spPr/>
    </dgm:pt>
    <dgm:pt modelId="{872C23A1-AB56-4D74-A8D4-208D47539805}" type="pres">
      <dgm:prSet presAssocID="{820142BE-A920-4B9F-BC35-3D272250E5C4}" presName="composite" presStyleCnt="0"/>
      <dgm:spPr/>
    </dgm:pt>
    <dgm:pt modelId="{47426D8E-3F54-4E6C-BFF4-F4F9DA28B812}" type="pres">
      <dgm:prSet presAssocID="{820142BE-A920-4B9F-BC35-3D272250E5C4}" presName="LShape" presStyleLbl="alignNode1" presStyleIdx="6" presStyleCnt="9"/>
      <dgm:spPr/>
    </dgm:pt>
    <dgm:pt modelId="{74FEBC09-5D40-4840-8638-14F8C06EB1BE}" type="pres">
      <dgm:prSet presAssocID="{820142BE-A920-4B9F-BC35-3D272250E5C4}" presName="ParentText" presStyleLbl="revTx" presStyleIdx="3" presStyleCnt="5">
        <dgm:presLayoutVars>
          <dgm:chMax val="0"/>
          <dgm:chPref val="0"/>
          <dgm:bulletEnabled val="1"/>
        </dgm:presLayoutVars>
      </dgm:prSet>
      <dgm:spPr/>
    </dgm:pt>
    <dgm:pt modelId="{3CE39413-CE40-4AAC-97BD-C65B731BF03F}" type="pres">
      <dgm:prSet presAssocID="{820142BE-A920-4B9F-BC35-3D272250E5C4}" presName="Triangle" presStyleLbl="alignNode1" presStyleIdx="7" presStyleCnt="9"/>
      <dgm:spPr/>
    </dgm:pt>
    <dgm:pt modelId="{01A863C8-364C-4A80-9B08-09511122649E}" type="pres">
      <dgm:prSet presAssocID="{28F2C5CB-6924-4139-9ED2-ED98D9F60AF1}" presName="sibTrans" presStyleCnt="0"/>
      <dgm:spPr/>
    </dgm:pt>
    <dgm:pt modelId="{C32935A2-F081-496D-86F8-BD9FA68C4831}" type="pres">
      <dgm:prSet presAssocID="{28F2C5CB-6924-4139-9ED2-ED98D9F60AF1}" presName="space" presStyleCnt="0"/>
      <dgm:spPr/>
    </dgm:pt>
    <dgm:pt modelId="{5FA891F7-8C82-42B6-840D-1138948061B6}" type="pres">
      <dgm:prSet presAssocID="{E20AC2A8-7E33-45EA-9C49-B0CB25513602}" presName="composite" presStyleCnt="0"/>
      <dgm:spPr/>
    </dgm:pt>
    <dgm:pt modelId="{4619D654-AA6C-43F8-8A58-8693BE1A931D}" type="pres">
      <dgm:prSet presAssocID="{E20AC2A8-7E33-45EA-9C49-B0CB25513602}" presName="LShape" presStyleLbl="alignNode1" presStyleIdx="8" presStyleCnt="9"/>
      <dgm:spPr/>
    </dgm:pt>
    <dgm:pt modelId="{B8225E83-BD57-4173-A232-E8287D88FA5D}" type="pres">
      <dgm:prSet presAssocID="{E20AC2A8-7E33-45EA-9C49-B0CB25513602}" presName="ParentText" presStyleLbl="revTx" presStyleIdx="4" presStyleCnt="5">
        <dgm:presLayoutVars>
          <dgm:chMax val="0"/>
          <dgm:chPref val="0"/>
          <dgm:bulletEnabled val="1"/>
        </dgm:presLayoutVars>
      </dgm:prSet>
      <dgm:spPr/>
    </dgm:pt>
  </dgm:ptLst>
  <dgm:cxnLst>
    <dgm:cxn modelId="{BCE6550E-74EF-4704-BF8A-FB3FCC1F2C4C}" type="presOf" srcId="{812F92E6-8476-4CBC-9621-C5D13C7EE86F}" destId="{899F6D30-A09F-4B36-BDC1-CD3F98941D94}" srcOrd="0" destOrd="0" presId="urn:microsoft.com/office/officeart/2009/3/layout/StepUpProcess"/>
    <dgm:cxn modelId="{6A8EC01D-8835-49C4-9E6A-93224C7A2003}" srcId="{812F92E6-8476-4CBC-9621-C5D13C7EE86F}" destId="{3A8B6447-6395-47F1-BEA1-B63F8891734C}" srcOrd="0" destOrd="0" parTransId="{3EB7600F-5D23-4411-BAFE-A8B55AC04E63}" sibTransId="{6495B3F9-7E0C-4B2A-85CB-5CF01C7E9C58}"/>
    <dgm:cxn modelId="{610AED33-B9C7-404B-B9CF-C192B58E6A40}" type="presOf" srcId="{0CD82603-6756-477C-8FE9-410E7CBF1886}" destId="{3F7628B2-EB75-4B61-A36A-A04A0A518DBC}" srcOrd="0" destOrd="0" presId="urn:microsoft.com/office/officeart/2009/3/layout/StepUpProcess"/>
    <dgm:cxn modelId="{4E3D2A3D-07B6-4371-A2CE-6F3B58277470}" type="presOf" srcId="{3A8B6447-6395-47F1-BEA1-B63F8891734C}" destId="{7D998C79-A7CE-445F-9309-64D2433D1FA1}" srcOrd="0" destOrd="0" presId="urn:microsoft.com/office/officeart/2009/3/layout/StepUpProcess"/>
    <dgm:cxn modelId="{21C6405B-C732-4777-8751-C447B81AC0CB}" type="presOf" srcId="{27CD2558-E472-4AAF-A1E1-8C4AD0EAA569}" destId="{BBEF8D0D-081A-40A4-B60B-940C01D80588}" srcOrd="0" destOrd="0" presId="urn:microsoft.com/office/officeart/2009/3/layout/StepUpProcess"/>
    <dgm:cxn modelId="{C58B086F-5CE4-4D6C-9DFC-EB54B3AF7610}" type="presOf" srcId="{820142BE-A920-4B9F-BC35-3D272250E5C4}" destId="{74FEBC09-5D40-4840-8638-14F8C06EB1BE}" srcOrd="0" destOrd="0" presId="urn:microsoft.com/office/officeart/2009/3/layout/StepUpProcess"/>
    <dgm:cxn modelId="{E7B4A995-6E16-4FFA-93CA-1FC1FBF061E8}" srcId="{812F92E6-8476-4CBC-9621-C5D13C7EE86F}" destId="{820142BE-A920-4B9F-BC35-3D272250E5C4}" srcOrd="3" destOrd="0" parTransId="{7CDE21E9-005C-4840-92FC-6C5932173E67}" sibTransId="{28F2C5CB-6924-4139-9ED2-ED98D9F60AF1}"/>
    <dgm:cxn modelId="{D267579C-8340-4170-BFA1-F7BE4B5C09BD}" srcId="{812F92E6-8476-4CBC-9621-C5D13C7EE86F}" destId="{27CD2558-E472-4AAF-A1E1-8C4AD0EAA569}" srcOrd="1" destOrd="0" parTransId="{3E5635AD-C689-4282-B9C3-C6CD34A21EC5}" sibTransId="{1A26EF65-F67E-45F7-815B-A0F3949A9426}"/>
    <dgm:cxn modelId="{C1E241C9-2B10-4421-A897-414473B6BC64}" srcId="{812F92E6-8476-4CBC-9621-C5D13C7EE86F}" destId="{E20AC2A8-7E33-45EA-9C49-B0CB25513602}" srcOrd="4" destOrd="0" parTransId="{F6362B6E-DEA1-46E5-8658-75B6EDDC38AD}" sibTransId="{E2636D47-0853-4B33-B481-8EA7A4397E25}"/>
    <dgm:cxn modelId="{5583B3DB-F719-4697-AA84-142AA3F43A8D}" type="presOf" srcId="{E20AC2A8-7E33-45EA-9C49-B0CB25513602}" destId="{B8225E83-BD57-4173-A232-E8287D88FA5D}" srcOrd="0" destOrd="0" presId="urn:microsoft.com/office/officeart/2009/3/layout/StepUpProcess"/>
    <dgm:cxn modelId="{202540F7-3193-4397-BC4B-81ED5D030BD6}" srcId="{812F92E6-8476-4CBC-9621-C5D13C7EE86F}" destId="{0CD82603-6756-477C-8FE9-410E7CBF1886}" srcOrd="2" destOrd="0" parTransId="{CD84CB37-4483-4648-B6B3-C5D520F8F4B7}" sibTransId="{22AA3ED5-68AE-4B30-860D-8B20FA689647}"/>
    <dgm:cxn modelId="{3426F282-3CF2-4088-847A-389FD76748D5}" type="presParOf" srcId="{899F6D30-A09F-4B36-BDC1-CD3F98941D94}" destId="{8924BE54-6301-48BF-9131-587E5711F7C8}" srcOrd="0" destOrd="0" presId="urn:microsoft.com/office/officeart/2009/3/layout/StepUpProcess"/>
    <dgm:cxn modelId="{BCF06628-5A7D-4E58-B8A5-5096FA9F2804}" type="presParOf" srcId="{8924BE54-6301-48BF-9131-587E5711F7C8}" destId="{3807E16E-E67A-4E3A-94F6-6B9B948C18E3}" srcOrd="0" destOrd="0" presId="urn:microsoft.com/office/officeart/2009/3/layout/StepUpProcess"/>
    <dgm:cxn modelId="{864646B2-E474-490C-A046-1422ED0C0E57}" type="presParOf" srcId="{8924BE54-6301-48BF-9131-587E5711F7C8}" destId="{7D998C79-A7CE-445F-9309-64D2433D1FA1}" srcOrd="1" destOrd="0" presId="urn:microsoft.com/office/officeart/2009/3/layout/StepUpProcess"/>
    <dgm:cxn modelId="{07652BCA-2012-424A-B7A5-4BB8E96549D2}" type="presParOf" srcId="{8924BE54-6301-48BF-9131-587E5711F7C8}" destId="{A8FC74A3-0295-42ED-BE90-4D09E6F6B654}" srcOrd="2" destOrd="0" presId="urn:microsoft.com/office/officeart/2009/3/layout/StepUpProcess"/>
    <dgm:cxn modelId="{14312596-FA77-4B6A-9E31-BFA21E8E98E2}" type="presParOf" srcId="{899F6D30-A09F-4B36-BDC1-CD3F98941D94}" destId="{8D95BB29-99C7-40E4-B63D-135B72E6869F}" srcOrd="1" destOrd="0" presId="urn:microsoft.com/office/officeart/2009/3/layout/StepUpProcess"/>
    <dgm:cxn modelId="{0302DF99-5CD3-485C-8553-4F463F79CB39}" type="presParOf" srcId="{8D95BB29-99C7-40E4-B63D-135B72E6869F}" destId="{E24BF8BE-DD9A-48DF-844F-27FAAE824988}" srcOrd="0" destOrd="0" presId="urn:microsoft.com/office/officeart/2009/3/layout/StepUpProcess"/>
    <dgm:cxn modelId="{F2E9471D-4EC6-41AC-9B1B-62898F26ACAC}" type="presParOf" srcId="{899F6D30-A09F-4B36-BDC1-CD3F98941D94}" destId="{99F84B8D-3126-428E-9B27-F2F28748A765}" srcOrd="2" destOrd="0" presId="urn:microsoft.com/office/officeart/2009/3/layout/StepUpProcess"/>
    <dgm:cxn modelId="{041D8058-3B5A-4182-BB3A-752A7A90F203}" type="presParOf" srcId="{99F84B8D-3126-428E-9B27-F2F28748A765}" destId="{1562AD57-080C-49AD-990E-2E80393DF1DF}" srcOrd="0" destOrd="0" presId="urn:microsoft.com/office/officeart/2009/3/layout/StepUpProcess"/>
    <dgm:cxn modelId="{B3E25D27-26E1-4D3E-8718-08912AB8294D}" type="presParOf" srcId="{99F84B8D-3126-428E-9B27-F2F28748A765}" destId="{BBEF8D0D-081A-40A4-B60B-940C01D80588}" srcOrd="1" destOrd="0" presId="urn:microsoft.com/office/officeart/2009/3/layout/StepUpProcess"/>
    <dgm:cxn modelId="{F9873AE0-7AC6-4D2F-AC39-3FB2E48D7471}" type="presParOf" srcId="{99F84B8D-3126-428E-9B27-F2F28748A765}" destId="{56AA9888-A4DB-4AB1-BBBE-B05DE4AE4EC7}" srcOrd="2" destOrd="0" presId="urn:microsoft.com/office/officeart/2009/3/layout/StepUpProcess"/>
    <dgm:cxn modelId="{6A6D9BE7-07DF-44A2-B516-10D9DD627637}" type="presParOf" srcId="{899F6D30-A09F-4B36-BDC1-CD3F98941D94}" destId="{9E92E0A9-CFE5-4BC6-A5C4-5DDFFFC3D758}" srcOrd="3" destOrd="0" presId="urn:microsoft.com/office/officeart/2009/3/layout/StepUpProcess"/>
    <dgm:cxn modelId="{E667E503-4D80-410F-8CCE-0FAFD2D7B058}" type="presParOf" srcId="{9E92E0A9-CFE5-4BC6-A5C4-5DDFFFC3D758}" destId="{6CE6C7DB-BDF6-460C-800C-A17416908850}" srcOrd="0" destOrd="0" presId="urn:microsoft.com/office/officeart/2009/3/layout/StepUpProcess"/>
    <dgm:cxn modelId="{2EB7A5DD-210C-4A46-B5FE-E2CEB55EC19C}" type="presParOf" srcId="{899F6D30-A09F-4B36-BDC1-CD3F98941D94}" destId="{66CCAD48-FA72-4847-9054-73C4011F431E}" srcOrd="4" destOrd="0" presId="urn:microsoft.com/office/officeart/2009/3/layout/StepUpProcess"/>
    <dgm:cxn modelId="{6801EA96-6779-4C21-9160-25884DA61236}" type="presParOf" srcId="{66CCAD48-FA72-4847-9054-73C4011F431E}" destId="{E656816C-F4FB-4364-A016-3C6B54AB881D}" srcOrd="0" destOrd="0" presId="urn:microsoft.com/office/officeart/2009/3/layout/StepUpProcess"/>
    <dgm:cxn modelId="{FF92FCF6-79D4-4AC5-BE8C-82E5C73986D2}" type="presParOf" srcId="{66CCAD48-FA72-4847-9054-73C4011F431E}" destId="{3F7628B2-EB75-4B61-A36A-A04A0A518DBC}" srcOrd="1" destOrd="0" presId="urn:microsoft.com/office/officeart/2009/3/layout/StepUpProcess"/>
    <dgm:cxn modelId="{F3F49F49-C0D2-4E94-A7AD-21007BA2BB6D}" type="presParOf" srcId="{66CCAD48-FA72-4847-9054-73C4011F431E}" destId="{AD9D999C-6EAD-4B05-BA96-EE99B61C66DF}" srcOrd="2" destOrd="0" presId="urn:microsoft.com/office/officeart/2009/3/layout/StepUpProcess"/>
    <dgm:cxn modelId="{506C7C0C-6F2B-4D33-8E6B-5B285847FA2F}" type="presParOf" srcId="{899F6D30-A09F-4B36-BDC1-CD3F98941D94}" destId="{FC378D0F-A6C9-4610-B721-1283E4DB199C}" srcOrd="5" destOrd="0" presId="urn:microsoft.com/office/officeart/2009/3/layout/StepUpProcess"/>
    <dgm:cxn modelId="{1A469E64-423B-4F6B-844C-8B9BF758214B}" type="presParOf" srcId="{FC378D0F-A6C9-4610-B721-1283E4DB199C}" destId="{CF02A9CB-9E7E-43C5-BC3D-0CC20F3E605B}" srcOrd="0" destOrd="0" presId="urn:microsoft.com/office/officeart/2009/3/layout/StepUpProcess"/>
    <dgm:cxn modelId="{6B95F625-2C65-4B78-BE2A-8063AEB3AE30}" type="presParOf" srcId="{899F6D30-A09F-4B36-BDC1-CD3F98941D94}" destId="{872C23A1-AB56-4D74-A8D4-208D47539805}" srcOrd="6" destOrd="0" presId="urn:microsoft.com/office/officeart/2009/3/layout/StepUpProcess"/>
    <dgm:cxn modelId="{2C6D98D6-21C3-4CD1-9E6E-6CD0072CF9D2}" type="presParOf" srcId="{872C23A1-AB56-4D74-A8D4-208D47539805}" destId="{47426D8E-3F54-4E6C-BFF4-F4F9DA28B812}" srcOrd="0" destOrd="0" presId="urn:microsoft.com/office/officeart/2009/3/layout/StepUpProcess"/>
    <dgm:cxn modelId="{487C77F8-04EE-4E85-9801-B3E391F543D3}" type="presParOf" srcId="{872C23A1-AB56-4D74-A8D4-208D47539805}" destId="{74FEBC09-5D40-4840-8638-14F8C06EB1BE}" srcOrd="1" destOrd="0" presId="urn:microsoft.com/office/officeart/2009/3/layout/StepUpProcess"/>
    <dgm:cxn modelId="{92DFE08C-245D-44BF-9024-024E964FD06F}" type="presParOf" srcId="{872C23A1-AB56-4D74-A8D4-208D47539805}" destId="{3CE39413-CE40-4AAC-97BD-C65B731BF03F}" srcOrd="2" destOrd="0" presId="urn:microsoft.com/office/officeart/2009/3/layout/StepUpProcess"/>
    <dgm:cxn modelId="{3BB47F9D-217C-485F-A854-9E530A245928}" type="presParOf" srcId="{899F6D30-A09F-4B36-BDC1-CD3F98941D94}" destId="{01A863C8-364C-4A80-9B08-09511122649E}" srcOrd="7" destOrd="0" presId="urn:microsoft.com/office/officeart/2009/3/layout/StepUpProcess"/>
    <dgm:cxn modelId="{368328B3-57C9-4328-BE91-88BE0459C906}" type="presParOf" srcId="{01A863C8-364C-4A80-9B08-09511122649E}" destId="{C32935A2-F081-496D-86F8-BD9FA68C4831}" srcOrd="0" destOrd="0" presId="urn:microsoft.com/office/officeart/2009/3/layout/StepUpProcess"/>
    <dgm:cxn modelId="{81267A77-9114-433E-AED1-63F6915D170F}" type="presParOf" srcId="{899F6D30-A09F-4B36-BDC1-CD3F98941D94}" destId="{5FA891F7-8C82-42B6-840D-1138948061B6}" srcOrd="8" destOrd="0" presId="urn:microsoft.com/office/officeart/2009/3/layout/StepUpProcess"/>
    <dgm:cxn modelId="{AA1289C5-89D5-4BA1-BA54-E399C83823F5}" type="presParOf" srcId="{5FA891F7-8C82-42B6-840D-1138948061B6}" destId="{4619D654-AA6C-43F8-8A58-8693BE1A931D}" srcOrd="0" destOrd="0" presId="urn:microsoft.com/office/officeart/2009/3/layout/StepUpProcess"/>
    <dgm:cxn modelId="{C62F7A2E-EEF9-4C79-A09B-D9F82AE8577A}" type="presParOf" srcId="{5FA891F7-8C82-42B6-840D-1138948061B6}" destId="{B8225E83-BD57-4173-A232-E8287D88FA5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C176F65-8505-476F-B6D2-1D5188CBE33E}"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it-IT"/>
        </a:p>
      </dgm:t>
    </dgm:pt>
    <dgm:pt modelId="{F076CA5B-739B-40EA-BAEC-90B4264B75B9}">
      <dgm:prSet phldrT="[Testo]"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it-IT" altLang="it-IT" sz="1800">
              <a:solidFill>
                <a:schemeClr val="accent2"/>
              </a:solidFill>
              <a:latin typeface="Cambria" panose="02040503050406030204" pitchFamily="18" charset="0"/>
            </a:rPr>
            <a:t>I COMPITI DI PRESTAZIONE SONO…</a:t>
          </a:r>
        </a:p>
        <a:p>
          <a:pPr defTabSz="1244600">
            <a:lnSpc>
              <a:spcPct val="90000"/>
            </a:lnSpc>
            <a:spcBef>
              <a:spcPct val="0"/>
            </a:spcBef>
            <a:spcAft>
              <a:spcPct val="35000"/>
            </a:spcAft>
          </a:pPr>
          <a:endParaRPr lang="it-IT">
            <a:latin typeface="Cambria" panose="02040503050406030204" pitchFamily="18" charset="0"/>
          </a:endParaRPr>
        </a:p>
      </dgm:t>
    </dgm:pt>
    <dgm:pt modelId="{9D2AC234-3FA2-4072-88F2-EBE32B8A6EA1}" type="parTrans" cxnId="{96247D28-2F3E-4348-B28F-8EC589FCEC87}">
      <dgm:prSet/>
      <dgm:spPr/>
      <dgm:t>
        <a:bodyPr/>
        <a:lstStyle/>
        <a:p>
          <a:endParaRPr lang="it-IT">
            <a:latin typeface="Cambria" panose="02040503050406030204" pitchFamily="18" charset="0"/>
          </a:endParaRPr>
        </a:p>
      </dgm:t>
    </dgm:pt>
    <dgm:pt modelId="{B703A88C-139A-4DE6-9735-9E008E7189DC}" type="sibTrans" cxnId="{96247D28-2F3E-4348-B28F-8EC589FCEC87}">
      <dgm:prSet/>
      <dgm:spPr/>
      <dgm:t>
        <a:bodyPr/>
        <a:lstStyle/>
        <a:p>
          <a:endParaRPr lang="it-IT">
            <a:latin typeface="Cambria" panose="02040503050406030204" pitchFamily="18" charset="0"/>
          </a:endParaRPr>
        </a:p>
      </dgm:t>
    </dgm:pt>
    <dgm:pt modelId="{1E23043E-5EA9-4892-BB19-832435C1821C}">
      <dgm:prSet phldrT="[Testo]"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it-IT" altLang="it-IT" sz="1800">
              <a:solidFill>
                <a:srgbClr val="FF0000"/>
              </a:solidFill>
              <a:latin typeface="Cambria" panose="02040503050406030204" pitchFamily="18" charset="0"/>
            </a:rPr>
            <a:t>RIFERIMENTO A SITUAZIONI PROBLEMATICHE SIGNIFICATIVE</a:t>
          </a:r>
        </a:p>
        <a:p>
          <a:pPr defTabSz="2578100">
            <a:lnSpc>
              <a:spcPct val="90000"/>
            </a:lnSpc>
            <a:spcBef>
              <a:spcPct val="0"/>
            </a:spcBef>
            <a:spcAft>
              <a:spcPct val="35000"/>
            </a:spcAft>
          </a:pPr>
          <a:endParaRPr lang="it-IT">
            <a:latin typeface="Cambria" panose="02040503050406030204" pitchFamily="18" charset="0"/>
          </a:endParaRPr>
        </a:p>
      </dgm:t>
    </dgm:pt>
    <dgm:pt modelId="{9B1A3353-2FC6-4EE3-89AD-ED6DC9D1B047}" type="parTrans" cxnId="{32EB94F9-D168-4965-8B42-DD98A5BEE225}">
      <dgm:prSet/>
      <dgm:spPr/>
      <dgm:t>
        <a:bodyPr/>
        <a:lstStyle/>
        <a:p>
          <a:endParaRPr lang="it-IT">
            <a:latin typeface="Cambria" panose="02040503050406030204" pitchFamily="18" charset="0"/>
          </a:endParaRPr>
        </a:p>
      </dgm:t>
    </dgm:pt>
    <dgm:pt modelId="{8B95FA26-BEEF-479A-8493-DE206B12CBF1}" type="sibTrans" cxnId="{32EB94F9-D168-4965-8B42-DD98A5BEE225}">
      <dgm:prSet/>
      <dgm:spPr/>
      <dgm:t>
        <a:bodyPr/>
        <a:lstStyle/>
        <a:p>
          <a:endParaRPr lang="it-IT">
            <a:latin typeface="Cambria" panose="02040503050406030204" pitchFamily="18" charset="0"/>
          </a:endParaRPr>
        </a:p>
      </dgm:t>
    </dgm:pt>
    <dgm:pt modelId="{724C9F98-84EC-4576-93BD-F18E869E1F18}">
      <dgm:prSet phldrT="[Testo]"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it-IT" altLang="it-IT" sz="1800">
              <a:solidFill>
                <a:srgbClr val="008000"/>
              </a:solidFill>
              <a:latin typeface="Cambria" panose="02040503050406030204" pitchFamily="18" charset="0"/>
            </a:rPr>
            <a:t>DIMENSIONE DI SFIDA E PLURALITA’ DI SOLUZIONI</a:t>
          </a:r>
        </a:p>
        <a:p>
          <a:pPr defTabSz="2578100">
            <a:lnSpc>
              <a:spcPct val="90000"/>
            </a:lnSpc>
            <a:spcBef>
              <a:spcPct val="0"/>
            </a:spcBef>
            <a:spcAft>
              <a:spcPct val="35000"/>
            </a:spcAft>
          </a:pPr>
          <a:endParaRPr lang="it-IT">
            <a:latin typeface="Cambria" panose="02040503050406030204" pitchFamily="18" charset="0"/>
          </a:endParaRPr>
        </a:p>
      </dgm:t>
    </dgm:pt>
    <dgm:pt modelId="{E4F089F9-9EB1-45E1-BCEB-F85DBAD4CF8E}" type="parTrans" cxnId="{AE491101-9808-45C6-87E3-7A305D959079}">
      <dgm:prSet/>
      <dgm:spPr/>
      <dgm:t>
        <a:bodyPr/>
        <a:lstStyle/>
        <a:p>
          <a:endParaRPr lang="it-IT">
            <a:latin typeface="Cambria" panose="02040503050406030204" pitchFamily="18" charset="0"/>
          </a:endParaRPr>
        </a:p>
      </dgm:t>
    </dgm:pt>
    <dgm:pt modelId="{E59E5F7C-0B8B-478B-9EF7-422D0C7520A1}" type="sibTrans" cxnId="{AE491101-9808-45C6-87E3-7A305D959079}">
      <dgm:prSet/>
      <dgm:spPr/>
      <dgm:t>
        <a:bodyPr/>
        <a:lstStyle/>
        <a:p>
          <a:endParaRPr lang="it-IT">
            <a:latin typeface="Cambria" panose="02040503050406030204" pitchFamily="18" charset="0"/>
          </a:endParaRPr>
        </a:p>
      </dgm:t>
    </dgm:pt>
    <dgm:pt modelId="{C4AD08A8-41EC-4165-ADF9-6661B88374B9}">
      <dgm:prSet phldrT="[Testo]"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it-IT" altLang="it-IT" sz="1800">
              <a:solidFill>
                <a:srgbClr val="CC3300"/>
              </a:solidFill>
              <a:latin typeface="Cambria" panose="02040503050406030204" pitchFamily="18" charset="0"/>
            </a:rPr>
            <a:t>ATTENZIONE ALLE DIVERSE DIMENSIONI DELL’APPRENDIMENTO</a:t>
          </a:r>
        </a:p>
        <a:p>
          <a:pPr defTabSz="2578100">
            <a:lnSpc>
              <a:spcPct val="90000"/>
            </a:lnSpc>
            <a:spcBef>
              <a:spcPct val="0"/>
            </a:spcBef>
            <a:spcAft>
              <a:spcPct val="35000"/>
            </a:spcAft>
          </a:pPr>
          <a:endParaRPr lang="it-IT">
            <a:latin typeface="Cambria" panose="02040503050406030204" pitchFamily="18" charset="0"/>
          </a:endParaRPr>
        </a:p>
      </dgm:t>
    </dgm:pt>
    <dgm:pt modelId="{5744B6C4-B2F1-4B73-ADE8-432877D54CD4}" type="parTrans" cxnId="{3A6063F4-105B-449A-B19F-F0D680A771B9}">
      <dgm:prSet/>
      <dgm:spPr/>
      <dgm:t>
        <a:bodyPr/>
        <a:lstStyle/>
        <a:p>
          <a:endParaRPr lang="it-IT">
            <a:latin typeface="Cambria" panose="02040503050406030204" pitchFamily="18" charset="0"/>
          </a:endParaRPr>
        </a:p>
      </dgm:t>
    </dgm:pt>
    <dgm:pt modelId="{F2758A57-67B0-409B-A784-DCCF90442093}" type="sibTrans" cxnId="{3A6063F4-105B-449A-B19F-F0D680A771B9}">
      <dgm:prSet/>
      <dgm:spPr/>
      <dgm:t>
        <a:bodyPr/>
        <a:lstStyle/>
        <a:p>
          <a:endParaRPr lang="it-IT">
            <a:latin typeface="Cambria" panose="02040503050406030204" pitchFamily="18" charset="0"/>
          </a:endParaRPr>
        </a:p>
      </dgm:t>
    </dgm:pt>
    <dgm:pt modelId="{B16C141F-33D8-4761-A10E-F83CDCD3573B}" type="pres">
      <dgm:prSet presAssocID="{DC176F65-8505-476F-B6D2-1D5188CBE33E}" presName="vert0" presStyleCnt="0">
        <dgm:presLayoutVars>
          <dgm:dir/>
          <dgm:animOne val="branch"/>
          <dgm:animLvl val="lvl"/>
        </dgm:presLayoutVars>
      </dgm:prSet>
      <dgm:spPr/>
    </dgm:pt>
    <dgm:pt modelId="{71F58438-54D7-44C7-85F0-B0F52C24DAB3}" type="pres">
      <dgm:prSet presAssocID="{F076CA5B-739B-40EA-BAEC-90B4264B75B9}" presName="thickLine" presStyleLbl="alignNode1" presStyleIdx="0" presStyleCnt="1"/>
      <dgm:spPr/>
    </dgm:pt>
    <dgm:pt modelId="{3C35FB47-1B6A-4882-94C0-A73528DDB0BC}" type="pres">
      <dgm:prSet presAssocID="{F076CA5B-739B-40EA-BAEC-90B4264B75B9}" presName="horz1" presStyleCnt="0"/>
      <dgm:spPr/>
    </dgm:pt>
    <dgm:pt modelId="{74BE7985-597E-4B68-9908-4132FEB93FB0}" type="pres">
      <dgm:prSet presAssocID="{F076CA5B-739B-40EA-BAEC-90B4264B75B9}" presName="tx1" presStyleLbl="revTx" presStyleIdx="0" presStyleCnt="4"/>
      <dgm:spPr/>
    </dgm:pt>
    <dgm:pt modelId="{EAA190C2-12D7-44C7-B48C-9506383151B0}" type="pres">
      <dgm:prSet presAssocID="{F076CA5B-739B-40EA-BAEC-90B4264B75B9}" presName="vert1" presStyleCnt="0"/>
      <dgm:spPr/>
    </dgm:pt>
    <dgm:pt modelId="{7321A08D-151B-4855-8EB4-67A4D352099B}" type="pres">
      <dgm:prSet presAssocID="{1E23043E-5EA9-4892-BB19-832435C1821C}" presName="vertSpace2a" presStyleCnt="0"/>
      <dgm:spPr/>
    </dgm:pt>
    <dgm:pt modelId="{9EF7716A-70AF-456B-BD63-703810248C21}" type="pres">
      <dgm:prSet presAssocID="{1E23043E-5EA9-4892-BB19-832435C1821C}" presName="horz2" presStyleCnt="0"/>
      <dgm:spPr/>
    </dgm:pt>
    <dgm:pt modelId="{15D63961-781A-4F6F-9970-4D70629AA1E8}" type="pres">
      <dgm:prSet presAssocID="{1E23043E-5EA9-4892-BB19-832435C1821C}" presName="horzSpace2" presStyleCnt="0"/>
      <dgm:spPr/>
    </dgm:pt>
    <dgm:pt modelId="{93E8E6D6-15E6-4297-808A-E096843FD5CF}" type="pres">
      <dgm:prSet presAssocID="{1E23043E-5EA9-4892-BB19-832435C1821C}" presName="tx2" presStyleLbl="revTx" presStyleIdx="1" presStyleCnt="4"/>
      <dgm:spPr/>
    </dgm:pt>
    <dgm:pt modelId="{ED9B08D2-3CAC-4BAF-BDCF-885D637A3248}" type="pres">
      <dgm:prSet presAssocID="{1E23043E-5EA9-4892-BB19-832435C1821C}" presName="vert2" presStyleCnt="0"/>
      <dgm:spPr/>
    </dgm:pt>
    <dgm:pt modelId="{6CD70CDD-BE62-4AD3-8C73-6962EDAB67CE}" type="pres">
      <dgm:prSet presAssocID="{1E23043E-5EA9-4892-BB19-832435C1821C}" presName="thinLine2b" presStyleLbl="callout" presStyleIdx="0" presStyleCnt="3"/>
      <dgm:spPr/>
    </dgm:pt>
    <dgm:pt modelId="{24654F10-2530-4CFA-B389-5CBAD285B5FC}" type="pres">
      <dgm:prSet presAssocID="{1E23043E-5EA9-4892-BB19-832435C1821C}" presName="vertSpace2b" presStyleCnt="0"/>
      <dgm:spPr/>
    </dgm:pt>
    <dgm:pt modelId="{479A50B3-2D06-4E0C-918B-0B0C5C59D149}" type="pres">
      <dgm:prSet presAssocID="{724C9F98-84EC-4576-93BD-F18E869E1F18}" presName="horz2" presStyleCnt="0"/>
      <dgm:spPr/>
    </dgm:pt>
    <dgm:pt modelId="{CB4911FF-8643-493D-952D-1C6A0DDB64FE}" type="pres">
      <dgm:prSet presAssocID="{724C9F98-84EC-4576-93BD-F18E869E1F18}" presName="horzSpace2" presStyleCnt="0"/>
      <dgm:spPr/>
    </dgm:pt>
    <dgm:pt modelId="{BA25981B-E846-4997-B381-ED8C457C42D7}" type="pres">
      <dgm:prSet presAssocID="{724C9F98-84EC-4576-93BD-F18E869E1F18}" presName="tx2" presStyleLbl="revTx" presStyleIdx="2" presStyleCnt="4"/>
      <dgm:spPr/>
    </dgm:pt>
    <dgm:pt modelId="{CD90B09D-7BE2-4D93-8F95-E145AACC22BA}" type="pres">
      <dgm:prSet presAssocID="{724C9F98-84EC-4576-93BD-F18E869E1F18}" presName="vert2" presStyleCnt="0"/>
      <dgm:spPr/>
    </dgm:pt>
    <dgm:pt modelId="{53D3743C-27C1-483F-B136-CB9621374EED}" type="pres">
      <dgm:prSet presAssocID="{724C9F98-84EC-4576-93BD-F18E869E1F18}" presName="thinLine2b" presStyleLbl="callout" presStyleIdx="1" presStyleCnt="3"/>
      <dgm:spPr/>
    </dgm:pt>
    <dgm:pt modelId="{8B2852BB-7EBC-46C8-A7FF-0CBACEBA737C}" type="pres">
      <dgm:prSet presAssocID="{724C9F98-84EC-4576-93BD-F18E869E1F18}" presName="vertSpace2b" presStyleCnt="0"/>
      <dgm:spPr/>
    </dgm:pt>
    <dgm:pt modelId="{13D51C97-659C-4CB2-A73D-FBEE7E948C27}" type="pres">
      <dgm:prSet presAssocID="{C4AD08A8-41EC-4165-ADF9-6661B88374B9}" presName="horz2" presStyleCnt="0"/>
      <dgm:spPr/>
    </dgm:pt>
    <dgm:pt modelId="{CD60880D-E2B7-481F-BF0B-3D0BC0B82FD4}" type="pres">
      <dgm:prSet presAssocID="{C4AD08A8-41EC-4165-ADF9-6661B88374B9}" presName="horzSpace2" presStyleCnt="0"/>
      <dgm:spPr/>
    </dgm:pt>
    <dgm:pt modelId="{2D7524F5-1D09-4867-8FFB-F2CECD82BA81}" type="pres">
      <dgm:prSet presAssocID="{C4AD08A8-41EC-4165-ADF9-6661B88374B9}" presName="tx2" presStyleLbl="revTx" presStyleIdx="3" presStyleCnt="4"/>
      <dgm:spPr/>
    </dgm:pt>
    <dgm:pt modelId="{4F603C5A-61BD-4C40-8731-F804BD74E166}" type="pres">
      <dgm:prSet presAssocID="{C4AD08A8-41EC-4165-ADF9-6661B88374B9}" presName="vert2" presStyleCnt="0"/>
      <dgm:spPr/>
    </dgm:pt>
    <dgm:pt modelId="{F7322A16-63FD-42D9-B758-4E5580B3DE8B}" type="pres">
      <dgm:prSet presAssocID="{C4AD08A8-41EC-4165-ADF9-6661B88374B9}" presName="thinLine2b" presStyleLbl="callout" presStyleIdx="2" presStyleCnt="3"/>
      <dgm:spPr/>
    </dgm:pt>
    <dgm:pt modelId="{65BE3233-EDEC-447F-8BFA-72554052361A}" type="pres">
      <dgm:prSet presAssocID="{C4AD08A8-41EC-4165-ADF9-6661B88374B9}" presName="vertSpace2b" presStyleCnt="0"/>
      <dgm:spPr/>
    </dgm:pt>
  </dgm:ptLst>
  <dgm:cxnLst>
    <dgm:cxn modelId="{AE491101-9808-45C6-87E3-7A305D959079}" srcId="{F076CA5B-739B-40EA-BAEC-90B4264B75B9}" destId="{724C9F98-84EC-4576-93BD-F18E869E1F18}" srcOrd="1" destOrd="0" parTransId="{E4F089F9-9EB1-45E1-BCEB-F85DBAD4CF8E}" sibTransId="{E59E5F7C-0B8B-478B-9EF7-422D0C7520A1}"/>
    <dgm:cxn modelId="{CD958A04-E9D0-4DE5-AD46-993DDDABA20B}" type="presOf" srcId="{1E23043E-5EA9-4892-BB19-832435C1821C}" destId="{93E8E6D6-15E6-4297-808A-E096843FD5CF}" srcOrd="0" destOrd="0" presId="urn:microsoft.com/office/officeart/2008/layout/LinedList"/>
    <dgm:cxn modelId="{96247D28-2F3E-4348-B28F-8EC589FCEC87}" srcId="{DC176F65-8505-476F-B6D2-1D5188CBE33E}" destId="{F076CA5B-739B-40EA-BAEC-90B4264B75B9}" srcOrd="0" destOrd="0" parTransId="{9D2AC234-3FA2-4072-88F2-EBE32B8A6EA1}" sibTransId="{B703A88C-139A-4DE6-9735-9E008E7189DC}"/>
    <dgm:cxn modelId="{FC7E2380-9CFB-463E-8396-C2E6FBF99BFD}" type="presOf" srcId="{F076CA5B-739B-40EA-BAEC-90B4264B75B9}" destId="{74BE7985-597E-4B68-9908-4132FEB93FB0}" srcOrd="0" destOrd="0" presId="urn:microsoft.com/office/officeart/2008/layout/LinedList"/>
    <dgm:cxn modelId="{F0A1D9D2-9B7E-4B26-958D-4A4791D57090}" type="presOf" srcId="{C4AD08A8-41EC-4165-ADF9-6661B88374B9}" destId="{2D7524F5-1D09-4867-8FFB-F2CECD82BA81}" srcOrd="0" destOrd="0" presId="urn:microsoft.com/office/officeart/2008/layout/LinedList"/>
    <dgm:cxn modelId="{6271F9E0-A14B-4801-8C3A-704570C0421A}" type="presOf" srcId="{724C9F98-84EC-4576-93BD-F18E869E1F18}" destId="{BA25981B-E846-4997-B381-ED8C457C42D7}" srcOrd="0" destOrd="0" presId="urn:microsoft.com/office/officeart/2008/layout/LinedList"/>
    <dgm:cxn modelId="{3A6063F4-105B-449A-B19F-F0D680A771B9}" srcId="{F076CA5B-739B-40EA-BAEC-90B4264B75B9}" destId="{C4AD08A8-41EC-4165-ADF9-6661B88374B9}" srcOrd="2" destOrd="0" parTransId="{5744B6C4-B2F1-4B73-ADE8-432877D54CD4}" sibTransId="{F2758A57-67B0-409B-A784-DCCF90442093}"/>
    <dgm:cxn modelId="{C2721BF5-7E13-4197-87AC-626497BB97DA}" type="presOf" srcId="{DC176F65-8505-476F-B6D2-1D5188CBE33E}" destId="{B16C141F-33D8-4761-A10E-F83CDCD3573B}" srcOrd="0" destOrd="0" presId="urn:microsoft.com/office/officeart/2008/layout/LinedList"/>
    <dgm:cxn modelId="{32EB94F9-D168-4965-8B42-DD98A5BEE225}" srcId="{F076CA5B-739B-40EA-BAEC-90B4264B75B9}" destId="{1E23043E-5EA9-4892-BB19-832435C1821C}" srcOrd="0" destOrd="0" parTransId="{9B1A3353-2FC6-4EE3-89AD-ED6DC9D1B047}" sibTransId="{8B95FA26-BEEF-479A-8493-DE206B12CBF1}"/>
    <dgm:cxn modelId="{4654A617-79BA-435B-B7E2-25D1C19AEF2E}" type="presParOf" srcId="{B16C141F-33D8-4761-A10E-F83CDCD3573B}" destId="{71F58438-54D7-44C7-85F0-B0F52C24DAB3}" srcOrd="0" destOrd="0" presId="urn:microsoft.com/office/officeart/2008/layout/LinedList"/>
    <dgm:cxn modelId="{2EB93782-F58E-473E-AE32-56A5E8882250}" type="presParOf" srcId="{B16C141F-33D8-4761-A10E-F83CDCD3573B}" destId="{3C35FB47-1B6A-4882-94C0-A73528DDB0BC}" srcOrd="1" destOrd="0" presId="urn:microsoft.com/office/officeart/2008/layout/LinedList"/>
    <dgm:cxn modelId="{E51315EB-82B3-45CF-B668-9EAB24137323}" type="presParOf" srcId="{3C35FB47-1B6A-4882-94C0-A73528DDB0BC}" destId="{74BE7985-597E-4B68-9908-4132FEB93FB0}" srcOrd="0" destOrd="0" presId="urn:microsoft.com/office/officeart/2008/layout/LinedList"/>
    <dgm:cxn modelId="{475A7CA5-FDAF-4FA2-A2E8-E052AD1C95EA}" type="presParOf" srcId="{3C35FB47-1B6A-4882-94C0-A73528DDB0BC}" destId="{EAA190C2-12D7-44C7-B48C-9506383151B0}" srcOrd="1" destOrd="0" presId="urn:microsoft.com/office/officeart/2008/layout/LinedList"/>
    <dgm:cxn modelId="{7708F124-BC82-4E50-A969-C2AF7442972A}" type="presParOf" srcId="{EAA190C2-12D7-44C7-B48C-9506383151B0}" destId="{7321A08D-151B-4855-8EB4-67A4D352099B}" srcOrd="0" destOrd="0" presId="urn:microsoft.com/office/officeart/2008/layout/LinedList"/>
    <dgm:cxn modelId="{2351A3E2-AD48-4A80-8E05-D555569E3D9B}" type="presParOf" srcId="{EAA190C2-12D7-44C7-B48C-9506383151B0}" destId="{9EF7716A-70AF-456B-BD63-703810248C21}" srcOrd="1" destOrd="0" presId="urn:microsoft.com/office/officeart/2008/layout/LinedList"/>
    <dgm:cxn modelId="{4D99A47A-6AF5-4DC6-9B68-0715EA744585}" type="presParOf" srcId="{9EF7716A-70AF-456B-BD63-703810248C21}" destId="{15D63961-781A-4F6F-9970-4D70629AA1E8}" srcOrd="0" destOrd="0" presId="urn:microsoft.com/office/officeart/2008/layout/LinedList"/>
    <dgm:cxn modelId="{E0D5BDD4-BD46-4866-9D86-98BF3448E9EB}" type="presParOf" srcId="{9EF7716A-70AF-456B-BD63-703810248C21}" destId="{93E8E6D6-15E6-4297-808A-E096843FD5CF}" srcOrd="1" destOrd="0" presId="urn:microsoft.com/office/officeart/2008/layout/LinedList"/>
    <dgm:cxn modelId="{B6206FDD-3E17-4F8C-8210-622DF46CB288}" type="presParOf" srcId="{9EF7716A-70AF-456B-BD63-703810248C21}" destId="{ED9B08D2-3CAC-4BAF-BDCF-885D637A3248}" srcOrd="2" destOrd="0" presId="urn:microsoft.com/office/officeart/2008/layout/LinedList"/>
    <dgm:cxn modelId="{F2E5937B-00E9-41BD-A66A-7D6AF3E598EC}" type="presParOf" srcId="{EAA190C2-12D7-44C7-B48C-9506383151B0}" destId="{6CD70CDD-BE62-4AD3-8C73-6962EDAB67CE}" srcOrd="2" destOrd="0" presId="urn:microsoft.com/office/officeart/2008/layout/LinedList"/>
    <dgm:cxn modelId="{89933B22-333B-4EE0-8787-FC424F8AE977}" type="presParOf" srcId="{EAA190C2-12D7-44C7-B48C-9506383151B0}" destId="{24654F10-2530-4CFA-B389-5CBAD285B5FC}" srcOrd="3" destOrd="0" presId="urn:microsoft.com/office/officeart/2008/layout/LinedList"/>
    <dgm:cxn modelId="{FED24618-8A90-4807-B10C-E3BEC7B9702A}" type="presParOf" srcId="{EAA190C2-12D7-44C7-B48C-9506383151B0}" destId="{479A50B3-2D06-4E0C-918B-0B0C5C59D149}" srcOrd="4" destOrd="0" presId="urn:microsoft.com/office/officeart/2008/layout/LinedList"/>
    <dgm:cxn modelId="{5DD84512-BC20-4BEF-93D7-BEDD44F93ABB}" type="presParOf" srcId="{479A50B3-2D06-4E0C-918B-0B0C5C59D149}" destId="{CB4911FF-8643-493D-952D-1C6A0DDB64FE}" srcOrd="0" destOrd="0" presId="urn:microsoft.com/office/officeart/2008/layout/LinedList"/>
    <dgm:cxn modelId="{2E9F8F6C-9997-4D84-816C-E0C20536AC37}" type="presParOf" srcId="{479A50B3-2D06-4E0C-918B-0B0C5C59D149}" destId="{BA25981B-E846-4997-B381-ED8C457C42D7}" srcOrd="1" destOrd="0" presId="urn:microsoft.com/office/officeart/2008/layout/LinedList"/>
    <dgm:cxn modelId="{3117C85B-5DE8-40A1-AE88-C48B17452D39}" type="presParOf" srcId="{479A50B3-2D06-4E0C-918B-0B0C5C59D149}" destId="{CD90B09D-7BE2-4D93-8F95-E145AACC22BA}" srcOrd="2" destOrd="0" presId="urn:microsoft.com/office/officeart/2008/layout/LinedList"/>
    <dgm:cxn modelId="{ABE676B9-6545-407C-BA24-EC72C9266510}" type="presParOf" srcId="{EAA190C2-12D7-44C7-B48C-9506383151B0}" destId="{53D3743C-27C1-483F-B136-CB9621374EED}" srcOrd="5" destOrd="0" presId="urn:microsoft.com/office/officeart/2008/layout/LinedList"/>
    <dgm:cxn modelId="{27002F5B-9966-4B6F-B87C-754F590C907E}" type="presParOf" srcId="{EAA190C2-12D7-44C7-B48C-9506383151B0}" destId="{8B2852BB-7EBC-46C8-A7FF-0CBACEBA737C}" srcOrd="6" destOrd="0" presId="urn:microsoft.com/office/officeart/2008/layout/LinedList"/>
    <dgm:cxn modelId="{4576C068-A4D9-400C-AA25-0F354D5A7C7D}" type="presParOf" srcId="{EAA190C2-12D7-44C7-B48C-9506383151B0}" destId="{13D51C97-659C-4CB2-A73D-FBEE7E948C27}" srcOrd="7" destOrd="0" presId="urn:microsoft.com/office/officeart/2008/layout/LinedList"/>
    <dgm:cxn modelId="{348481F7-35B3-4C78-85BC-4D02CFEB8045}" type="presParOf" srcId="{13D51C97-659C-4CB2-A73D-FBEE7E948C27}" destId="{CD60880D-E2B7-481F-BF0B-3D0BC0B82FD4}" srcOrd="0" destOrd="0" presId="urn:microsoft.com/office/officeart/2008/layout/LinedList"/>
    <dgm:cxn modelId="{27E33AAE-9B6F-4E1D-A537-030485DA231E}" type="presParOf" srcId="{13D51C97-659C-4CB2-A73D-FBEE7E948C27}" destId="{2D7524F5-1D09-4867-8FFB-F2CECD82BA81}" srcOrd="1" destOrd="0" presId="urn:microsoft.com/office/officeart/2008/layout/LinedList"/>
    <dgm:cxn modelId="{B6DE2D12-DC25-4015-9FDB-E07B0979F5EA}" type="presParOf" srcId="{13D51C97-659C-4CB2-A73D-FBEE7E948C27}" destId="{4F603C5A-61BD-4C40-8731-F804BD74E166}" srcOrd="2" destOrd="0" presId="urn:microsoft.com/office/officeart/2008/layout/LinedList"/>
    <dgm:cxn modelId="{0F498C0F-F9ED-4775-B9DB-A154ED44E737}" type="presParOf" srcId="{EAA190C2-12D7-44C7-B48C-9506383151B0}" destId="{F7322A16-63FD-42D9-B758-4E5580B3DE8B}" srcOrd="8" destOrd="0" presId="urn:microsoft.com/office/officeart/2008/layout/LinedList"/>
    <dgm:cxn modelId="{5CABD7C9-E6AF-4EA3-89D7-9EEB8F221964}" type="presParOf" srcId="{EAA190C2-12D7-44C7-B48C-9506383151B0}" destId="{65BE3233-EDEC-447F-8BFA-72554052361A}"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BFAA9D-AF52-4266-8AAA-C4606E187339}" type="doc">
      <dgm:prSet loTypeId="urn:microsoft.com/office/officeart/2005/8/layout/vList3" loCatId="list" qsTypeId="urn:microsoft.com/office/officeart/2005/8/quickstyle/simple5" qsCatId="simple" csTypeId="urn:microsoft.com/office/officeart/2005/8/colors/colorful1" csCatId="colorful" phldr="1"/>
      <dgm:spPr/>
    </dgm:pt>
    <dgm:pt modelId="{66D0F722-A84D-4EA9-951B-55E218A7BE52}">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ltLang="it-IT" sz="1800" b="1"/>
            <a:t>Attitudine ad organizzare la conoscenza</a:t>
          </a:r>
        </a:p>
        <a:p>
          <a:pPr defTabSz="1377950">
            <a:lnSpc>
              <a:spcPct val="90000"/>
            </a:lnSpc>
            <a:spcBef>
              <a:spcPct val="0"/>
            </a:spcBef>
            <a:spcAft>
              <a:spcPct val="35000"/>
            </a:spcAft>
          </a:pPr>
          <a:endParaRPr lang="it-IT" b="1"/>
        </a:p>
      </dgm:t>
    </dgm:pt>
    <dgm:pt modelId="{6EBD28FC-5CE4-42B2-B779-8CC47F06F2B3}" type="parTrans" cxnId="{C5A3A45B-E3BA-46BB-BD22-BCB11821AEEC}">
      <dgm:prSet/>
      <dgm:spPr/>
      <dgm:t>
        <a:bodyPr/>
        <a:lstStyle/>
        <a:p>
          <a:endParaRPr lang="it-IT" b="1"/>
        </a:p>
      </dgm:t>
    </dgm:pt>
    <dgm:pt modelId="{7CCEC07B-838A-473D-A4CD-A32354B7CC66}" type="sibTrans" cxnId="{C5A3A45B-E3BA-46BB-BD22-BCB11821AEEC}">
      <dgm:prSet/>
      <dgm:spPr/>
      <dgm:t>
        <a:bodyPr/>
        <a:lstStyle/>
        <a:p>
          <a:endParaRPr lang="it-IT" b="1"/>
        </a:p>
      </dgm:t>
    </dgm:pt>
    <dgm:pt modelId="{6B001C5B-A02E-4870-9D00-A6FDBBFE56B3}">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ltLang="it-IT" sz="1800" b="1"/>
            <a:t>Insegnamento della condizione umana</a:t>
          </a:r>
        </a:p>
        <a:p>
          <a:pPr defTabSz="1377950">
            <a:lnSpc>
              <a:spcPct val="90000"/>
            </a:lnSpc>
            <a:spcBef>
              <a:spcPct val="0"/>
            </a:spcBef>
            <a:spcAft>
              <a:spcPct val="35000"/>
            </a:spcAft>
          </a:pPr>
          <a:endParaRPr lang="it-IT" b="1"/>
        </a:p>
      </dgm:t>
    </dgm:pt>
    <dgm:pt modelId="{9316B38B-1709-4745-A43C-EF2FA6ECC2A2}" type="parTrans" cxnId="{5F3793E6-BD9C-45E2-BE9C-CE2524382CB5}">
      <dgm:prSet/>
      <dgm:spPr/>
      <dgm:t>
        <a:bodyPr/>
        <a:lstStyle/>
        <a:p>
          <a:endParaRPr lang="it-IT" b="1"/>
        </a:p>
      </dgm:t>
    </dgm:pt>
    <dgm:pt modelId="{0037E486-48C9-4332-92E5-26672B6E361F}" type="sibTrans" cxnId="{5F3793E6-BD9C-45E2-BE9C-CE2524382CB5}">
      <dgm:prSet/>
      <dgm:spPr/>
      <dgm:t>
        <a:bodyPr/>
        <a:lstStyle/>
        <a:p>
          <a:endParaRPr lang="it-IT" b="1"/>
        </a:p>
      </dgm:t>
    </dgm:pt>
    <dgm:pt modelId="{6377EAB0-2164-4D8D-93C6-A708FEDAEDCA}">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ltLang="it-IT" sz="1800" b="1"/>
            <a:t>Apprendistato alla vita</a:t>
          </a:r>
          <a:endParaRPr lang="it-IT" b="1"/>
        </a:p>
      </dgm:t>
    </dgm:pt>
    <dgm:pt modelId="{571BF8E7-BF71-4C97-B0AA-BCAEFADCB99D}" type="parTrans" cxnId="{35DA541C-E4FA-409D-96CE-23DA2C451BBA}">
      <dgm:prSet/>
      <dgm:spPr/>
      <dgm:t>
        <a:bodyPr/>
        <a:lstStyle/>
        <a:p>
          <a:endParaRPr lang="it-IT" b="1"/>
        </a:p>
      </dgm:t>
    </dgm:pt>
    <dgm:pt modelId="{E4317CE6-351F-4A6B-8AC9-06F8B346774C}" type="sibTrans" cxnId="{35DA541C-E4FA-409D-96CE-23DA2C451BBA}">
      <dgm:prSet/>
      <dgm:spPr/>
      <dgm:t>
        <a:bodyPr/>
        <a:lstStyle/>
        <a:p>
          <a:endParaRPr lang="it-IT" b="1"/>
        </a:p>
      </dgm:t>
    </dgm:pt>
    <dgm:pt modelId="{7EC56BE5-6DB8-4755-9F30-C73CE5828CF0}">
      <dgm:prSet phldrT="[Testo]" custT="1"/>
      <dgm:spPr/>
      <dgm:t>
        <a:bodyPr/>
        <a:lstStyle/>
        <a:p>
          <a:pPr marL="0" marR="0" indent="0" defTabSz="1377950" eaLnBrk="1" fontAlgn="auto" latinLnBrk="0" hangingPunct="1">
            <a:lnSpc>
              <a:spcPct val="90000"/>
            </a:lnSpc>
            <a:spcBef>
              <a:spcPct val="0"/>
            </a:spcBef>
            <a:spcAft>
              <a:spcPct val="35000"/>
            </a:spcAft>
            <a:buClrTx/>
            <a:buSzTx/>
            <a:buFontTx/>
            <a:buNone/>
            <a:tabLst/>
            <a:defRPr/>
          </a:pPr>
          <a:r>
            <a:rPr lang="it-IT" altLang="it-IT" sz="1800" b="1"/>
            <a:t>Apprendistato all’incertezza</a:t>
          </a:r>
          <a:endParaRPr lang="it-IT" b="1"/>
        </a:p>
      </dgm:t>
    </dgm:pt>
    <dgm:pt modelId="{0BE0A8F1-3224-4EE9-A358-6BF33DD02151}" type="parTrans" cxnId="{A0246857-21AA-4870-9B1A-7B6AFDDF9D4C}">
      <dgm:prSet/>
      <dgm:spPr/>
      <dgm:t>
        <a:bodyPr/>
        <a:lstStyle/>
        <a:p>
          <a:endParaRPr lang="it-IT" b="1"/>
        </a:p>
      </dgm:t>
    </dgm:pt>
    <dgm:pt modelId="{25D439EE-E687-428E-A46F-367022A93778}" type="sibTrans" cxnId="{A0246857-21AA-4870-9B1A-7B6AFDDF9D4C}">
      <dgm:prSet/>
      <dgm:spPr/>
      <dgm:t>
        <a:bodyPr/>
        <a:lstStyle/>
        <a:p>
          <a:endParaRPr lang="it-IT" b="1"/>
        </a:p>
      </dgm:t>
    </dgm:pt>
    <dgm:pt modelId="{0D38606E-E015-4E8B-AD1C-94EA2AF9B614}">
      <dgm:prSet phldrT="[Testo]" custT="1"/>
      <dgm:spPr/>
      <dgm:t>
        <a:bodyPr/>
        <a:lstStyle/>
        <a:p>
          <a:pPr marL="0" marR="0" indent="0" defTabSz="1377950" eaLnBrk="1" fontAlgn="auto" latinLnBrk="0" hangingPunct="1">
            <a:lnSpc>
              <a:spcPct val="90000"/>
            </a:lnSpc>
            <a:spcBef>
              <a:spcPct val="0"/>
            </a:spcBef>
            <a:spcAft>
              <a:spcPct val="35000"/>
            </a:spcAft>
            <a:buClrTx/>
            <a:buSzTx/>
            <a:buFontTx/>
            <a:buNone/>
            <a:tabLst/>
            <a:defRPr/>
          </a:pPr>
          <a:endParaRPr lang="it-IT" altLang="it-IT" sz="1800" b="1"/>
        </a:p>
        <a:p>
          <a:pPr marL="0" marR="0" indent="0" defTabSz="1377950" eaLnBrk="1" fontAlgn="auto" latinLnBrk="0" hangingPunct="1">
            <a:lnSpc>
              <a:spcPct val="90000"/>
            </a:lnSpc>
            <a:spcBef>
              <a:spcPct val="0"/>
            </a:spcBef>
            <a:spcAft>
              <a:spcPct val="35000"/>
            </a:spcAft>
            <a:buClrTx/>
            <a:buSzTx/>
            <a:buFontTx/>
            <a:buNone/>
            <a:tabLst/>
            <a:defRPr/>
          </a:pPr>
          <a:r>
            <a:rPr lang="it-IT" altLang="it-IT" sz="1800" b="1"/>
            <a:t>Educazione alla cittadinanza nazionale, europea e planetaria </a:t>
          </a:r>
        </a:p>
        <a:p>
          <a:pPr defTabSz="1377950">
            <a:lnSpc>
              <a:spcPct val="90000"/>
            </a:lnSpc>
            <a:spcBef>
              <a:spcPct val="0"/>
            </a:spcBef>
            <a:spcAft>
              <a:spcPct val="35000"/>
            </a:spcAft>
          </a:pPr>
          <a:endParaRPr lang="it-IT" b="1"/>
        </a:p>
      </dgm:t>
    </dgm:pt>
    <dgm:pt modelId="{DA652A34-7FDB-4642-A7ED-28B4F1403AA0}" type="parTrans" cxnId="{DB60011D-8E1A-43CE-BD60-A913A1F00B12}">
      <dgm:prSet/>
      <dgm:spPr/>
      <dgm:t>
        <a:bodyPr/>
        <a:lstStyle/>
        <a:p>
          <a:endParaRPr lang="it-IT" b="1"/>
        </a:p>
      </dgm:t>
    </dgm:pt>
    <dgm:pt modelId="{B807772F-0682-40CC-AF5F-57B7D7A08BDC}" type="sibTrans" cxnId="{DB60011D-8E1A-43CE-BD60-A913A1F00B12}">
      <dgm:prSet/>
      <dgm:spPr/>
      <dgm:t>
        <a:bodyPr/>
        <a:lstStyle/>
        <a:p>
          <a:endParaRPr lang="it-IT" b="1"/>
        </a:p>
      </dgm:t>
    </dgm:pt>
    <dgm:pt modelId="{29D473B9-9436-4055-AE6B-1483EC9561DD}" type="pres">
      <dgm:prSet presAssocID="{E9BFAA9D-AF52-4266-8AAA-C4606E187339}" presName="linearFlow" presStyleCnt="0">
        <dgm:presLayoutVars>
          <dgm:dir/>
          <dgm:resizeHandles val="exact"/>
        </dgm:presLayoutVars>
      </dgm:prSet>
      <dgm:spPr/>
    </dgm:pt>
    <dgm:pt modelId="{B236DF97-9E53-4866-836B-F8CC42AD815C}" type="pres">
      <dgm:prSet presAssocID="{66D0F722-A84D-4EA9-951B-55E218A7BE52}" presName="composite" presStyleCnt="0"/>
      <dgm:spPr/>
    </dgm:pt>
    <dgm:pt modelId="{39493FF7-BA29-4F27-8F60-5B5B0A46C2CB}" type="pres">
      <dgm:prSet presAssocID="{66D0F722-A84D-4EA9-951B-55E218A7BE52}" presName="imgShp" presStyleLbl="fgImgPlace1" presStyleIdx="0" presStyleCnt="5"/>
      <dgm:spPr/>
    </dgm:pt>
    <dgm:pt modelId="{A37FE301-FB4B-4878-8F06-02E7EC4A600E}" type="pres">
      <dgm:prSet presAssocID="{66D0F722-A84D-4EA9-951B-55E218A7BE52}" presName="txShp" presStyleLbl="node1" presStyleIdx="0" presStyleCnt="5">
        <dgm:presLayoutVars>
          <dgm:bulletEnabled val="1"/>
        </dgm:presLayoutVars>
      </dgm:prSet>
      <dgm:spPr/>
    </dgm:pt>
    <dgm:pt modelId="{8C11B671-1517-4B9B-B8D8-90099BA62A71}" type="pres">
      <dgm:prSet presAssocID="{7CCEC07B-838A-473D-A4CD-A32354B7CC66}" presName="spacing" presStyleCnt="0"/>
      <dgm:spPr/>
    </dgm:pt>
    <dgm:pt modelId="{539505AB-6EB0-4A4C-A36F-D23583C152E8}" type="pres">
      <dgm:prSet presAssocID="{6B001C5B-A02E-4870-9D00-A6FDBBFE56B3}" presName="composite" presStyleCnt="0"/>
      <dgm:spPr/>
    </dgm:pt>
    <dgm:pt modelId="{36C1E615-30AB-4602-8373-B59FC2A81E87}" type="pres">
      <dgm:prSet presAssocID="{6B001C5B-A02E-4870-9D00-A6FDBBFE56B3}" presName="imgShp" presStyleLbl="fgImgPlace1" presStyleIdx="1" presStyleCnt="5"/>
      <dgm:spPr/>
    </dgm:pt>
    <dgm:pt modelId="{A6BC5621-1F68-499D-A200-EC86C5BBBAAB}" type="pres">
      <dgm:prSet presAssocID="{6B001C5B-A02E-4870-9D00-A6FDBBFE56B3}" presName="txShp" presStyleLbl="node1" presStyleIdx="1" presStyleCnt="5">
        <dgm:presLayoutVars>
          <dgm:bulletEnabled val="1"/>
        </dgm:presLayoutVars>
      </dgm:prSet>
      <dgm:spPr/>
    </dgm:pt>
    <dgm:pt modelId="{267879FF-7B4E-4036-8A60-47AA4F9658AB}" type="pres">
      <dgm:prSet presAssocID="{0037E486-48C9-4332-92E5-26672B6E361F}" presName="spacing" presStyleCnt="0"/>
      <dgm:spPr/>
    </dgm:pt>
    <dgm:pt modelId="{C0D5A0A4-83F6-4E9B-B074-DE9C820BFD36}" type="pres">
      <dgm:prSet presAssocID="{6377EAB0-2164-4D8D-93C6-A708FEDAEDCA}" presName="composite" presStyleCnt="0"/>
      <dgm:spPr/>
    </dgm:pt>
    <dgm:pt modelId="{D5D8684A-5C03-4D60-86AA-B187BA00339E}" type="pres">
      <dgm:prSet presAssocID="{6377EAB0-2164-4D8D-93C6-A708FEDAEDCA}" presName="imgShp" presStyleLbl="fgImgPlace1" presStyleIdx="2" presStyleCnt="5"/>
      <dgm:spPr/>
    </dgm:pt>
    <dgm:pt modelId="{E16E66B5-A4B6-415B-AB96-7C2824C45EDF}" type="pres">
      <dgm:prSet presAssocID="{6377EAB0-2164-4D8D-93C6-A708FEDAEDCA}" presName="txShp" presStyleLbl="node1" presStyleIdx="2" presStyleCnt="5">
        <dgm:presLayoutVars>
          <dgm:bulletEnabled val="1"/>
        </dgm:presLayoutVars>
      </dgm:prSet>
      <dgm:spPr/>
    </dgm:pt>
    <dgm:pt modelId="{475C4AF2-F80E-4381-A5D8-37A527B76398}" type="pres">
      <dgm:prSet presAssocID="{E4317CE6-351F-4A6B-8AC9-06F8B346774C}" presName="spacing" presStyleCnt="0"/>
      <dgm:spPr/>
    </dgm:pt>
    <dgm:pt modelId="{D15E94BF-4855-416F-B830-AA5EE82490D8}" type="pres">
      <dgm:prSet presAssocID="{7EC56BE5-6DB8-4755-9F30-C73CE5828CF0}" presName="composite" presStyleCnt="0"/>
      <dgm:spPr/>
    </dgm:pt>
    <dgm:pt modelId="{1C8E089A-8BF7-44A3-ABDC-685A7DFD2E01}" type="pres">
      <dgm:prSet presAssocID="{7EC56BE5-6DB8-4755-9F30-C73CE5828CF0}" presName="imgShp" presStyleLbl="fgImgPlace1" presStyleIdx="3" presStyleCnt="5"/>
      <dgm:spPr/>
    </dgm:pt>
    <dgm:pt modelId="{03455D76-A5B2-473B-8847-C2D8CACBCF52}" type="pres">
      <dgm:prSet presAssocID="{7EC56BE5-6DB8-4755-9F30-C73CE5828CF0}" presName="txShp" presStyleLbl="node1" presStyleIdx="3" presStyleCnt="5">
        <dgm:presLayoutVars>
          <dgm:bulletEnabled val="1"/>
        </dgm:presLayoutVars>
      </dgm:prSet>
      <dgm:spPr/>
    </dgm:pt>
    <dgm:pt modelId="{2D511F51-2B22-402A-BD3F-6300C9BBED77}" type="pres">
      <dgm:prSet presAssocID="{25D439EE-E687-428E-A46F-367022A93778}" presName="spacing" presStyleCnt="0"/>
      <dgm:spPr/>
    </dgm:pt>
    <dgm:pt modelId="{BF6792CF-EC58-447E-8529-B8F0831AE415}" type="pres">
      <dgm:prSet presAssocID="{0D38606E-E015-4E8B-AD1C-94EA2AF9B614}" presName="composite" presStyleCnt="0"/>
      <dgm:spPr/>
    </dgm:pt>
    <dgm:pt modelId="{EC8B4872-9F29-4D9D-8989-05AA29F92525}" type="pres">
      <dgm:prSet presAssocID="{0D38606E-E015-4E8B-AD1C-94EA2AF9B614}" presName="imgShp" presStyleLbl="fgImgPlace1" presStyleIdx="4" presStyleCnt="5"/>
      <dgm:spPr/>
    </dgm:pt>
    <dgm:pt modelId="{97387258-04AA-46B2-9DFB-D650BF5BB863}" type="pres">
      <dgm:prSet presAssocID="{0D38606E-E015-4E8B-AD1C-94EA2AF9B614}" presName="txShp" presStyleLbl="node1" presStyleIdx="4" presStyleCnt="5">
        <dgm:presLayoutVars>
          <dgm:bulletEnabled val="1"/>
        </dgm:presLayoutVars>
      </dgm:prSet>
      <dgm:spPr/>
    </dgm:pt>
  </dgm:ptLst>
  <dgm:cxnLst>
    <dgm:cxn modelId="{91B5F906-38CD-4A9D-9A75-E2FAA050D445}" type="presOf" srcId="{7EC56BE5-6DB8-4755-9F30-C73CE5828CF0}" destId="{03455D76-A5B2-473B-8847-C2D8CACBCF52}" srcOrd="0" destOrd="0" presId="urn:microsoft.com/office/officeart/2005/8/layout/vList3"/>
    <dgm:cxn modelId="{35DA541C-E4FA-409D-96CE-23DA2C451BBA}" srcId="{E9BFAA9D-AF52-4266-8AAA-C4606E187339}" destId="{6377EAB0-2164-4D8D-93C6-A708FEDAEDCA}" srcOrd="2" destOrd="0" parTransId="{571BF8E7-BF71-4C97-B0AA-BCAEFADCB99D}" sibTransId="{E4317CE6-351F-4A6B-8AC9-06F8B346774C}"/>
    <dgm:cxn modelId="{DB60011D-8E1A-43CE-BD60-A913A1F00B12}" srcId="{E9BFAA9D-AF52-4266-8AAA-C4606E187339}" destId="{0D38606E-E015-4E8B-AD1C-94EA2AF9B614}" srcOrd="4" destOrd="0" parTransId="{DA652A34-7FDB-4642-A7ED-28B4F1403AA0}" sibTransId="{B807772F-0682-40CC-AF5F-57B7D7A08BDC}"/>
    <dgm:cxn modelId="{1C918339-6E20-4B80-A66B-25E291603032}" type="presOf" srcId="{66D0F722-A84D-4EA9-951B-55E218A7BE52}" destId="{A37FE301-FB4B-4878-8F06-02E7EC4A600E}" srcOrd="0" destOrd="0" presId="urn:microsoft.com/office/officeart/2005/8/layout/vList3"/>
    <dgm:cxn modelId="{C5A3A45B-E3BA-46BB-BD22-BCB11821AEEC}" srcId="{E9BFAA9D-AF52-4266-8AAA-C4606E187339}" destId="{66D0F722-A84D-4EA9-951B-55E218A7BE52}" srcOrd="0" destOrd="0" parTransId="{6EBD28FC-5CE4-42B2-B779-8CC47F06F2B3}" sibTransId="{7CCEC07B-838A-473D-A4CD-A32354B7CC66}"/>
    <dgm:cxn modelId="{797BFA4B-889A-4072-ADC7-B242B94124E4}" type="presOf" srcId="{6377EAB0-2164-4D8D-93C6-A708FEDAEDCA}" destId="{E16E66B5-A4B6-415B-AB96-7C2824C45EDF}" srcOrd="0" destOrd="0" presId="urn:microsoft.com/office/officeart/2005/8/layout/vList3"/>
    <dgm:cxn modelId="{A0246857-21AA-4870-9B1A-7B6AFDDF9D4C}" srcId="{E9BFAA9D-AF52-4266-8AAA-C4606E187339}" destId="{7EC56BE5-6DB8-4755-9F30-C73CE5828CF0}" srcOrd="3" destOrd="0" parTransId="{0BE0A8F1-3224-4EE9-A358-6BF33DD02151}" sibTransId="{25D439EE-E687-428E-A46F-367022A93778}"/>
    <dgm:cxn modelId="{59EAD397-3ECA-4504-9085-F7C8A9228543}" type="presOf" srcId="{0D38606E-E015-4E8B-AD1C-94EA2AF9B614}" destId="{97387258-04AA-46B2-9DFB-D650BF5BB863}" srcOrd="0" destOrd="0" presId="urn:microsoft.com/office/officeart/2005/8/layout/vList3"/>
    <dgm:cxn modelId="{A43C05AB-3B4C-4043-9D2B-AB62FBDD2E33}" type="presOf" srcId="{6B001C5B-A02E-4870-9D00-A6FDBBFE56B3}" destId="{A6BC5621-1F68-499D-A200-EC86C5BBBAAB}" srcOrd="0" destOrd="0" presId="urn:microsoft.com/office/officeart/2005/8/layout/vList3"/>
    <dgm:cxn modelId="{8B7E39D1-F80D-4724-91CA-F7BE6806B014}" type="presOf" srcId="{E9BFAA9D-AF52-4266-8AAA-C4606E187339}" destId="{29D473B9-9436-4055-AE6B-1483EC9561DD}" srcOrd="0" destOrd="0" presId="urn:microsoft.com/office/officeart/2005/8/layout/vList3"/>
    <dgm:cxn modelId="{5F3793E6-BD9C-45E2-BE9C-CE2524382CB5}" srcId="{E9BFAA9D-AF52-4266-8AAA-C4606E187339}" destId="{6B001C5B-A02E-4870-9D00-A6FDBBFE56B3}" srcOrd="1" destOrd="0" parTransId="{9316B38B-1709-4745-A43C-EF2FA6ECC2A2}" sibTransId="{0037E486-48C9-4332-92E5-26672B6E361F}"/>
    <dgm:cxn modelId="{E5F35458-E31B-400D-9E56-CEAFB678442D}" type="presParOf" srcId="{29D473B9-9436-4055-AE6B-1483EC9561DD}" destId="{B236DF97-9E53-4866-836B-F8CC42AD815C}" srcOrd="0" destOrd="0" presId="urn:microsoft.com/office/officeart/2005/8/layout/vList3"/>
    <dgm:cxn modelId="{02EE3C06-6F64-4828-907F-EFC3CA0F9F71}" type="presParOf" srcId="{B236DF97-9E53-4866-836B-F8CC42AD815C}" destId="{39493FF7-BA29-4F27-8F60-5B5B0A46C2CB}" srcOrd="0" destOrd="0" presId="urn:microsoft.com/office/officeart/2005/8/layout/vList3"/>
    <dgm:cxn modelId="{D2F416F8-E91F-4FFF-A330-15A8EEE072F5}" type="presParOf" srcId="{B236DF97-9E53-4866-836B-F8CC42AD815C}" destId="{A37FE301-FB4B-4878-8F06-02E7EC4A600E}" srcOrd="1" destOrd="0" presId="urn:microsoft.com/office/officeart/2005/8/layout/vList3"/>
    <dgm:cxn modelId="{75574311-08D0-430B-9C42-93B1B2C95095}" type="presParOf" srcId="{29D473B9-9436-4055-AE6B-1483EC9561DD}" destId="{8C11B671-1517-4B9B-B8D8-90099BA62A71}" srcOrd="1" destOrd="0" presId="urn:microsoft.com/office/officeart/2005/8/layout/vList3"/>
    <dgm:cxn modelId="{3BE5685F-2D57-409C-B05F-E1C239B5E31B}" type="presParOf" srcId="{29D473B9-9436-4055-AE6B-1483EC9561DD}" destId="{539505AB-6EB0-4A4C-A36F-D23583C152E8}" srcOrd="2" destOrd="0" presId="urn:microsoft.com/office/officeart/2005/8/layout/vList3"/>
    <dgm:cxn modelId="{FAA64EF2-3B79-4390-9A21-170699874844}" type="presParOf" srcId="{539505AB-6EB0-4A4C-A36F-D23583C152E8}" destId="{36C1E615-30AB-4602-8373-B59FC2A81E87}" srcOrd="0" destOrd="0" presId="urn:microsoft.com/office/officeart/2005/8/layout/vList3"/>
    <dgm:cxn modelId="{D0365D28-16A6-4730-B14E-A5164C143BC3}" type="presParOf" srcId="{539505AB-6EB0-4A4C-A36F-D23583C152E8}" destId="{A6BC5621-1F68-499D-A200-EC86C5BBBAAB}" srcOrd="1" destOrd="0" presId="urn:microsoft.com/office/officeart/2005/8/layout/vList3"/>
    <dgm:cxn modelId="{D5F9122E-A85C-4CD9-98E5-F1CCE495CA44}" type="presParOf" srcId="{29D473B9-9436-4055-AE6B-1483EC9561DD}" destId="{267879FF-7B4E-4036-8A60-47AA4F9658AB}" srcOrd="3" destOrd="0" presId="urn:microsoft.com/office/officeart/2005/8/layout/vList3"/>
    <dgm:cxn modelId="{C67989AF-32E0-4D7F-AC3A-E7DE3E9DA642}" type="presParOf" srcId="{29D473B9-9436-4055-AE6B-1483EC9561DD}" destId="{C0D5A0A4-83F6-4E9B-B074-DE9C820BFD36}" srcOrd="4" destOrd="0" presId="urn:microsoft.com/office/officeart/2005/8/layout/vList3"/>
    <dgm:cxn modelId="{082BC528-26B1-4A5D-997A-E2B3F8C0715D}" type="presParOf" srcId="{C0D5A0A4-83F6-4E9B-B074-DE9C820BFD36}" destId="{D5D8684A-5C03-4D60-86AA-B187BA00339E}" srcOrd="0" destOrd="0" presId="urn:microsoft.com/office/officeart/2005/8/layout/vList3"/>
    <dgm:cxn modelId="{4A90B6E0-64D3-42EF-8A7E-863034BAD8F3}" type="presParOf" srcId="{C0D5A0A4-83F6-4E9B-B074-DE9C820BFD36}" destId="{E16E66B5-A4B6-415B-AB96-7C2824C45EDF}" srcOrd="1" destOrd="0" presId="urn:microsoft.com/office/officeart/2005/8/layout/vList3"/>
    <dgm:cxn modelId="{ECCD727F-2247-4144-8FF3-9631525C7A25}" type="presParOf" srcId="{29D473B9-9436-4055-AE6B-1483EC9561DD}" destId="{475C4AF2-F80E-4381-A5D8-37A527B76398}" srcOrd="5" destOrd="0" presId="urn:microsoft.com/office/officeart/2005/8/layout/vList3"/>
    <dgm:cxn modelId="{73E46F0C-5CB8-4FB9-A2A6-21194B40E277}" type="presParOf" srcId="{29D473B9-9436-4055-AE6B-1483EC9561DD}" destId="{D15E94BF-4855-416F-B830-AA5EE82490D8}" srcOrd="6" destOrd="0" presId="urn:microsoft.com/office/officeart/2005/8/layout/vList3"/>
    <dgm:cxn modelId="{65F45674-52C4-4DBC-927F-A8675AFBF252}" type="presParOf" srcId="{D15E94BF-4855-416F-B830-AA5EE82490D8}" destId="{1C8E089A-8BF7-44A3-ABDC-685A7DFD2E01}" srcOrd="0" destOrd="0" presId="urn:microsoft.com/office/officeart/2005/8/layout/vList3"/>
    <dgm:cxn modelId="{69E82672-9E90-4056-9473-B7089B5B9124}" type="presParOf" srcId="{D15E94BF-4855-416F-B830-AA5EE82490D8}" destId="{03455D76-A5B2-473B-8847-C2D8CACBCF52}" srcOrd="1" destOrd="0" presId="urn:microsoft.com/office/officeart/2005/8/layout/vList3"/>
    <dgm:cxn modelId="{8AA38A7C-F723-4BA9-A980-CE2F3B2FE862}" type="presParOf" srcId="{29D473B9-9436-4055-AE6B-1483EC9561DD}" destId="{2D511F51-2B22-402A-BD3F-6300C9BBED77}" srcOrd="7" destOrd="0" presId="urn:microsoft.com/office/officeart/2005/8/layout/vList3"/>
    <dgm:cxn modelId="{302B8A36-6645-495D-9376-6A6A39AD3AD8}" type="presParOf" srcId="{29D473B9-9436-4055-AE6B-1483EC9561DD}" destId="{BF6792CF-EC58-447E-8529-B8F0831AE415}" srcOrd="8" destOrd="0" presId="urn:microsoft.com/office/officeart/2005/8/layout/vList3"/>
    <dgm:cxn modelId="{DA2D0BA9-56AC-402E-A114-8312C25B8E48}" type="presParOf" srcId="{BF6792CF-EC58-447E-8529-B8F0831AE415}" destId="{EC8B4872-9F29-4D9D-8989-05AA29F92525}" srcOrd="0" destOrd="0" presId="urn:microsoft.com/office/officeart/2005/8/layout/vList3"/>
    <dgm:cxn modelId="{BD5B7632-2854-44D5-9326-588D72E4A26E}" type="presParOf" srcId="{BF6792CF-EC58-447E-8529-B8F0831AE415}" destId="{97387258-04AA-46B2-9DFB-D650BF5BB86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E53FABF-183B-45C9-9A50-258A6A5E64ED}"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it-IT"/>
        </a:p>
      </dgm:t>
    </dgm:pt>
    <dgm:pt modelId="{35505F52-8127-4400-8C30-534E2301E503}">
      <dgm:prSet phldrT="[Testo]"/>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it-IT" altLang="it-IT">
              <a:solidFill>
                <a:srgbClr val="CC3300"/>
              </a:solidFill>
              <a:latin typeface="Cambria" panose="02040503050406030204" pitchFamily="18" charset="0"/>
            </a:rPr>
            <a:t>PROCESSI E ABILITA’</a:t>
          </a:r>
        </a:p>
        <a:p>
          <a:pPr defTabSz="977900">
            <a:lnSpc>
              <a:spcPct val="90000"/>
            </a:lnSpc>
            <a:spcBef>
              <a:spcPct val="0"/>
            </a:spcBef>
            <a:spcAft>
              <a:spcPct val="35000"/>
            </a:spcAft>
          </a:pPr>
          <a:endParaRPr lang="it-IT">
            <a:latin typeface="Cambria" panose="02040503050406030204" pitchFamily="18" charset="0"/>
          </a:endParaRPr>
        </a:p>
      </dgm:t>
    </dgm:pt>
    <dgm:pt modelId="{942D4A59-137E-4FD8-99DE-589781884B49}" type="parTrans" cxnId="{D9013188-847D-4AB2-9E70-B4012EA3D887}">
      <dgm:prSet/>
      <dgm:spPr/>
      <dgm:t>
        <a:bodyPr/>
        <a:lstStyle/>
        <a:p>
          <a:endParaRPr lang="it-IT">
            <a:latin typeface="Cambria" panose="02040503050406030204" pitchFamily="18" charset="0"/>
          </a:endParaRPr>
        </a:p>
      </dgm:t>
    </dgm:pt>
    <dgm:pt modelId="{84C2E1F4-4E21-45B6-865A-B56A1CFE33B9}" type="sibTrans" cxnId="{D9013188-847D-4AB2-9E70-B4012EA3D887}">
      <dgm:prSet/>
      <dgm:spPr/>
      <dgm:t>
        <a:bodyPr/>
        <a:lstStyle/>
        <a:p>
          <a:endParaRPr lang="it-IT">
            <a:latin typeface="Cambria" panose="02040503050406030204" pitchFamily="18" charset="0"/>
          </a:endParaRPr>
        </a:p>
      </dgm:t>
    </dgm:pt>
    <dgm:pt modelId="{F69C69E0-28B2-4E5D-8CF6-7DD5C009A3FC}">
      <dgm:prSet phldrT="[Testo]"/>
      <dgm:spPr/>
      <dgm:t>
        <a:bodyPr/>
        <a:lstStyle/>
        <a:p>
          <a:r>
            <a:rPr lang="it-IT" altLang="it-IT">
              <a:solidFill>
                <a:srgbClr val="CC3300"/>
              </a:solidFill>
              <a:latin typeface="Cambria" panose="02040503050406030204" pitchFamily="18" charset="0"/>
            </a:rPr>
            <a:t>DISPOSIZIONI abiti mentali</a:t>
          </a:r>
          <a:endParaRPr lang="it-IT">
            <a:latin typeface="Cambria" panose="02040503050406030204" pitchFamily="18" charset="0"/>
          </a:endParaRPr>
        </a:p>
      </dgm:t>
    </dgm:pt>
    <dgm:pt modelId="{F671E9C1-23A1-422A-BE37-A5FB6E4271AF}" type="parTrans" cxnId="{D2A01C22-7549-4A08-BF3C-FCD2E2E6E5CF}">
      <dgm:prSet/>
      <dgm:spPr/>
      <dgm:t>
        <a:bodyPr/>
        <a:lstStyle/>
        <a:p>
          <a:endParaRPr lang="it-IT">
            <a:latin typeface="Cambria" panose="02040503050406030204" pitchFamily="18" charset="0"/>
          </a:endParaRPr>
        </a:p>
      </dgm:t>
    </dgm:pt>
    <dgm:pt modelId="{7913C8B2-CE66-46AB-B2C5-69796F05B873}" type="sibTrans" cxnId="{D2A01C22-7549-4A08-BF3C-FCD2E2E6E5CF}">
      <dgm:prSet/>
      <dgm:spPr/>
      <dgm:t>
        <a:bodyPr/>
        <a:lstStyle/>
        <a:p>
          <a:endParaRPr lang="it-IT">
            <a:latin typeface="Cambria" panose="02040503050406030204" pitchFamily="18" charset="0"/>
          </a:endParaRPr>
        </a:p>
      </dgm:t>
    </dgm:pt>
    <dgm:pt modelId="{40324412-26EF-4933-9C4C-A55ADE2D5A55}">
      <dgm:prSet phldrT="[Testo]" phldr="1"/>
      <dgm:spPr/>
      <dgm:t>
        <a:bodyPr/>
        <a:lstStyle/>
        <a:p>
          <a:endParaRPr lang="it-IT" dirty="0">
            <a:latin typeface="Cambria" panose="02040503050406030204" pitchFamily="18" charset="0"/>
          </a:endParaRPr>
        </a:p>
      </dgm:t>
    </dgm:pt>
    <dgm:pt modelId="{516B87B7-1453-4D0D-9637-47DE7D400CDF}" type="sibTrans" cxnId="{4377A164-5F9A-44D1-8238-607B955C2281}">
      <dgm:prSet/>
      <dgm:spPr/>
      <dgm:t>
        <a:bodyPr/>
        <a:lstStyle/>
        <a:p>
          <a:endParaRPr lang="it-IT">
            <a:latin typeface="Cambria" panose="02040503050406030204" pitchFamily="18" charset="0"/>
          </a:endParaRPr>
        </a:p>
      </dgm:t>
    </dgm:pt>
    <dgm:pt modelId="{6A81354F-E66B-476E-A60D-777AB4D581BC}" type="parTrans" cxnId="{4377A164-5F9A-44D1-8238-607B955C2281}">
      <dgm:prSet/>
      <dgm:spPr/>
      <dgm:t>
        <a:bodyPr/>
        <a:lstStyle/>
        <a:p>
          <a:endParaRPr lang="it-IT">
            <a:latin typeface="Cambria" panose="02040503050406030204" pitchFamily="18" charset="0"/>
          </a:endParaRPr>
        </a:p>
      </dgm:t>
    </dgm:pt>
    <dgm:pt modelId="{A6A425F1-BF83-4A5A-B5DF-87F11E00C327}">
      <dgm:prSet phldrT="[Testo]"/>
      <dgm:spPr/>
      <dgm:t>
        <a:bodyPr/>
        <a:lstStyle/>
        <a:p>
          <a:r>
            <a:rPr lang="it-IT" altLang="it-IT">
              <a:solidFill>
                <a:srgbClr val="CC3300"/>
              </a:solidFill>
              <a:latin typeface="Cambria" panose="02040503050406030204" pitchFamily="18" charset="0"/>
            </a:rPr>
            <a:t>CONTENUTI conoscenze dichiarative</a:t>
          </a:r>
          <a:endParaRPr lang="it-IT">
            <a:latin typeface="Cambria" panose="02040503050406030204" pitchFamily="18" charset="0"/>
          </a:endParaRPr>
        </a:p>
      </dgm:t>
    </dgm:pt>
    <dgm:pt modelId="{96464EC6-869C-43EC-99FB-1F427AA43388}" type="sibTrans" cxnId="{6D74CC7F-CEEF-4290-8726-FCD253EA1998}">
      <dgm:prSet/>
      <dgm:spPr/>
      <dgm:t>
        <a:bodyPr/>
        <a:lstStyle/>
        <a:p>
          <a:endParaRPr lang="it-IT">
            <a:latin typeface="Cambria" panose="02040503050406030204" pitchFamily="18" charset="0"/>
          </a:endParaRPr>
        </a:p>
      </dgm:t>
    </dgm:pt>
    <dgm:pt modelId="{DEF67A73-9A1B-439A-812B-F6CB075A3059}" type="parTrans" cxnId="{6D74CC7F-CEEF-4290-8726-FCD253EA1998}">
      <dgm:prSet/>
      <dgm:spPr/>
      <dgm:t>
        <a:bodyPr/>
        <a:lstStyle/>
        <a:p>
          <a:endParaRPr lang="it-IT">
            <a:latin typeface="Cambria" panose="02040503050406030204" pitchFamily="18" charset="0"/>
          </a:endParaRPr>
        </a:p>
      </dgm:t>
    </dgm:pt>
    <dgm:pt modelId="{56D05680-0501-4062-965B-B36119F0D3F3}" type="pres">
      <dgm:prSet presAssocID="{6E53FABF-183B-45C9-9A50-258A6A5E64ED}" presName="vert0" presStyleCnt="0">
        <dgm:presLayoutVars>
          <dgm:dir/>
          <dgm:animOne val="branch"/>
          <dgm:animLvl val="lvl"/>
        </dgm:presLayoutVars>
      </dgm:prSet>
      <dgm:spPr/>
    </dgm:pt>
    <dgm:pt modelId="{D4268FF0-2987-4A92-A512-D07858FD2EB4}" type="pres">
      <dgm:prSet presAssocID="{40324412-26EF-4933-9C4C-A55ADE2D5A55}" presName="thickLine" presStyleLbl="alignNode1" presStyleIdx="0" presStyleCnt="1" custLinFactNeighborX="-79075" custLinFactNeighborY="57696"/>
      <dgm:spPr/>
    </dgm:pt>
    <dgm:pt modelId="{36C0494E-63A5-4E87-B2EF-E783E109B21F}" type="pres">
      <dgm:prSet presAssocID="{40324412-26EF-4933-9C4C-A55ADE2D5A55}" presName="horz1" presStyleCnt="0"/>
      <dgm:spPr/>
    </dgm:pt>
    <dgm:pt modelId="{02CCBCAB-FA0A-410F-B37C-C0ABA8316B0C}" type="pres">
      <dgm:prSet presAssocID="{40324412-26EF-4933-9C4C-A55ADE2D5A55}" presName="tx1" presStyleLbl="revTx" presStyleIdx="0" presStyleCnt="4"/>
      <dgm:spPr/>
    </dgm:pt>
    <dgm:pt modelId="{F7BBC3DA-3C36-490F-93BA-CB0A4B3C8AE9}" type="pres">
      <dgm:prSet presAssocID="{40324412-26EF-4933-9C4C-A55ADE2D5A55}" presName="vert1" presStyleCnt="0"/>
      <dgm:spPr/>
    </dgm:pt>
    <dgm:pt modelId="{33FD4CEC-590D-4A2D-A9D0-3C0C084E3082}" type="pres">
      <dgm:prSet presAssocID="{A6A425F1-BF83-4A5A-B5DF-87F11E00C327}" presName="vertSpace2a" presStyleCnt="0"/>
      <dgm:spPr/>
    </dgm:pt>
    <dgm:pt modelId="{038B51CB-EE1C-4DD5-948E-17EAFE98E400}" type="pres">
      <dgm:prSet presAssocID="{A6A425F1-BF83-4A5A-B5DF-87F11E00C327}" presName="horz2" presStyleCnt="0"/>
      <dgm:spPr/>
    </dgm:pt>
    <dgm:pt modelId="{3F57DEF0-CEDD-433E-8239-5499384F7291}" type="pres">
      <dgm:prSet presAssocID="{A6A425F1-BF83-4A5A-B5DF-87F11E00C327}" presName="horzSpace2" presStyleCnt="0"/>
      <dgm:spPr/>
    </dgm:pt>
    <dgm:pt modelId="{A50EC948-5622-434F-B24A-C2CDC62060F9}" type="pres">
      <dgm:prSet presAssocID="{A6A425F1-BF83-4A5A-B5DF-87F11E00C327}" presName="tx2" presStyleLbl="revTx" presStyleIdx="1" presStyleCnt="4"/>
      <dgm:spPr/>
    </dgm:pt>
    <dgm:pt modelId="{DDDF06D4-E8CF-4AF8-9201-A0A8CD91AB2D}" type="pres">
      <dgm:prSet presAssocID="{A6A425F1-BF83-4A5A-B5DF-87F11E00C327}" presName="vert2" presStyleCnt="0"/>
      <dgm:spPr/>
    </dgm:pt>
    <dgm:pt modelId="{70A11F0E-C114-42F3-A50E-988510FAAC73}" type="pres">
      <dgm:prSet presAssocID="{A6A425F1-BF83-4A5A-B5DF-87F11E00C327}" presName="thinLine2b" presStyleLbl="callout" presStyleIdx="0" presStyleCnt="3"/>
      <dgm:spPr/>
    </dgm:pt>
    <dgm:pt modelId="{D0617F5B-2634-40A7-8A49-7998F2DC8D97}" type="pres">
      <dgm:prSet presAssocID="{A6A425F1-BF83-4A5A-B5DF-87F11E00C327}" presName="vertSpace2b" presStyleCnt="0"/>
      <dgm:spPr/>
    </dgm:pt>
    <dgm:pt modelId="{FAD1F755-3222-4928-A96B-2FF15F875C3E}" type="pres">
      <dgm:prSet presAssocID="{35505F52-8127-4400-8C30-534E2301E503}" presName="horz2" presStyleCnt="0"/>
      <dgm:spPr/>
    </dgm:pt>
    <dgm:pt modelId="{5ACBE5AD-8866-478C-A6D9-049FC83F602E}" type="pres">
      <dgm:prSet presAssocID="{35505F52-8127-4400-8C30-534E2301E503}" presName="horzSpace2" presStyleCnt="0"/>
      <dgm:spPr/>
    </dgm:pt>
    <dgm:pt modelId="{34C0D5C8-ECF4-40CB-8175-69A7BCA4C9F3}" type="pres">
      <dgm:prSet presAssocID="{35505F52-8127-4400-8C30-534E2301E503}" presName="tx2" presStyleLbl="revTx" presStyleIdx="2" presStyleCnt="4"/>
      <dgm:spPr/>
    </dgm:pt>
    <dgm:pt modelId="{352A5C94-17C4-4FFF-8869-F6B7A13D4A48}" type="pres">
      <dgm:prSet presAssocID="{35505F52-8127-4400-8C30-534E2301E503}" presName="vert2" presStyleCnt="0"/>
      <dgm:spPr/>
    </dgm:pt>
    <dgm:pt modelId="{E843285C-7AB2-458B-8F79-D521CD0A7C6B}" type="pres">
      <dgm:prSet presAssocID="{35505F52-8127-4400-8C30-534E2301E503}" presName="thinLine2b" presStyleLbl="callout" presStyleIdx="1" presStyleCnt="3"/>
      <dgm:spPr/>
    </dgm:pt>
    <dgm:pt modelId="{7B0D70A8-E2B6-4F06-B44E-0E073611533C}" type="pres">
      <dgm:prSet presAssocID="{35505F52-8127-4400-8C30-534E2301E503}" presName="vertSpace2b" presStyleCnt="0"/>
      <dgm:spPr/>
    </dgm:pt>
    <dgm:pt modelId="{BBB794B4-4038-49B6-8397-6075B2BBBF52}" type="pres">
      <dgm:prSet presAssocID="{F69C69E0-28B2-4E5D-8CF6-7DD5C009A3FC}" presName="horz2" presStyleCnt="0"/>
      <dgm:spPr/>
    </dgm:pt>
    <dgm:pt modelId="{9615D8C1-6335-4774-A7AC-F4CF646038AB}" type="pres">
      <dgm:prSet presAssocID="{F69C69E0-28B2-4E5D-8CF6-7DD5C009A3FC}" presName="horzSpace2" presStyleCnt="0"/>
      <dgm:spPr/>
    </dgm:pt>
    <dgm:pt modelId="{73909056-DCDA-436C-AE9F-9124384D73E5}" type="pres">
      <dgm:prSet presAssocID="{F69C69E0-28B2-4E5D-8CF6-7DD5C009A3FC}" presName="tx2" presStyleLbl="revTx" presStyleIdx="3" presStyleCnt="4"/>
      <dgm:spPr/>
    </dgm:pt>
    <dgm:pt modelId="{1B6DA248-8129-42F5-9F42-F4F444DB8414}" type="pres">
      <dgm:prSet presAssocID="{F69C69E0-28B2-4E5D-8CF6-7DD5C009A3FC}" presName="vert2" presStyleCnt="0"/>
      <dgm:spPr/>
    </dgm:pt>
    <dgm:pt modelId="{184F2975-6C05-43C0-BBDD-4ED7EB71BE42}" type="pres">
      <dgm:prSet presAssocID="{F69C69E0-28B2-4E5D-8CF6-7DD5C009A3FC}" presName="thinLine2b" presStyleLbl="callout" presStyleIdx="2" presStyleCnt="3"/>
      <dgm:spPr/>
    </dgm:pt>
    <dgm:pt modelId="{E9554B9A-20B4-4AD1-84E7-6602AFCC682C}" type="pres">
      <dgm:prSet presAssocID="{F69C69E0-28B2-4E5D-8CF6-7DD5C009A3FC}" presName="vertSpace2b" presStyleCnt="0"/>
      <dgm:spPr/>
    </dgm:pt>
  </dgm:ptLst>
  <dgm:cxnLst>
    <dgm:cxn modelId="{D2A01C22-7549-4A08-BF3C-FCD2E2E6E5CF}" srcId="{40324412-26EF-4933-9C4C-A55ADE2D5A55}" destId="{F69C69E0-28B2-4E5D-8CF6-7DD5C009A3FC}" srcOrd="2" destOrd="0" parTransId="{F671E9C1-23A1-422A-BE37-A5FB6E4271AF}" sibTransId="{7913C8B2-CE66-46AB-B2C5-69796F05B873}"/>
    <dgm:cxn modelId="{A6432F24-49A4-4500-ADC5-67227366F249}" type="presOf" srcId="{6E53FABF-183B-45C9-9A50-258A6A5E64ED}" destId="{56D05680-0501-4062-965B-B36119F0D3F3}" srcOrd="0" destOrd="0" presId="urn:microsoft.com/office/officeart/2008/layout/LinedList"/>
    <dgm:cxn modelId="{B844BB38-8FAA-47C5-A5A6-E90ACA693978}" type="presOf" srcId="{F69C69E0-28B2-4E5D-8CF6-7DD5C009A3FC}" destId="{73909056-DCDA-436C-AE9F-9124384D73E5}" srcOrd="0" destOrd="0" presId="urn:microsoft.com/office/officeart/2008/layout/LinedList"/>
    <dgm:cxn modelId="{4377A164-5F9A-44D1-8238-607B955C2281}" srcId="{6E53FABF-183B-45C9-9A50-258A6A5E64ED}" destId="{40324412-26EF-4933-9C4C-A55ADE2D5A55}" srcOrd="0" destOrd="0" parTransId="{6A81354F-E66B-476E-A60D-777AB4D581BC}" sibTransId="{516B87B7-1453-4D0D-9637-47DE7D400CDF}"/>
    <dgm:cxn modelId="{F5A78E4B-9DC1-4650-97F2-D4AC2B48C125}" type="presOf" srcId="{A6A425F1-BF83-4A5A-B5DF-87F11E00C327}" destId="{A50EC948-5622-434F-B24A-C2CDC62060F9}" srcOrd="0" destOrd="0" presId="urn:microsoft.com/office/officeart/2008/layout/LinedList"/>
    <dgm:cxn modelId="{6D74CC7F-CEEF-4290-8726-FCD253EA1998}" srcId="{40324412-26EF-4933-9C4C-A55ADE2D5A55}" destId="{A6A425F1-BF83-4A5A-B5DF-87F11E00C327}" srcOrd="0" destOrd="0" parTransId="{DEF67A73-9A1B-439A-812B-F6CB075A3059}" sibTransId="{96464EC6-869C-43EC-99FB-1F427AA43388}"/>
    <dgm:cxn modelId="{D9013188-847D-4AB2-9E70-B4012EA3D887}" srcId="{40324412-26EF-4933-9C4C-A55ADE2D5A55}" destId="{35505F52-8127-4400-8C30-534E2301E503}" srcOrd="1" destOrd="0" parTransId="{942D4A59-137E-4FD8-99DE-589781884B49}" sibTransId="{84C2E1F4-4E21-45B6-865A-B56A1CFE33B9}"/>
    <dgm:cxn modelId="{448B2189-201D-4B20-B1FD-D1C3D1FB5C4A}" type="presOf" srcId="{35505F52-8127-4400-8C30-534E2301E503}" destId="{34C0D5C8-ECF4-40CB-8175-69A7BCA4C9F3}" srcOrd="0" destOrd="0" presId="urn:microsoft.com/office/officeart/2008/layout/LinedList"/>
    <dgm:cxn modelId="{66246D8D-BCD1-49BD-8352-2EB2C01A3C86}" type="presOf" srcId="{40324412-26EF-4933-9C4C-A55ADE2D5A55}" destId="{02CCBCAB-FA0A-410F-B37C-C0ABA8316B0C}" srcOrd="0" destOrd="0" presId="urn:microsoft.com/office/officeart/2008/layout/LinedList"/>
    <dgm:cxn modelId="{D8FAC8F5-FF4F-408B-A5EB-273F012E7BA3}" type="presParOf" srcId="{56D05680-0501-4062-965B-B36119F0D3F3}" destId="{D4268FF0-2987-4A92-A512-D07858FD2EB4}" srcOrd="0" destOrd="0" presId="urn:microsoft.com/office/officeart/2008/layout/LinedList"/>
    <dgm:cxn modelId="{AA5664C1-64AA-4D2E-98C2-6A03E33C83F1}" type="presParOf" srcId="{56D05680-0501-4062-965B-B36119F0D3F3}" destId="{36C0494E-63A5-4E87-B2EF-E783E109B21F}" srcOrd="1" destOrd="0" presId="urn:microsoft.com/office/officeart/2008/layout/LinedList"/>
    <dgm:cxn modelId="{B5B83A9F-2598-4C90-B1CF-9E6774989AEB}" type="presParOf" srcId="{36C0494E-63A5-4E87-B2EF-E783E109B21F}" destId="{02CCBCAB-FA0A-410F-B37C-C0ABA8316B0C}" srcOrd="0" destOrd="0" presId="urn:microsoft.com/office/officeart/2008/layout/LinedList"/>
    <dgm:cxn modelId="{6D82545C-0A57-4527-BC27-264568F7EB89}" type="presParOf" srcId="{36C0494E-63A5-4E87-B2EF-E783E109B21F}" destId="{F7BBC3DA-3C36-490F-93BA-CB0A4B3C8AE9}" srcOrd="1" destOrd="0" presId="urn:microsoft.com/office/officeart/2008/layout/LinedList"/>
    <dgm:cxn modelId="{E23F2D7F-BB2F-4E01-8F5C-C22AC446471A}" type="presParOf" srcId="{F7BBC3DA-3C36-490F-93BA-CB0A4B3C8AE9}" destId="{33FD4CEC-590D-4A2D-A9D0-3C0C084E3082}" srcOrd="0" destOrd="0" presId="urn:microsoft.com/office/officeart/2008/layout/LinedList"/>
    <dgm:cxn modelId="{CFB69E42-D020-49F7-9813-AE09E1CB2A70}" type="presParOf" srcId="{F7BBC3DA-3C36-490F-93BA-CB0A4B3C8AE9}" destId="{038B51CB-EE1C-4DD5-948E-17EAFE98E400}" srcOrd="1" destOrd="0" presId="urn:microsoft.com/office/officeart/2008/layout/LinedList"/>
    <dgm:cxn modelId="{08A6889E-3B9E-448D-9FF8-69C95DA60411}" type="presParOf" srcId="{038B51CB-EE1C-4DD5-948E-17EAFE98E400}" destId="{3F57DEF0-CEDD-433E-8239-5499384F7291}" srcOrd="0" destOrd="0" presId="urn:microsoft.com/office/officeart/2008/layout/LinedList"/>
    <dgm:cxn modelId="{B9EEBAF1-26F7-4002-9CDF-824E23EB403F}" type="presParOf" srcId="{038B51CB-EE1C-4DD5-948E-17EAFE98E400}" destId="{A50EC948-5622-434F-B24A-C2CDC62060F9}" srcOrd="1" destOrd="0" presId="urn:microsoft.com/office/officeart/2008/layout/LinedList"/>
    <dgm:cxn modelId="{018B9ABD-86B4-4DCC-A67A-C94F17A9EA0C}" type="presParOf" srcId="{038B51CB-EE1C-4DD5-948E-17EAFE98E400}" destId="{DDDF06D4-E8CF-4AF8-9201-A0A8CD91AB2D}" srcOrd="2" destOrd="0" presId="urn:microsoft.com/office/officeart/2008/layout/LinedList"/>
    <dgm:cxn modelId="{FA26F437-7CA9-42DF-B443-1DE05CDDE92D}" type="presParOf" srcId="{F7BBC3DA-3C36-490F-93BA-CB0A4B3C8AE9}" destId="{70A11F0E-C114-42F3-A50E-988510FAAC73}" srcOrd="2" destOrd="0" presId="urn:microsoft.com/office/officeart/2008/layout/LinedList"/>
    <dgm:cxn modelId="{23E16351-B966-4AA1-99BA-79B4B9641D0B}" type="presParOf" srcId="{F7BBC3DA-3C36-490F-93BA-CB0A4B3C8AE9}" destId="{D0617F5B-2634-40A7-8A49-7998F2DC8D97}" srcOrd="3" destOrd="0" presId="urn:microsoft.com/office/officeart/2008/layout/LinedList"/>
    <dgm:cxn modelId="{7ABDB29C-DA33-420E-BCFF-4478D3DB4D16}" type="presParOf" srcId="{F7BBC3DA-3C36-490F-93BA-CB0A4B3C8AE9}" destId="{FAD1F755-3222-4928-A96B-2FF15F875C3E}" srcOrd="4" destOrd="0" presId="urn:microsoft.com/office/officeart/2008/layout/LinedList"/>
    <dgm:cxn modelId="{70162BA2-A114-47A6-9892-08BBC13F9731}" type="presParOf" srcId="{FAD1F755-3222-4928-A96B-2FF15F875C3E}" destId="{5ACBE5AD-8866-478C-A6D9-049FC83F602E}" srcOrd="0" destOrd="0" presId="urn:microsoft.com/office/officeart/2008/layout/LinedList"/>
    <dgm:cxn modelId="{8A5BCB8A-16EE-407D-BBD1-38F5C8046C16}" type="presParOf" srcId="{FAD1F755-3222-4928-A96B-2FF15F875C3E}" destId="{34C0D5C8-ECF4-40CB-8175-69A7BCA4C9F3}" srcOrd="1" destOrd="0" presId="urn:microsoft.com/office/officeart/2008/layout/LinedList"/>
    <dgm:cxn modelId="{9DDFB24C-11AD-4A99-8A4B-35D61386B9E2}" type="presParOf" srcId="{FAD1F755-3222-4928-A96B-2FF15F875C3E}" destId="{352A5C94-17C4-4FFF-8869-F6B7A13D4A48}" srcOrd="2" destOrd="0" presId="urn:microsoft.com/office/officeart/2008/layout/LinedList"/>
    <dgm:cxn modelId="{97CF001C-639E-4A4A-BBD0-A1DE72C3C6D5}" type="presParOf" srcId="{F7BBC3DA-3C36-490F-93BA-CB0A4B3C8AE9}" destId="{E843285C-7AB2-458B-8F79-D521CD0A7C6B}" srcOrd="5" destOrd="0" presId="urn:microsoft.com/office/officeart/2008/layout/LinedList"/>
    <dgm:cxn modelId="{9704CE19-08F9-4DAA-B2B8-A654B5BCF77B}" type="presParOf" srcId="{F7BBC3DA-3C36-490F-93BA-CB0A4B3C8AE9}" destId="{7B0D70A8-E2B6-4F06-B44E-0E073611533C}" srcOrd="6" destOrd="0" presId="urn:microsoft.com/office/officeart/2008/layout/LinedList"/>
    <dgm:cxn modelId="{30AD9F18-3368-4EF9-B2E4-3AF2303A61EE}" type="presParOf" srcId="{F7BBC3DA-3C36-490F-93BA-CB0A4B3C8AE9}" destId="{BBB794B4-4038-49B6-8397-6075B2BBBF52}" srcOrd="7" destOrd="0" presId="urn:microsoft.com/office/officeart/2008/layout/LinedList"/>
    <dgm:cxn modelId="{A8B83CDD-FFD0-403B-B50C-EEB83A963423}" type="presParOf" srcId="{BBB794B4-4038-49B6-8397-6075B2BBBF52}" destId="{9615D8C1-6335-4774-A7AC-F4CF646038AB}" srcOrd="0" destOrd="0" presId="urn:microsoft.com/office/officeart/2008/layout/LinedList"/>
    <dgm:cxn modelId="{AD9F89E5-F018-439D-96A2-1B1B7C585F99}" type="presParOf" srcId="{BBB794B4-4038-49B6-8397-6075B2BBBF52}" destId="{73909056-DCDA-436C-AE9F-9124384D73E5}" srcOrd="1" destOrd="0" presId="urn:microsoft.com/office/officeart/2008/layout/LinedList"/>
    <dgm:cxn modelId="{3A455ABE-2B07-4463-999C-A74BF111F625}" type="presParOf" srcId="{BBB794B4-4038-49B6-8397-6075B2BBBF52}" destId="{1B6DA248-8129-42F5-9F42-F4F444DB8414}" srcOrd="2" destOrd="0" presId="urn:microsoft.com/office/officeart/2008/layout/LinedList"/>
    <dgm:cxn modelId="{DA82E5C8-D105-4E7C-9C61-0B5C503AC783}" type="presParOf" srcId="{F7BBC3DA-3C36-490F-93BA-CB0A4B3C8AE9}" destId="{184F2975-6C05-43C0-BBDD-4ED7EB71BE42}" srcOrd="8" destOrd="0" presId="urn:microsoft.com/office/officeart/2008/layout/LinedList"/>
    <dgm:cxn modelId="{8D7DB428-00F3-449B-92B1-E0EA79E9A410}" type="presParOf" srcId="{F7BBC3DA-3C36-490F-93BA-CB0A4B3C8AE9}" destId="{E9554B9A-20B4-4AD1-84E7-6602AFCC682C}" srcOrd="9"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86E27D-9E7A-4E54-BB78-8BFAB747423D}" type="doc">
      <dgm:prSet loTypeId="urn:microsoft.com/office/officeart/2005/8/layout/hList6" loCatId="list" qsTypeId="urn:microsoft.com/office/officeart/2005/8/quickstyle/3d1" qsCatId="3D" csTypeId="urn:microsoft.com/office/officeart/2005/8/colors/colorful3" csCatId="colorful" phldr="1"/>
      <dgm:spPr/>
      <dgm:t>
        <a:bodyPr/>
        <a:lstStyle/>
        <a:p>
          <a:endParaRPr lang="it-IT"/>
        </a:p>
      </dgm:t>
    </dgm:pt>
    <dgm:pt modelId="{92BB8A4D-6DEB-4FB4-A2E7-85C85053711B}">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ltLang="it-IT" sz="1800" b="1"/>
            <a:t>La cittadinanza civile, politica e sociale</a:t>
          </a:r>
          <a:r>
            <a:rPr lang="it-IT" altLang="it-IT" sz="1800"/>
            <a:t> ‘</a:t>
          </a:r>
          <a:r>
            <a:rPr lang="it-IT" altLang="it-IT" sz="1800" b="1"/>
            <a:t>classica</a:t>
          </a:r>
          <a:r>
            <a:rPr lang="it-IT" altLang="it-IT" sz="1800"/>
            <a:t>’ </a:t>
          </a:r>
        </a:p>
        <a:p>
          <a:pPr defTabSz="1778000">
            <a:lnSpc>
              <a:spcPct val="90000"/>
            </a:lnSpc>
            <a:spcBef>
              <a:spcPct val="0"/>
            </a:spcBef>
            <a:spcAft>
              <a:spcPct val="35000"/>
            </a:spcAft>
          </a:pPr>
          <a:endParaRPr lang="it-IT"/>
        </a:p>
      </dgm:t>
    </dgm:pt>
    <dgm:pt modelId="{C840698E-56D6-4BC4-8C4B-997BA4CFE0E9}" type="parTrans" cxnId="{A77C32EE-E99D-4377-84EB-C26341DA5D4C}">
      <dgm:prSet/>
      <dgm:spPr/>
      <dgm:t>
        <a:bodyPr/>
        <a:lstStyle/>
        <a:p>
          <a:endParaRPr lang="it-IT"/>
        </a:p>
      </dgm:t>
    </dgm:pt>
    <dgm:pt modelId="{1212D467-65B2-40B6-8795-216D0A13B1C6}" type="sibTrans" cxnId="{A77C32EE-E99D-4377-84EB-C26341DA5D4C}">
      <dgm:prSet/>
      <dgm:spPr/>
      <dgm:t>
        <a:bodyPr/>
        <a:lstStyle/>
        <a:p>
          <a:endParaRPr lang="it-IT"/>
        </a:p>
      </dgm:t>
    </dgm:pt>
    <dgm:pt modelId="{9F6FF41A-5661-4050-90F6-EA1F54290E3A}">
      <dgm:prSet phldrT="[Testo]" custT="1"/>
      <dgm:spPr/>
      <dgm:t>
        <a:bodyPr/>
        <a:lstStyle/>
        <a:p>
          <a:pPr marL="285750" indent="0" defTabSz="1377950">
            <a:lnSpc>
              <a:spcPct val="90000"/>
            </a:lnSpc>
            <a:spcBef>
              <a:spcPct val="0"/>
            </a:spcBef>
            <a:spcAft>
              <a:spcPct val="15000"/>
            </a:spcAft>
            <a:buNone/>
          </a:pPr>
          <a:r>
            <a:rPr lang="it-IT" altLang="it-IT" sz="3200"/>
            <a:t> </a:t>
          </a:r>
          <a:r>
            <a:rPr lang="it-IT" altLang="it-IT" sz="1800"/>
            <a:t>(diritti e doveri civili, politici, etico-sociali ed economici della Costituzione Italiana)</a:t>
          </a:r>
          <a:endParaRPr lang="it-IT" sz="1800"/>
        </a:p>
      </dgm:t>
    </dgm:pt>
    <dgm:pt modelId="{70F10040-7F6D-4F7D-88D2-83435B8644D6}" type="parTrans" cxnId="{4ED6E4C9-10AB-4D68-A83A-66B6F9618FB3}">
      <dgm:prSet/>
      <dgm:spPr/>
      <dgm:t>
        <a:bodyPr/>
        <a:lstStyle/>
        <a:p>
          <a:endParaRPr lang="it-IT"/>
        </a:p>
      </dgm:t>
    </dgm:pt>
    <dgm:pt modelId="{C0645652-A6C5-4CF0-B18B-8F429AB60840}" type="sibTrans" cxnId="{4ED6E4C9-10AB-4D68-A83A-66B6F9618FB3}">
      <dgm:prSet/>
      <dgm:spPr/>
      <dgm:t>
        <a:bodyPr/>
        <a:lstStyle/>
        <a:p>
          <a:endParaRPr lang="it-IT"/>
        </a:p>
      </dgm:t>
    </dgm:pt>
    <dgm:pt modelId="{7F8824FE-9C59-4557-B8D3-217376F14238}">
      <dgm:prSet phldrT="[Testo]" custT="1"/>
      <dgm:spPr/>
      <dgm:t>
        <a:bodyPr/>
        <a:lstStyle/>
        <a:p>
          <a:pPr defTabSz="800100">
            <a:lnSpc>
              <a:spcPct val="90000"/>
            </a:lnSpc>
            <a:spcBef>
              <a:spcPct val="0"/>
            </a:spcBef>
            <a:spcAft>
              <a:spcPct val="35000"/>
            </a:spcAft>
          </a:pPr>
          <a:r>
            <a:rPr lang="it-IT" altLang="it-IT" sz="1800" b="1"/>
            <a:t>La cittadinanza ‘glocale’ </a:t>
          </a:r>
          <a:endParaRPr lang="it-IT"/>
        </a:p>
      </dgm:t>
    </dgm:pt>
    <dgm:pt modelId="{39233495-5804-49FF-88AF-768CA5CAC8FF}" type="parTrans" cxnId="{4095A997-47DA-4BA2-8E0E-D26C7798D12D}">
      <dgm:prSet/>
      <dgm:spPr/>
      <dgm:t>
        <a:bodyPr/>
        <a:lstStyle/>
        <a:p>
          <a:endParaRPr lang="it-IT"/>
        </a:p>
      </dgm:t>
    </dgm:pt>
    <dgm:pt modelId="{CFAA036C-8D94-4209-8CE3-69D2F82B457E}" type="sibTrans" cxnId="{4095A997-47DA-4BA2-8E0E-D26C7798D12D}">
      <dgm:prSet/>
      <dgm:spPr/>
      <dgm:t>
        <a:bodyPr/>
        <a:lstStyle/>
        <a:p>
          <a:endParaRPr lang="it-IT"/>
        </a:p>
      </dgm:t>
    </dgm:pt>
    <dgm:pt modelId="{765D86E0-802B-440A-80B1-20C295E6D38F}">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ltLang="it-IT" sz="3200"/>
            <a:t>(</a:t>
          </a:r>
          <a:r>
            <a:rPr lang="it-IT" altLang="it-IT" sz="1800" i="1"/>
            <a:t>globale e locale</a:t>
          </a:r>
          <a:r>
            <a:rPr lang="it-IT" altLang="it-IT" sz="1800"/>
            <a:t>), tra identità locali, appartenenze,particolarismi e nuove identità sovranazionali (per noi quella </a:t>
          </a:r>
          <a:r>
            <a:rPr lang="it-IT" altLang="it-IT" sz="1800" b="1" i="1"/>
            <a:t>europea</a:t>
          </a:r>
          <a:r>
            <a:rPr lang="it-IT" altLang="it-IT" sz="1800"/>
            <a:t> in particolare)</a:t>
          </a:r>
        </a:p>
      </dgm:t>
    </dgm:pt>
    <dgm:pt modelId="{F0646AB5-F04A-4785-9021-488E40D446E3}" type="parTrans" cxnId="{C56B3ADC-DC43-450E-837B-38C0E7DBD9E2}">
      <dgm:prSet/>
      <dgm:spPr/>
      <dgm:t>
        <a:bodyPr/>
        <a:lstStyle/>
        <a:p>
          <a:endParaRPr lang="it-IT"/>
        </a:p>
      </dgm:t>
    </dgm:pt>
    <dgm:pt modelId="{CE2844ED-175E-4245-8820-AAF34739A9A2}" type="sibTrans" cxnId="{C56B3ADC-DC43-450E-837B-38C0E7DBD9E2}">
      <dgm:prSet/>
      <dgm:spPr/>
      <dgm:t>
        <a:bodyPr/>
        <a:lstStyle/>
        <a:p>
          <a:endParaRPr lang="it-IT"/>
        </a:p>
      </dgm:t>
    </dgm:pt>
    <dgm:pt modelId="{19746F52-58B7-4CF3-A05D-0DD9DF9C9A75}">
      <dgm:prSet phldrT="[Testo]" custT="1"/>
      <dgm:spPr/>
      <dgm:t>
        <a:bodyPr/>
        <a:lstStyle/>
        <a:p>
          <a:pPr marL="609600" indent="-609600">
            <a:buFont typeface="Wingdings" pitchFamily="2" charset="2"/>
            <a:buNone/>
          </a:pPr>
          <a:r>
            <a:rPr lang="it-IT" altLang="it-IT" sz="1800"/>
            <a:t>la cittadinanza planetaria, bio-naturalistica, multimediale, di genere, delle generazioni future (concetto di “</a:t>
          </a:r>
          <a:r>
            <a:rPr lang="it-IT" altLang="it-IT" sz="1800" b="1"/>
            <a:t>cittadinanza diffusa</a:t>
          </a:r>
          <a:r>
            <a:rPr lang="it-IT" altLang="it-IT" sz="1800"/>
            <a:t>”)</a:t>
          </a:r>
        </a:p>
        <a:p>
          <a:pPr marL="609600" indent="-609600">
            <a:buFont typeface="Wingdings" pitchFamily="2" charset="2"/>
            <a:buNone/>
          </a:pPr>
          <a:endParaRPr lang="it-IT" altLang="it-IT" sz="1800"/>
        </a:p>
      </dgm:t>
    </dgm:pt>
    <dgm:pt modelId="{FE4695FD-58B8-46A5-B963-FD62F6BAE50F}" type="parTrans" cxnId="{7EC940AB-4A64-49EF-908F-EAD0987C40A5}">
      <dgm:prSet/>
      <dgm:spPr/>
      <dgm:t>
        <a:bodyPr/>
        <a:lstStyle/>
        <a:p>
          <a:endParaRPr lang="it-IT"/>
        </a:p>
      </dgm:t>
    </dgm:pt>
    <dgm:pt modelId="{94C2C540-29E8-4B70-A2AB-BC13B0112306}" type="sibTrans" cxnId="{7EC940AB-4A64-49EF-908F-EAD0987C40A5}">
      <dgm:prSet/>
      <dgm:spPr/>
      <dgm:t>
        <a:bodyPr/>
        <a:lstStyle/>
        <a:p>
          <a:endParaRPr lang="it-IT"/>
        </a:p>
      </dgm:t>
    </dgm:pt>
    <dgm:pt modelId="{B2580C6F-4B43-40FF-A13E-621FB5F743E0}">
      <dgm:prSet phldrT="[Testo]" custT="1"/>
      <dgm:spPr/>
      <dgm:t>
        <a:bodyPr/>
        <a:lstStyle/>
        <a:p>
          <a:r>
            <a:rPr lang="it-IT" altLang="it-IT" sz="1800" b="1"/>
            <a:t>   Altre cittadinanze</a:t>
          </a:r>
          <a:endParaRPr lang="it-IT"/>
        </a:p>
      </dgm:t>
    </dgm:pt>
    <dgm:pt modelId="{2C2883B7-B3AF-451C-9F43-D9E802C27955}" type="sibTrans" cxnId="{7614EFE5-521B-4FDE-991F-E8812A1B8D85}">
      <dgm:prSet/>
      <dgm:spPr/>
      <dgm:t>
        <a:bodyPr/>
        <a:lstStyle/>
        <a:p>
          <a:endParaRPr lang="it-IT"/>
        </a:p>
      </dgm:t>
    </dgm:pt>
    <dgm:pt modelId="{1D510DAF-F32A-4905-84D2-F069B0D453D8}" type="parTrans" cxnId="{7614EFE5-521B-4FDE-991F-E8812A1B8D85}">
      <dgm:prSet/>
      <dgm:spPr/>
      <dgm:t>
        <a:bodyPr/>
        <a:lstStyle/>
        <a:p>
          <a:endParaRPr lang="it-IT"/>
        </a:p>
      </dgm:t>
    </dgm:pt>
    <dgm:pt modelId="{D1DCD3EC-AA4C-4657-BD55-51E51E114901}" type="pres">
      <dgm:prSet presAssocID="{0E86E27D-9E7A-4E54-BB78-8BFAB747423D}" presName="Name0" presStyleCnt="0">
        <dgm:presLayoutVars>
          <dgm:dir/>
          <dgm:resizeHandles val="exact"/>
        </dgm:presLayoutVars>
      </dgm:prSet>
      <dgm:spPr/>
    </dgm:pt>
    <dgm:pt modelId="{F1B402A3-DDA5-4C7E-BB09-CD0C8A319EAD}" type="pres">
      <dgm:prSet presAssocID="{92BB8A4D-6DEB-4FB4-A2E7-85C85053711B}" presName="node" presStyleLbl="node1" presStyleIdx="0" presStyleCnt="3">
        <dgm:presLayoutVars>
          <dgm:bulletEnabled val="1"/>
        </dgm:presLayoutVars>
      </dgm:prSet>
      <dgm:spPr/>
    </dgm:pt>
    <dgm:pt modelId="{E4A90899-5ACC-4E2B-B605-D9FB8DDFDF61}" type="pres">
      <dgm:prSet presAssocID="{1212D467-65B2-40B6-8795-216D0A13B1C6}" presName="sibTrans" presStyleCnt="0"/>
      <dgm:spPr/>
    </dgm:pt>
    <dgm:pt modelId="{88FB5AFC-9A21-4DC1-9EE7-5BD8E5E2B783}" type="pres">
      <dgm:prSet presAssocID="{7F8824FE-9C59-4557-B8D3-217376F14238}" presName="node" presStyleLbl="node1" presStyleIdx="1" presStyleCnt="3">
        <dgm:presLayoutVars>
          <dgm:bulletEnabled val="1"/>
        </dgm:presLayoutVars>
      </dgm:prSet>
      <dgm:spPr/>
    </dgm:pt>
    <dgm:pt modelId="{4AFCE39A-73F7-4895-9AA5-EAC8D30D36D4}" type="pres">
      <dgm:prSet presAssocID="{CFAA036C-8D94-4209-8CE3-69D2F82B457E}" presName="sibTrans" presStyleCnt="0"/>
      <dgm:spPr/>
    </dgm:pt>
    <dgm:pt modelId="{2243C87B-0323-4792-8438-000BDD4674C2}" type="pres">
      <dgm:prSet presAssocID="{B2580C6F-4B43-40FF-A13E-621FB5F743E0}" presName="node" presStyleLbl="node1" presStyleIdx="2" presStyleCnt="3">
        <dgm:presLayoutVars>
          <dgm:bulletEnabled val="1"/>
        </dgm:presLayoutVars>
      </dgm:prSet>
      <dgm:spPr/>
    </dgm:pt>
  </dgm:ptLst>
  <dgm:cxnLst>
    <dgm:cxn modelId="{93B03036-5D1D-4904-B87A-B95E812ACA20}" type="presOf" srcId="{9F6FF41A-5661-4050-90F6-EA1F54290E3A}" destId="{F1B402A3-DDA5-4C7E-BB09-CD0C8A319EAD}" srcOrd="0" destOrd="1" presId="urn:microsoft.com/office/officeart/2005/8/layout/hList6"/>
    <dgm:cxn modelId="{B0CF6936-D564-4AA2-8B22-C1199A5DF9A2}" type="presOf" srcId="{19746F52-58B7-4CF3-A05D-0DD9DF9C9A75}" destId="{2243C87B-0323-4792-8438-000BDD4674C2}" srcOrd="0" destOrd="1" presId="urn:microsoft.com/office/officeart/2005/8/layout/hList6"/>
    <dgm:cxn modelId="{88C5FB5B-F8F0-4A26-95E0-D3ABEF6BCA9A}" type="presOf" srcId="{765D86E0-802B-440A-80B1-20C295E6D38F}" destId="{88FB5AFC-9A21-4DC1-9EE7-5BD8E5E2B783}" srcOrd="0" destOrd="1" presId="urn:microsoft.com/office/officeart/2005/8/layout/hList6"/>
    <dgm:cxn modelId="{C582DF71-D4CD-4978-8ECC-A781F0AB4B29}" type="presOf" srcId="{0E86E27D-9E7A-4E54-BB78-8BFAB747423D}" destId="{D1DCD3EC-AA4C-4657-BD55-51E51E114901}" srcOrd="0" destOrd="0" presId="urn:microsoft.com/office/officeart/2005/8/layout/hList6"/>
    <dgm:cxn modelId="{D1241E7B-C214-4C4F-9917-FBE6145F7B31}" type="presOf" srcId="{92BB8A4D-6DEB-4FB4-A2E7-85C85053711B}" destId="{F1B402A3-DDA5-4C7E-BB09-CD0C8A319EAD}" srcOrd="0" destOrd="0" presId="urn:microsoft.com/office/officeart/2005/8/layout/hList6"/>
    <dgm:cxn modelId="{B6857787-DB71-4F49-8569-A0A3BB6C4735}" type="presOf" srcId="{B2580C6F-4B43-40FF-A13E-621FB5F743E0}" destId="{2243C87B-0323-4792-8438-000BDD4674C2}" srcOrd="0" destOrd="0" presId="urn:microsoft.com/office/officeart/2005/8/layout/hList6"/>
    <dgm:cxn modelId="{71D8758C-01F8-4F2A-9EDE-634B0740208B}" type="presOf" srcId="{7F8824FE-9C59-4557-B8D3-217376F14238}" destId="{88FB5AFC-9A21-4DC1-9EE7-5BD8E5E2B783}" srcOrd="0" destOrd="0" presId="urn:microsoft.com/office/officeart/2005/8/layout/hList6"/>
    <dgm:cxn modelId="{4095A997-47DA-4BA2-8E0E-D26C7798D12D}" srcId="{0E86E27D-9E7A-4E54-BB78-8BFAB747423D}" destId="{7F8824FE-9C59-4557-B8D3-217376F14238}" srcOrd="1" destOrd="0" parTransId="{39233495-5804-49FF-88AF-768CA5CAC8FF}" sibTransId="{CFAA036C-8D94-4209-8CE3-69D2F82B457E}"/>
    <dgm:cxn modelId="{7EC940AB-4A64-49EF-908F-EAD0987C40A5}" srcId="{B2580C6F-4B43-40FF-A13E-621FB5F743E0}" destId="{19746F52-58B7-4CF3-A05D-0DD9DF9C9A75}" srcOrd="0" destOrd="0" parTransId="{FE4695FD-58B8-46A5-B963-FD62F6BAE50F}" sibTransId="{94C2C540-29E8-4B70-A2AB-BC13B0112306}"/>
    <dgm:cxn modelId="{4ED6E4C9-10AB-4D68-A83A-66B6F9618FB3}" srcId="{92BB8A4D-6DEB-4FB4-A2E7-85C85053711B}" destId="{9F6FF41A-5661-4050-90F6-EA1F54290E3A}" srcOrd="0" destOrd="0" parTransId="{70F10040-7F6D-4F7D-88D2-83435B8644D6}" sibTransId="{C0645652-A6C5-4CF0-B18B-8F429AB60840}"/>
    <dgm:cxn modelId="{C56B3ADC-DC43-450E-837B-38C0E7DBD9E2}" srcId="{7F8824FE-9C59-4557-B8D3-217376F14238}" destId="{765D86E0-802B-440A-80B1-20C295E6D38F}" srcOrd="0" destOrd="0" parTransId="{F0646AB5-F04A-4785-9021-488E40D446E3}" sibTransId="{CE2844ED-175E-4245-8820-AAF34739A9A2}"/>
    <dgm:cxn modelId="{7614EFE5-521B-4FDE-991F-E8812A1B8D85}" srcId="{0E86E27D-9E7A-4E54-BB78-8BFAB747423D}" destId="{B2580C6F-4B43-40FF-A13E-621FB5F743E0}" srcOrd="2" destOrd="0" parTransId="{1D510DAF-F32A-4905-84D2-F069B0D453D8}" sibTransId="{2C2883B7-B3AF-451C-9F43-D9E802C27955}"/>
    <dgm:cxn modelId="{A77C32EE-E99D-4377-84EB-C26341DA5D4C}" srcId="{0E86E27D-9E7A-4E54-BB78-8BFAB747423D}" destId="{92BB8A4D-6DEB-4FB4-A2E7-85C85053711B}" srcOrd="0" destOrd="0" parTransId="{C840698E-56D6-4BC4-8C4B-997BA4CFE0E9}" sibTransId="{1212D467-65B2-40B6-8795-216D0A13B1C6}"/>
    <dgm:cxn modelId="{3F56A20B-F6F6-448A-806D-B756EACDA662}" type="presParOf" srcId="{D1DCD3EC-AA4C-4657-BD55-51E51E114901}" destId="{F1B402A3-DDA5-4C7E-BB09-CD0C8A319EAD}" srcOrd="0" destOrd="0" presId="urn:microsoft.com/office/officeart/2005/8/layout/hList6"/>
    <dgm:cxn modelId="{9FA53DB8-3453-4D2C-B9E9-3F83BC3CABC8}" type="presParOf" srcId="{D1DCD3EC-AA4C-4657-BD55-51E51E114901}" destId="{E4A90899-5ACC-4E2B-B605-D9FB8DDFDF61}" srcOrd="1" destOrd="0" presId="urn:microsoft.com/office/officeart/2005/8/layout/hList6"/>
    <dgm:cxn modelId="{C845A620-CB30-4717-BDC5-BEF6BF446311}" type="presParOf" srcId="{D1DCD3EC-AA4C-4657-BD55-51E51E114901}" destId="{88FB5AFC-9A21-4DC1-9EE7-5BD8E5E2B783}" srcOrd="2" destOrd="0" presId="urn:microsoft.com/office/officeart/2005/8/layout/hList6"/>
    <dgm:cxn modelId="{6A92B2A1-AD55-4631-98A2-906BC49B340B}" type="presParOf" srcId="{D1DCD3EC-AA4C-4657-BD55-51E51E114901}" destId="{4AFCE39A-73F7-4895-9AA5-EAC8D30D36D4}" srcOrd="3" destOrd="0" presId="urn:microsoft.com/office/officeart/2005/8/layout/hList6"/>
    <dgm:cxn modelId="{F642910A-9741-4466-ABD7-0C72C5EA7118}" type="presParOf" srcId="{D1DCD3EC-AA4C-4657-BD55-51E51E114901}" destId="{2243C87B-0323-4792-8438-000BDD4674C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2F3E27-0D84-4892-A5D9-4CD2087AD6F5}" type="doc">
      <dgm:prSet loTypeId="urn:microsoft.com/office/officeart/2005/8/layout/arrow2" loCatId="process" qsTypeId="urn:microsoft.com/office/officeart/2005/8/quickstyle/simple1" qsCatId="simple" csTypeId="urn:microsoft.com/office/officeart/2005/8/colors/colorful5" csCatId="colorful" phldr="1"/>
      <dgm:spPr/>
    </dgm:pt>
    <dgm:pt modelId="{0766DB17-FA0D-44AF-B2AC-F8D5F18C3520}">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800"/>
            <a:t>Superare l’iperspecialismo</a:t>
          </a:r>
          <a:endParaRPr lang="it-IT"/>
        </a:p>
      </dgm:t>
    </dgm:pt>
    <dgm:pt modelId="{3F39C071-4841-4A11-8DCA-A69EB6EFCBFD}" type="parTrans" cxnId="{0C830A52-153D-4148-B576-D89314F97181}">
      <dgm:prSet/>
      <dgm:spPr/>
      <dgm:t>
        <a:bodyPr/>
        <a:lstStyle/>
        <a:p>
          <a:endParaRPr lang="it-IT"/>
        </a:p>
      </dgm:t>
    </dgm:pt>
    <dgm:pt modelId="{CDDBB793-0064-40FA-974D-F5AFADC4A486}" type="sibTrans" cxnId="{0C830A52-153D-4148-B576-D89314F97181}">
      <dgm:prSet/>
      <dgm:spPr/>
      <dgm:t>
        <a:bodyPr/>
        <a:lstStyle/>
        <a:p>
          <a:endParaRPr lang="it-IT"/>
        </a:p>
      </dgm:t>
    </dgm:pt>
    <dgm:pt modelId="{D7FCB93F-6563-4E14-882A-AFB75F940763}">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ltLang="it-IT" sz="1800"/>
            <a:t>Essere disponibili allo sconfinamento e  alle </a:t>
          </a:r>
          <a:r>
            <a:rPr lang="it-IT" altLang="it-IT" sz="1800" i="1"/>
            <a:t>migrazioni interdisciplinari</a:t>
          </a:r>
          <a:r>
            <a:rPr lang="it-IT" altLang="it-IT" sz="1800"/>
            <a:t> (nascita di discipline ‘ibride’  e di nozioni migratrici)</a:t>
          </a:r>
        </a:p>
        <a:p>
          <a:pPr defTabSz="755650">
            <a:spcBef>
              <a:spcPct val="0"/>
            </a:spcBef>
            <a:spcAft>
              <a:spcPct val="35000"/>
            </a:spcAft>
          </a:pPr>
          <a:endParaRPr lang="it-IT"/>
        </a:p>
      </dgm:t>
    </dgm:pt>
    <dgm:pt modelId="{28C9E176-1BF0-42BB-8729-FF8B587098D2}" type="parTrans" cxnId="{F83FAEFF-250D-4A56-8FD6-0F7373B66E68}">
      <dgm:prSet/>
      <dgm:spPr/>
      <dgm:t>
        <a:bodyPr/>
        <a:lstStyle/>
        <a:p>
          <a:endParaRPr lang="it-IT"/>
        </a:p>
      </dgm:t>
    </dgm:pt>
    <dgm:pt modelId="{AB6A94AB-21CB-40C5-AFA0-FB0930DD1254}" type="sibTrans" cxnId="{F83FAEFF-250D-4A56-8FD6-0F7373B66E68}">
      <dgm:prSet/>
      <dgm:spPr/>
      <dgm:t>
        <a:bodyPr/>
        <a:lstStyle/>
        <a:p>
          <a:endParaRPr lang="it-IT"/>
        </a:p>
      </dgm:t>
    </dgm:pt>
    <dgm:pt modelId="{A3223BD0-B651-49B8-B68B-350BB4A07BAF}">
      <dgm:prSet phldrT="[Testo]"/>
      <dgm:spPr/>
      <dgm:t>
        <a:bodyPr/>
        <a:lstStyle/>
        <a:p>
          <a:r>
            <a:rPr lang="it-IT" altLang="it-IT" sz="1800"/>
            <a:t>Lavorare su </a:t>
          </a:r>
          <a:r>
            <a:rPr lang="it-IT" altLang="it-IT" sz="1800" i="1"/>
            <a:t>progetti</a:t>
          </a:r>
          <a:r>
            <a:rPr lang="it-IT" altLang="it-IT" sz="1800"/>
            <a:t> ‘</a:t>
          </a:r>
          <a:r>
            <a:rPr lang="it-IT" altLang="it-IT" sz="1800" i="1"/>
            <a:t>inter</a:t>
          </a:r>
          <a:r>
            <a:rPr lang="it-IT" altLang="it-IT" sz="1800"/>
            <a:t>’ e ‘</a:t>
          </a:r>
          <a:r>
            <a:rPr lang="it-IT" altLang="it-IT" sz="1800" i="1"/>
            <a:t>poli</a:t>
          </a:r>
          <a:r>
            <a:rPr lang="it-IT" altLang="it-IT" sz="1800"/>
            <a:t>’ </a:t>
          </a:r>
          <a:r>
            <a:rPr lang="it-IT" altLang="it-IT" sz="1800" i="1"/>
            <a:t>disciplinari</a:t>
          </a:r>
          <a:r>
            <a:rPr lang="it-IT" altLang="it-IT" sz="1800"/>
            <a:t> (esempio: la frantumazione dell’Io agli inizi del Novecento investe la filosofia, la storia, la fisica, la matematica, le lingue straniere)</a:t>
          </a:r>
          <a:endParaRPr lang="it-IT"/>
        </a:p>
      </dgm:t>
    </dgm:pt>
    <dgm:pt modelId="{996E8674-F331-4A74-B8C9-81E165644AF5}" type="parTrans" cxnId="{CB5B323C-C60B-4613-919D-84148C522AE2}">
      <dgm:prSet/>
      <dgm:spPr/>
      <dgm:t>
        <a:bodyPr/>
        <a:lstStyle/>
        <a:p>
          <a:endParaRPr lang="it-IT"/>
        </a:p>
      </dgm:t>
    </dgm:pt>
    <dgm:pt modelId="{2BE085B8-C101-483B-A075-2D4EB5EF007F}" type="sibTrans" cxnId="{CB5B323C-C60B-4613-919D-84148C522AE2}">
      <dgm:prSet/>
      <dgm:spPr/>
      <dgm:t>
        <a:bodyPr/>
        <a:lstStyle/>
        <a:p>
          <a:endParaRPr lang="it-IT"/>
        </a:p>
      </dgm:t>
    </dgm:pt>
    <dgm:pt modelId="{9B2E1A48-EB6B-4283-918F-ADB38F162FCE}">
      <dgm:prSet phldrT="[Testo]"/>
      <dgm:spPr/>
      <dgm:t>
        <a:bodyPr/>
        <a:lstStyle/>
        <a:p>
          <a:pPr defTabSz="1689100">
            <a:spcBef>
              <a:spcPct val="0"/>
            </a:spcBef>
            <a:spcAft>
              <a:spcPct val="35000"/>
            </a:spcAft>
          </a:pPr>
          <a:r>
            <a:rPr lang="it-IT" altLang="it-IT" sz="1800"/>
            <a:t>Disporre di un ‘</a:t>
          </a:r>
          <a:r>
            <a:rPr lang="it-IT" altLang="it-IT" sz="1800" i="1"/>
            <a:t>occhio extra-disciplinare</a:t>
          </a:r>
          <a:endParaRPr lang="it-IT"/>
        </a:p>
      </dgm:t>
    </dgm:pt>
    <dgm:pt modelId="{333C647D-970A-4BF3-9E42-2899874D3B35}" type="parTrans" cxnId="{CCA42C6F-C04C-49E7-976C-B6E91F371B11}">
      <dgm:prSet/>
      <dgm:spPr/>
      <dgm:t>
        <a:bodyPr/>
        <a:lstStyle/>
        <a:p>
          <a:endParaRPr lang="it-IT"/>
        </a:p>
      </dgm:t>
    </dgm:pt>
    <dgm:pt modelId="{0379A182-53CD-4BC1-A2DA-B94457EFFB82}" type="sibTrans" cxnId="{CCA42C6F-C04C-49E7-976C-B6E91F371B11}">
      <dgm:prSet/>
      <dgm:spPr/>
      <dgm:t>
        <a:bodyPr/>
        <a:lstStyle/>
        <a:p>
          <a:endParaRPr lang="it-IT"/>
        </a:p>
      </dgm:t>
    </dgm:pt>
    <dgm:pt modelId="{3CA09B49-80F0-4B73-BB06-92EA88DEC016}" type="pres">
      <dgm:prSet presAssocID="{9E2F3E27-0D84-4892-A5D9-4CD2087AD6F5}" presName="arrowDiagram" presStyleCnt="0">
        <dgm:presLayoutVars>
          <dgm:chMax val="5"/>
          <dgm:dir/>
          <dgm:resizeHandles val="exact"/>
        </dgm:presLayoutVars>
      </dgm:prSet>
      <dgm:spPr/>
    </dgm:pt>
    <dgm:pt modelId="{9D0D01FE-4D48-491F-A8A9-F5396FA95E04}" type="pres">
      <dgm:prSet presAssocID="{9E2F3E27-0D84-4892-A5D9-4CD2087AD6F5}" presName="arrow" presStyleLbl="bgShp" presStyleIdx="0" presStyleCnt="1"/>
      <dgm:spPr/>
    </dgm:pt>
    <dgm:pt modelId="{793A36B0-2F3A-4BE9-B420-415AB7F0C2F0}" type="pres">
      <dgm:prSet presAssocID="{9E2F3E27-0D84-4892-A5D9-4CD2087AD6F5}" presName="arrowDiagram4" presStyleCnt="0"/>
      <dgm:spPr/>
    </dgm:pt>
    <dgm:pt modelId="{65FB70B4-2F24-4BFD-A54D-CAE4697F4259}" type="pres">
      <dgm:prSet presAssocID="{0766DB17-FA0D-44AF-B2AC-F8D5F18C3520}" presName="bullet4a" presStyleLbl="node1" presStyleIdx="0" presStyleCnt="4"/>
      <dgm:spPr/>
    </dgm:pt>
    <dgm:pt modelId="{6538A9BF-F5E2-4440-9E22-BBEE7F184EAE}" type="pres">
      <dgm:prSet presAssocID="{0766DB17-FA0D-44AF-B2AC-F8D5F18C3520}" presName="textBox4a" presStyleLbl="revTx" presStyleIdx="0" presStyleCnt="4">
        <dgm:presLayoutVars>
          <dgm:bulletEnabled val="1"/>
        </dgm:presLayoutVars>
      </dgm:prSet>
      <dgm:spPr/>
    </dgm:pt>
    <dgm:pt modelId="{2DBCC866-8635-4C9F-A22F-2E6062BD654E}" type="pres">
      <dgm:prSet presAssocID="{9B2E1A48-EB6B-4283-918F-ADB38F162FCE}" presName="bullet4b" presStyleLbl="node1" presStyleIdx="1" presStyleCnt="4"/>
      <dgm:spPr/>
    </dgm:pt>
    <dgm:pt modelId="{8A4F35FB-EFF9-414F-8216-BA74E128234D}" type="pres">
      <dgm:prSet presAssocID="{9B2E1A48-EB6B-4283-918F-ADB38F162FCE}" presName="textBox4b" presStyleLbl="revTx" presStyleIdx="1" presStyleCnt="4">
        <dgm:presLayoutVars>
          <dgm:bulletEnabled val="1"/>
        </dgm:presLayoutVars>
      </dgm:prSet>
      <dgm:spPr/>
    </dgm:pt>
    <dgm:pt modelId="{AE2ADC30-1FED-452D-A264-631F18E1A771}" type="pres">
      <dgm:prSet presAssocID="{D7FCB93F-6563-4E14-882A-AFB75F940763}" presName="bullet4c" presStyleLbl="node1" presStyleIdx="2" presStyleCnt="4"/>
      <dgm:spPr/>
    </dgm:pt>
    <dgm:pt modelId="{8540D673-AC2D-42D5-A3A1-A20FB157689C}" type="pres">
      <dgm:prSet presAssocID="{D7FCB93F-6563-4E14-882A-AFB75F940763}" presName="textBox4c" presStyleLbl="revTx" presStyleIdx="2" presStyleCnt="4">
        <dgm:presLayoutVars>
          <dgm:bulletEnabled val="1"/>
        </dgm:presLayoutVars>
      </dgm:prSet>
      <dgm:spPr/>
    </dgm:pt>
    <dgm:pt modelId="{B83DA5E8-94B8-47CB-85DD-A55140A62554}" type="pres">
      <dgm:prSet presAssocID="{A3223BD0-B651-49B8-B68B-350BB4A07BAF}" presName="bullet4d" presStyleLbl="node1" presStyleIdx="3" presStyleCnt="4"/>
      <dgm:spPr/>
    </dgm:pt>
    <dgm:pt modelId="{DB591F6A-9D4C-408A-9027-847085778F64}" type="pres">
      <dgm:prSet presAssocID="{A3223BD0-B651-49B8-B68B-350BB4A07BAF}" presName="textBox4d" presStyleLbl="revTx" presStyleIdx="3" presStyleCnt="4">
        <dgm:presLayoutVars>
          <dgm:bulletEnabled val="1"/>
        </dgm:presLayoutVars>
      </dgm:prSet>
      <dgm:spPr/>
    </dgm:pt>
  </dgm:ptLst>
  <dgm:cxnLst>
    <dgm:cxn modelId="{D56F731F-8B14-4F73-B462-36B5106D52A6}" type="presOf" srcId="{0766DB17-FA0D-44AF-B2AC-F8D5F18C3520}" destId="{6538A9BF-F5E2-4440-9E22-BBEE7F184EAE}" srcOrd="0" destOrd="0" presId="urn:microsoft.com/office/officeart/2005/8/layout/arrow2"/>
    <dgm:cxn modelId="{CB5B323C-C60B-4613-919D-84148C522AE2}" srcId="{9E2F3E27-0D84-4892-A5D9-4CD2087AD6F5}" destId="{A3223BD0-B651-49B8-B68B-350BB4A07BAF}" srcOrd="3" destOrd="0" parTransId="{996E8674-F331-4A74-B8C9-81E165644AF5}" sibTransId="{2BE085B8-C101-483B-A075-2D4EB5EF007F}"/>
    <dgm:cxn modelId="{CCA42C6F-C04C-49E7-976C-B6E91F371B11}" srcId="{9E2F3E27-0D84-4892-A5D9-4CD2087AD6F5}" destId="{9B2E1A48-EB6B-4283-918F-ADB38F162FCE}" srcOrd="1" destOrd="0" parTransId="{333C647D-970A-4BF3-9E42-2899874D3B35}" sibTransId="{0379A182-53CD-4BC1-A2DA-B94457EFFB82}"/>
    <dgm:cxn modelId="{0C830A52-153D-4148-B576-D89314F97181}" srcId="{9E2F3E27-0D84-4892-A5D9-4CD2087AD6F5}" destId="{0766DB17-FA0D-44AF-B2AC-F8D5F18C3520}" srcOrd="0" destOrd="0" parTransId="{3F39C071-4841-4A11-8DCA-A69EB6EFCBFD}" sibTransId="{CDDBB793-0064-40FA-974D-F5AFADC4A486}"/>
    <dgm:cxn modelId="{03C42255-8C56-4B79-BF05-9E951DF51FA9}" type="presOf" srcId="{D7FCB93F-6563-4E14-882A-AFB75F940763}" destId="{8540D673-AC2D-42D5-A3A1-A20FB157689C}" srcOrd="0" destOrd="0" presId="urn:microsoft.com/office/officeart/2005/8/layout/arrow2"/>
    <dgm:cxn modelId="{08F2AD7C-46B1-49CC-8D8C-5CE2907EA6FA}" type="presOf" srcId="{9B2E1A48-EB6B-4283-918F-ADB38F162FCE}" destId="{8A4F35FB-EFF9-414F-8216-BA74E128234D}" srcOrd="0" destOrd="0" presId="urn:microsoft.com/office/officeart/2005/8/layout/arrow2"/>
    <dgm:cxn modelId="{14F2CDDB-91DF-4488-B0F9-95B21A0CD7FE}" type="presOf" srcId="{A3223BD0-B651-49B8-B68B-350BB4A07BAF}" destId="{DB591F6A-9D4C-408A-9027-847085778F64}" srcOrd="0" destOrd="0" presId="urn:microsoft.com/office/officeart/2005/8/layout/arrow2"/>
    <dgm:cxn modelId="{27981FE5-29A3-495E-84E2-EE822911D0F9}" type="presOf" srcId="{9E2F3E27-0D84-4892-A5D9-4CD2087AD6F5}" destId="{3CA09B49-80F0-4B73-BB06-92EA88DEC016}" srcOrd="0" destOrd="0" presId="urn:microsoft.com/office/officeart/2005/8/layout/arrow2"/>
    <dgm:cxn modelId="{F83FAEFF-250D-4A56-8FD6-0F7373B66E68}" srcId="{9E2F3E27-0D84-4892-A5D9-4CD2087AD6F5}" destId="{D7FCB93F-6563-4E14-882A-AFB75F940763}" srcOrd="2" destOrd="0" parTransId="{28C9E176-1BF0-42BB-8729-FF8B587098D2}" sibTransId="{AB6A94AB-21CB-40C5-AFA0-FB0930DD1254}"/>
    <dgm:cxn modelId="{8597CCA9-244C-417F-A27F-E1AB012E6366}" type="presParOf" srcId="{3CA09B49-80F0-4B73-BB06-92EA88DEC016}" destId="{9D0D01FE-4D48-491F-A8A9-F5396FA95E04}" srcOrd="0" destOrd="0" presId="urn:microsoft.com/office/officeart/2005/8/layout/arrow2"/>
    <dgm:cxn modelId="{7E401A4F-D71B-4923-8748-86150FF5FFBA}" type="presParOf" srcId="{3CA09B49-80F0-4B73-BB06-92EA88DEC016}" destId="{793A36B0-2F3A-4BE9-B420-415AB7F0C2F0}" srcOrd="1" destOrd="0" presId="urn:microsoft.com/office/officeart/2005/8/layout/arrow2"/>
    <dgm:cxn modelId="{5104564E-1C6C-4A12-826F-5B7CFEFAE47F}" type="presParOf" srcId="{793A36B0-2F3A-4BE9-B420-415AB7F0C2F0}" destId="{65FB70B4-2F24-4BFD-A54D-CAE4697F4259}" srcOrd="0" destOrd="0" presId="urn:microsoft.com/office/officeart/2005/8/layout/arrow2"/>
    <dgm:cxn modelId="{935A98A7-C149-4139-8752-8EE7F6193B27}" type="presParOf" srcId="{793A36B0-2F3A-4BE9-B420-415AB7F0C2F0}" destId="{6538A9BF-F5E2-4440-9E22-BBEE7F184EAE}" srcOrd="1" destOrd="0" presId="urn:microsoft.com/office/officeart/2005/8/layout/arrow2"/>
    <dgm:cxn modelId="{C9FD3C08-7D78-44E1-BF0C-178FA90EB3BB}" type="presParOf" srcId="{793A36B0-2F3A-4BE9-B420-415AB7F0C2F0}" destId="{2DBCC866-8635-4C9F-A22F-2E6062BD654E}" srcOrd="2" destOrd="0" presId="urn:microsoft.com/office/officeart/2005/8/layout/arrow2"/>
    <dgm:cxn modelId="{0FEBAF6A-2E0E-4066-B69A-46DA33507CC1}" type="presParOf" srcId="{793A36B0-2F3A-4BE9-B420-415AB7F0C2F0}" destId="{8A4F35FB-EFF9-414F-8216-BA74E128234D}" srcOrd="3" destOrd="0" presId="urn:microsoft.com/office/officeart/2005/8/layout/arrow2"/>
    <dgm:cxn modelId="{7B3D577F-BE18-4C18-87A6-D9867470FF7E}" type="presParOf" srcId="{793A36B0-2F3A-4BE9-B420-415AB7F0C2F0}" destId="{AE2ADC30-1FED-452D-A264-631F18E1A771}" srcOrd="4" destOrd="0" presId="urn:microsoft.com/office/officeart/2005/8/layout/arrow2"/>
    <dgm:cxn modelId="{4AFEF062-406E-47F5-A559-C71E51890163}" type="presParOf" srcId="{793A36B0-2F3A-4BE9-B420-415AB7F0C2F0}" destId="{8540D673-AC2D-42D5-A3A1-A20FB157689C}" srcOrd="5" destOrd="0" presId="urn:microsoft.com/office/officeart/2005/8/layout/arrow2"/>
    <dgm:cxn modelId="{858BAE8C-2762-4E8F-8987-DBA4EE3B9966}" type="presParOf" srcId="{793A36B0-2F3A-4BE9-B420-415AB7F0C2F0}" destId="{B83DA5E8-94B8-47CB-85DD-A55140A62554}" srcOrd="6" destOrd="0" presId="urn:microsoft.com/office/officeart/2005/8/layout/arrow2"/>
    <dgm:cxn modelId="{92323BFE-9FEE-42A1-9A91-8C0A39425D84}" type="presParOf" srcId="{793A36B0-2F3A-4BE9-B420-415AB7F0C2F0}" destId="{DB591F6A-9D4C-408A-9027-847085778F64}"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692118-6BAD-4EBF-8E6A-88D088448721}"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it-IT"/>
        </a:p>
      </dgm:t>
    </dgm:pt>
    <dgm:pt modelId="{575BD472-EBCF-4B8D-8EF0-C96CF32D5016}">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400"/>
            <a:t>Fornire una cultura che permetta di distinguere, contestualizzare, globalizzare, affrontare i problemi </a:t>
          </a:r>
        </a:p>
        <a:p>
          <a:pPr defTabSz="889000">
            <a:lnSpc>
              <a:spcPct val="90000"/>
            </a:lnSpc>
            <a:spcBef>
              <a:spcPct val="0"/>
            </a:spcBef>
            <a:spcAft>
              <a:spcPct val="35000"/>
            </a:spcAft>
          </a:pPr>
          <a:endParaRPr lang="it-IT" sz="1400"/>
        </a:p>
      </dgm:t>
    </dgm:pt>
    <dgm:pt modelId="{6B51D2CB-8CF3-4B9C-B84A-454774CF2A77}" type="parTrans" cxnId="{57EF5CDF-D888-4E44-9210-5B2E29A227A8}">
      <dgm:prSet/>
      <dgm:spPr/>
      <dgm:t>
        <a:bodyPr/>
        <a:lstStyle/>
        <a:p>
          <a:endParaRPr lang="it-IT"/>
        </a:p>
      </dgm:t>
    </dgm:pt>
    <dgm:pt modelId="{629305C7-07F0-4A65-BFAB-52459E10B560}" type="sibTrans" cxnId="{57EF5CDF-D888-4E44-9210-5B2E29A227A8}">
      <dgm:prSet/>
      <dgm:spPr/>
      <dgm:t>
        <a:bodyPr/>
        <a:lstStyle/>
        <a:p>
          <a:endParaRPr lang="it-IT"/>
        </a:p>
      </dgm:t>
    </dgm:pt>
    <dgm:pt modelId="{50765D16-B933-4938-BE62-68457FB42F4C}">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t>Insegnare la cittadinanza terrestre come comunità di destino </a:t>
          </a:r>
        </a:p>
        <a:p>
          <a:pPr defTabSz="222250">
            <a:lnSpc>
              <a:spcPct val="90000"/>
            </a:lnSpc>
            <a:spcBef>
              <a:spcPct val="0"/>
            </a:spcBef>
            <a:spcAft>
              <a:spcPct val="35000"/>
            </a:spcAft>
          </a:pPr>
          <a:endParaRPr lang="it-IT"/>
        </a:p>
      </dgm:t>
    </dgm:pt>
    <dgm:pt modelId="{9DEE3A08-8B80-4599-9204-48B251EDA20C}" type="parTrans" cxnId="{8400296C-E136-4800-85BB-3DB6D8E584F3}">
      <dgm:prSet/>
      <dgm:spPr/>
      <dgm:t>
        <a:bodyPr/>
        <a:lstStyle/>
        <a:p>
          <a:endParaRPr lang="it-IT"/>
        </a:p>
      </dgm:t>
    </dgm:pt>
    <dgm:pt modelId="{E580B1DB-D7DD-4E30-8F07-035571237498}" type="sibTrans" cxnId="{8400296C-E136-4800-85BB-3DB6D8E584F3}">
      <dgm:prSet/>
      <dgm:spPr/>
      <dgm:t>
        <a:bodyPr/>
        <a:lstStyle/>
        <a:p>
          <a:endParaRPr lang="it-IT"/>
        </a:p>
      </dgm:t>
    </dgm:pt>
    <dgm:pt modelId="{A1D4F21C-2917-4704-AB31-A731F7E7814A}">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t>Preparare le menti a rispondere alle sfide che la crescente complessità</a:t>
          </a:r>
        </a:p>
        <a:p>
          <a:pPr defTabSz="266700">
            <a:lnSpc>
              <a:spcPct val="90000"/>
            </a:lnSpc>
            <a:spcBef>
              <a:spcPct val="0"/>
            </a:spcBef>
            <a:spcAft>
              <a:spcPct val="35000"/>
            </a:spcAft>
          </a:pPr>
          <a:endParaRPr lang="it-IT"/>
        </a:p>
      </dgm:t>
    </dgm:pt>
    <dgm:pt modelId="{EBB5CC6C-ADB2-44B5-91D7-ACE6D9B46B13}" type="parTrans" cxnId="{BAA8E3F3-13D4-42B5-B905-D4DAA25DC42C}">
      <dgm:prSet/>
      <dgm:spPr/>
      <dgm:t>
        <a:bodyPr/>
        <a:lstStyle/>
        <a:p>
          <a:endParaRPr lang="it-IT"/>
        </a:p>
      </dgm:t>
    </dgm:pt>
    <dgm:pt modelId="{38F44F9C-38F7-4219-8850-10F244BF5180}" type="sibTrans" cxnId="{BAA8E3F3-13D4-42B5-B905-D4DAA25DC42C}">
      <dgm:prSet/>
      <dgm:spPr/>
      <dgm:t>
        <a:bodyPr/>
        <a:lstStyle/>
        <a:p>
          <a:endParaRPr lang="it-IT"/>
        </a:p>
      </dgm:t>
    </dgm:pt>
    <dgm:pt modelId="{A97A219A-9D35-4E8E-B93E-12826D02783A}">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t>Preparare le menti ad affrontare l’incertezza </a:t>
          </a:r>
        </a:p>
        <a:p>
          <a:pPr defTabSz="222250">
            <a:lnSpc>
              <a:spcPct val="90000"/>
            </a:lnSpc>
            <a:spcBef>
              <a:spcPct val="0"/>
            </a:spcBef>
            <a:spcAft>
              <a:spcPct val="35000"/>
            </a:spcAft>
          </a:pPr>
          <a:endParaRPr lang="it-IT"/>
        </a:p>
      </dgm:t>
    </dgm:pt>
    <dgm:pt modelId="{39E2BF95-D4DB-4CE8-977A-B9683A2BD369}" type="parTrans" cxnId="{CF708E05-9EC5-4D2B-9BB2-27C46C059CF6}">
      <dgm:prSet/>
      <dgm:spPr/>
      <dgm:t>
        <a:bodyPr/>
        <a:lstStyle/>
        <a:p>
          <a:endParaRPr lang="it-IT"/>
        </a:p>
      </dgm:t>
    </dgm:pt>
    <dgm:pt modelId="{00ADFB21-07D8-42BD-84FF-09D836A0923D}" type="sibTrans" cxnId="{CF708E05-9EC5-4D2B-9BB2-27C46C059CF6}">
      <dgm:prSet/>
      <dgm:spPr/>
      <dgm:t>
        <a:bodyPr/>
        <a:lstStyle/>
        <a:p>
          <a:endParaRPr lang="it-IT"/>
        </a:p>
      </dgm:t>
    </dgm:pt>
    <dgm:pt modelId="{DC5BB4BA-B774-4AF4-8DE2-C87D922E7907}">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t>Educare alla comprensione umana fra vicini e lontani</a:t>
          </a:r>
        </a:p>
        <a:p>
          <a:pPr defTabSz="222250">
            <a:lnSpc>
              <a:spcPct val="90000"/>
            </a:lnSpc>
            <a:spcBef>
              <a:spcPct val="0"/>
            </a:spcBef>
            <a:spcAft>
              <a:spcPct val="35000"/>
            </a:spcAft>
          </a:pPr>
          <a:endParaRPr lang="it-IT"/>
        </a:p>
      </dgm:t>
    </dgm:pt>
    <dgm:pt modelId="{5F8D0A4A-3D26-45BB-9BA2-2B34B3D4B85D}" type="parTrans" cxnId="{880C0872-39F0-4932-94F0-FFE946E08765}">
      <dgm:prSet/>
      <dgm:spPr/>
      <dgm:t>
        <a:bodyPr/>
        <a:lstStyle/>
        <a:p>
          <a:endParaRPr lang="it-IT"/>
        </a:p>
      </dgm:t>
    </dgm:pt>
    <dgm:pt modelId="{13EFD672-E352-441B-8289-FDBE1E379312}" type="sibTrans" cxnId="{880C0872-39F0-4932-94F0-FFE946E08765}">
      <dgm:prSet/>
      <dgm:spPr/>
      <dgm:t>
        <a:bodyPr/>
        <a:lstStyle/>
        <a:p>
          <a:endParaRPr lang="it-IT"/>
        </a:p>
      </dgm:t>
    </dgm:pt>
    <dgm:pt modelId="{4DE15FB8-04B9-4FEA-B844-7CE4B6E5B5ED}">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a:t>Insegnare l’affiliazione (a partire dal proprio villaggio sino al villaggio globale)</a:t>
          </a:r>
        </a:p>
        <a:p>
          <a:pPr defTabSz="266700">
            <a:lnSpc>
              <a:spcPct val="90000"/>
            </a:lnSpc>
            <a:spcBef>
              <a:spcPct val="0"/>
            </a:spcBef>
            <a:spcAft>
              <a:spcPct val="35000"/>
            </a:spcAft>
          </a:pPr>
          <a:endParaRPr lang="it-IT"/>
        </a:p>
      </dgm:t>
    </dgm:pt>
    <dgm:pt modelId="{DB15F7D2-1A29-42CA-B5B0-CD7FB1625FD1}" type="parTrans" cxnId="{5A1B24E6-F0C9-4A9A-B3A2-E00F5F9D4331}">
      <dgm:prSet/>
      <dgm:spPr/>
      <dgm:t>
        <a:bodyPr/>
        <a:lstStyle/>
        <a:p>
          <a:endParaRPr lang="it-IT"/>
        </a:p>
      </dgm:t>
    </dgm:pt>
    <dgm:pt modelId="{49E790A9-8FEB-4505-9A07-FF70CED92D53}" type="sibTrans" cxnId="{5A1B24E6-F0C9-4A9A-B3A2-E00F5F9D4331}">
      <dgm:prSet/>
      <dgm:spPr/>
      <dgm:t>
        <a:bodyPr/>
        <a:lstStyle/>
        <a:p>
          <a:endParaRPr lang="it-IT"/>
        </a:p>
      </dgm:t>
    </dgm:pt>
    <dgm:pt modelId="{CE878D08-7FBD-4945-92FD-45F5E32DBABE}" type="pres">
      <dgm:prSet presAssocID="{8C692118-6BAD-4EBF-8E6A-88D088448721}" presName="CompostProcess" presStyleCnt="0">
        <dgm:presLayoutVars>
          <dgm:dir/>
          <dgm:resizeHandles val="exact"/>
        </dgm:presLayoutVars>
      </dgm:prSet>
      <dgm:spPr/>
    </dgm:pt>
    <dgm:pt modelId="{57D0513B-9BF5-4C19-B2E6-9E3A0FF37120}" type="pres">
      <dgm:prSet presAssocID="{8C692118-6BAD-4EBF-8E6A-88D088448721}" presName="arrow" presStyleLbl="bgShp" presStyleIdx="0" presStyleCnt="1"/>
      <dgm:spPr/>
    </dgm:pt>
    <dgm:pt modelId="{9D97E0C2-1285-4CA9-BADE-142A4413905B}" type="pres">
      <dgm:prSet presAssocID="{8C692118-6BAD-4EBF-8E6A-88D088448721}" presName="linearProcess" presStyleCnt="0"/>
      <dgm:spPr/>
    </dgm:pt>
    <dgm:pt modelId="{835F17E6-CE82-4427-8CB1-D81C73C2FCFA}" type="pres">
      <dgm:prSet presAssocID="{575BD472-EBCF-4B8D-8EF0-C96CF32D5016}" presName="textNode" presStyleLbl="node1" presStyleIdx="0" presStyleCnt="6">
        <dgm:presLayoutVars>
          <dgm:bulletEnabled val="1"/>
        </dgm:presLayoutVars>
      </dgm:prSet>
      <dgm:spPr/>
    </dgm:pt>
    <dgm:pt modelId="{C8C7FDE5-F358-4E80-AF4A-2071F986319E}" type="pres">
      <dgm:prSet presAssocID="{629305C7-07F0-4A65-BFAB-52459E10B560}" presName="sibTrans" presStyleCnt="0"/>
      <dgm:spPr/>
    </dgm:pt>
    <dgm:pt modelId="{9A98503D-2DD8-4996-9967-D7E41248904B}" type="pres">
      <dgm:prSet presAssocID="{50765D16-B933-4938-BE62-68457FB42F4C}" presName="textNode" presStyleLbl="node1" presStyleIdx="1" presStyleCnt="6">
        <dgm:presLayoutVars>
          <dgm:bulletEnabled val="1"/>
        </dgm:presLayoutVars>
      </dgm:prSet>
      <dgm:spPr/>
    </dgm:pt>
    <dgm:pt modelId="{926E43A1-7CA7-4DB3-A971-5A1AABCD5374}" type="pres">
      <dgm:prSet presAssocID="{E580B1DB-D7DD-4E30-8F07-035571237498}" presName="sibTrans" presStyleCnt="0"/>
      <dgm:spPr/>
    </dgm:pt>
    <dgm:pt modelId="{CFFA2CE6-9B8E-4828-A8FC-F79B3AA706FE}" type="pres">
      <dgm:prSet presAssocID="{A1D4F21C-2917-4704-AB31-A731F7E7814A}" presName="textNode" presStyleLbl="node1" presStyleIdx="2" presStyleCnt="6">
        <dgm:presLayoutVars>
          <dgm:bulletEnabled val="1"/>
        </dgm:presLayoutVars>
      </dgm:prSet>
      <dgm:spPr/>
    </dgm:pt>
    <dgm:pt modelId="{06539F3C-3CA1-4F0A-9E69-A9C627D3D9CF}" type="pres">
      <dgm:prSet presAssocID="{38F44F9C-38F7-4219-8850-10F244BF5180}" presName="sibTrans" presStyleCnt="0"/>
      <dgm:spPr/>
    </dgm:pt>
    <dgm:pt modelId="{F2C28D16-286B-4C9C-8A71-D6E91ABC7C28}" type="pres">
      <dgm:prSet presAssocID="{A97A219A-9D35-4E8E-B93E-12826D02783A}" presName="textNode" presStyleLbl="node1" presStyleIdx="3" presStyleCnt="6">
        <dgm:presLayoutVars>
          <dgm:bulletEnabled val="1"/>
        </dgm:presLayoutVars>
      </dgm:prSet>
      <dgm:spPr/>
    </dgm:pt>
    <dgm:pt modelId="{08CD84C5-539A-4524-9300-53B47FCF58AD}" type="pres">
      <dgm:prSet presAssocID="{00ADFB21-07D8-42BD-84FF-09D836A0923D}" presName="sibTrans" presStyleCnt="0"/>
      <dgm:spPr/>
    </dgm:pt>
    <dgm:pt modelId="{D72D184D-6A46-46D0-B883-4ADE8A9440FD}" type="pres">
      <dgm:prSet presAssocID="{DC5BB4BA-B774-4AF4-8DE2-C87D922E7907}" presName="textNode" presStyleLbl="node1" presStyleIdx="4" presStyleCnt="6">
        <dgm:presLayoutVars>
          <dgm:bulletEnabled val="1"/>
        </dgm:presLayoutVars>
      </dgm:prSet>
      <dgm:spPr/>
    </dgm:pt>
    <dgm:pt modelId="{8D0A2CE8-3AD5-45F9-B764-CA33A259B209}" type="pres">
      <dgm:prSet presAssocID="{13EFD672-E352-441B-8289-FDBE1E379312}" presName="sibTrans" presStyleCnt="0"/>
      <dgm:spPr/>
    </dgm:pt>
    <dgm:pt modelId="{93416314-5398-484C-9BEE-1131591B71D6}" type="pres">
      <dgm:prSet presAssocID="{4DE15FB8-04B9-4FEA-B844-7CE4B6E5B5ED}" presName="textNode" presStyleLbl="node1" presStyleIdx="5" presStyleCnt="6">
        <dgm:presLayoutVars>
          <dgm:bulletEnabled val="1"/>
        </dgm:presLayoutVars>
      </dgm:prSet>
      <dgm:spPr/>
    </dgm:pt>
  </dgm:ptLst>
  <dgm:cxnLst>
    <dgm:cxn modelId="{CF708E05-9EC5-4D2B-9BB2-27C46C059CF6}" srcId="{8C692118-6BAD-4EBF-8E6A-88D088448721}" destId="{A97A219A-9D35-4E8E-B93E-12826D02783A}" srcOrd="3" destOrd="0" parTransId="{39E2BF95-D4DB-4CE8-977A-B9683A2BD369}" sibTransId="{00ADFB21-07D8-42BD-84FF-09D836A0923D}"/>
    <dgm:cxn modelId="{2D811D65-9D97-4192-962A-0C365C1BF83E}" type="presOf" srcId="{575BD472-EBCF-4B8D-8EF0-C96CF32D5016}" destId="{835F17E6-CE82-4427-8CB1-D81C73C2FCFA}" srcOrd="0" destOrd="0" presId="urn:microsoft.com/office/officeart/2005/8/layout/hProcess9"/>
    <dgm:cxn modelId="{1140606A-DE47-4984-AFA8-C0C4B5040BA9}" type="presOf" srcId="{4DE15FB8-04B9-4FEA-B844-7CE4B6E5B5ED}" destId="{93416314-5398-484C-9BEE-1131591B71D6}" srcOrd="0" destOrd="0" presId="urn:microsoft.com/office/officeart/2005/8/layout/hProcess9"/>
    <dgm:cxn modelId="{8400296C-E136-4800-85BB-3DB6D8E584F3}" srcId="{8C692118-6BAD-4EBF-8E6A-88D088448721}" destId="{50765D16-B933-4938-BE62-68457FB42F4C}" srcOrd="1" destOrd="0" parTransId="{9DEE3A08-8B80-4599-9204-48B251EDA20C}" sibTransId="{E580B1DB-D7DD-4E30-8F07-035571237498}"/>
    <dgm:cxn modelId="{880C0872-39F0-4932-94F0-FFE946E08765}" srcId="{8C692118-6BAD-4EBF-8E6A-88D088448721}" destId="{DC5BB4BA-B774-4AF4-8DE2-C87D922E7907}" srcOrd="4" destOrd="0" parTransId="{5F8D0A4A-3D26-45BB-9BA2-2B34B3D4B85D}" sibTransId="{13EFD672-E352-441B-8289-FDBE1E379312}"/>
    <dgm:cxn modelId="{604B0B85-C58B-4B7B-95FA-295164686A37}" type="presOf" srcId="{50765D16-B933-4938-BE62-68457FB42F4C}" destId="{9A98503D-2DD8-4996-9967-D7E41248904B}" srcOrd="0" destOrd="0" presId="urn:microsoft.com/office/officeart/2005/8/layout/hProcess9"/>
    <dgm:cxn modelId="{C83CAF98-F467-46CF-9938-2D9C68493A8B}" type="presOf" srcId="{A1D4F21C-2917-4704-AB31-A731F7E7814A}" destId="{CFFA2CE6-9B8E-4828-A8FC-F79B3AA706FE}" srcOrd="0" destOrd="0" presId="urn:microsoft.com/office/officeart/2005/8/layout/hProcess9"/>
    <dgm:cxn modelId="{344BEEAB-6B7E-470D-9AE0-14B14C18AC13}" type="presOf" srcId="{DC5BB4BA-B774-4AF4-8DE2-C87D922E7907}" destId="{D72D184D-6A46-46D0-B883-4ADE8A9440FD}" srcOrd="0" destOrd="0" presId="urn:microsoft.com/office/officeart/2005/8/layout/hProcess9"/>
    <dgm:cxn modelId="{CAF248CA-ADBB-4242-98C1-242AF71F99AC}" type="presOf" srcId="{8C692118-6BAD-4EBF-8E6A-88D088448721}" destId="{CE878D08-7FBD-4945-92FD-45F5E32DBABE}" srcOrd="0" destOrd="0" presId="urn:microsoft.com/office/officeart/2005/8/layout/hProcess9"/>
    <dgm:cxn modelId="{57EF5CDF-D888-4E44-9210-5B2E29A227A8}" srcId="{8C692118-6BAD-4EBF-8E6A-88D088448721}" destId="{575BD472-EBCF-4B8D-8EF0-C96CF32D5016}" srcOrd="0" destOrd="0" parTransId="{6B51D2CB-8CF3-4B9C-B84A-454774CF2A77}" sibTransId="{629305C7-07F0-4A65-BFAB-52459E10B560}"/>
    <dgm:cxn modelId="{A7579DE1-1E0A-4CA4-9F1F-8300D27AA810}" type="presOf" srcId="{A97A219A-9D35-4E8E-B93E-12826D02783A}" destId="{F2C28D16-286B-4C9C-8A71-D6E91ABC7C28}" srcOrd="0" destOrd="0" presId="urn:microsoft.com/office/officeart/2005/8/layout/hProcess9"/>
    <dgm:cxn modelId="{5A1B24E6-F0C9-4A9A-B3A2-E00F5F9D4331}" srcId="{8C692118-6BAD-4EBF-8E6A-88D088448721}" destId="{4DE15FB8-04B9-4FEA-B844-7CE4B6E5B5ED}" srcOrd="5" destOrd="0" parTransId="{DB15F7D2-1A29-42CA-B5B0-CD7FB1625FD1}" sibTransId="{49E790A9-8FEB-4505-9A07-FF70CED92D53}"/>
    <dgm:cxn modelId="{BAA8E3F3-13D4-42B5-B905-D4DAA25DC42C}" srcId="{8C692118-6BAD-4EBF-8E6A-88D088448721}" destId="{A1D4F21C-2917-4704-AB31-A731F7E7814A}" srcOrd="2" destOrd="0" parTransId="{EBB5CC6C-ADB2-44B5-91D7-ACE6D9B46B13}" sibTransId="{38F44F9C-38F7-4219-8850-10F244BF5180}"/>
    <dgm:cxn modelId="{5F502100-88F1-4DDB-BFD5-E2CB6A4F1900}" type="presParOf" srcId="{CE878D08-7FBD-4945-92FD-45F5E32DBABE}" destId="{57D0513B-9BF5-4C19-B2E6-9E3A0FF37120}" srcOrd="0" destOrd="0" presId="urn:microsoft.com/office/officeart/2005/8/layout/hProcess9"/>
    <dgm:cxn modelId="{BA32EC82-8C0C-4684-9E8B-7AD2D1141301}" type="presParOf" srcId="{CE878D08-7FBD-4945-92FD-45F5E32DBABE}" destId="{9D97E0C2-1285-4CA9-BADE-142A4413905B}" srcOrd="1" destOrd="0" presId="urn:microsoft.com/office/officeart/2005/8/layout/hProcess9"/>
    <dgm:cxn modelId="{4F248923-E3F2-42D2-924B-50A5BDE8F9DE}" type="presParOf" srcId="{9D97E0C2-1285-4CA9-BADE-142A4413905B}" destId="{835F17E6-CE82-4427-8CB1-D81C73C2FCFA}" srcOrd="0" destOrd="0" presId="urn:microsoft.com/office/officeart/2005/8/layout/hProcess9"/>
    <dgm:cxn modelId="{4779C2AD-336E-4F6A-AAB8-8E637F8127CF}" type="presParOf" srcId="{9D97E0C2-1285-4CA9-BADE-142A4413905B}" destId="{C8C7FDE5-F358-4E80-AF4A-2071F986319E}" srcOrd="1" destOrd="0" presId="urn:microsoft.com/office/officeart/2005/8/layout/hProcess9"/>
    <dgm:cxn modelId="{4C793873-067C-4A00-893E-9131EDE621B5}" type="presParOf" srcId="{9D97E0C2-1285-4CA9-BADE-142A4413905B}" destId="{9A98503D-2DD8-4996-9967-D7E41248904B}" srcOrd="2" destOrd="0" presId="urn:microsoft.com/office/officeart/2005/8/layout/hProcess9"/>
    <dgm:cxn modelId="{5DD3D976-A3E3-4EF3-B8AB-048CC6663AF7}" type="presParOf" srcId="{9D97E0C2-1285-4CA9-BADE-142A4413905B}" destId="{926E43A1-7CA7-4DB3-A971-5A1AABCD5374}" srcOrd="3" destOrd="0" presId="urn:microsoft.com/office/officeart/2005/8/layout/hProcess9"/>
    <dgm:cxn modelId="{FD7BF3CE-96CD-4AEC-9031-1C5783266429}" type="presParOf" srcId="{9D97E0C2-1285-4CA9-BADE-142A4413905B}" destId="{CFFA2CE6-9B8E-4828-A8FC-F79B3AA706FE}" srcOrd="4" destOrd="0" presId="urn:microsoft.com/office/officeart/2005/8/layout/hProcess9"/>
    <dgm:cxn modelId="{DCF24EBC-9B11-4DE0-BDD9-658322E41D5C}" type="presParOf" srcId="{9D97E0C2-1285-4CA9-BADE-142A4413905B}" destId="{06539F3C-3CA1-4F0A-9E69-A9C627D3D9CF}" srcOrd="5" destOrd="0" presId="urn:microsoft.com/office/officeart/2005/8/layout/hProcess9"/>
    <dgm:cxn modelId="{6BA5D45B-7D4C-49D3-BF7A-1546378FBCC4}" type="presParOf" srcId="{9D97E0C2-1285-4CA9-BADE-142A4413905B}" destId="{F2C28D16-286B-4C9C-8A71-D6E91ABC7C28}" srcOrd="6" destOrd="0" presId="urn:microsoft.com/office/officeart/2005/8/layout/hProcess9"/>
    <dgm:cxn modelId="{12FB2F97-2B84-4B70-B263-D38D10D04F31}" type="presParOf" srcId="{9D97E0C2-1285-4CA9-BADE-142A4413905B}" destId="{08CD84C5-539A-4524-9300-53B47FCF58AD}" srcOrd="7" destOrd="0" presId="urn:microsoft.com/office/officeart/2005/8/layout/hProcess9"/>
    <dgm:cxn modelId="{467236E4-4DD0-4FA2-A57C-0A2950B4721A}" type="presParOf" srcId="{9D97E0C2-1285-4CA9-BADE-142A4413905B}" destId="{D72D184D-6A46-46D0-B883-4ADE8A9440FD}" srcOrd="8" destOrd="0" presId="urn:microsoft.com/office/officeart/2005/8/layout/hProcess9"/>
    <dgm:cxn modelId="{CACCFCE4-0E22-445B-AD8C-A333243AD1C1}" type="presParOf" srcId="{9D97E0C2-1285-4CA9-BADE-142A4413905B}" destId="{8D0A2CE8-3AD5-45F9-B764-CA33A259B209}" srcOrd="9" destOrd="0" presId="urn:microsoft.com/office/officeart/2005/8/layout/hProcess9"/>
    <dgm:cxn modelId="{9DF4766B-57D4-4847-9160-484553E40578}" type="presParOf" srcId="{9D97E0C2-1285-4CA9-BADE-142A4413905B}" destId="{93416314-5398-484C-9BEE-1131591B71D6}"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F348A4-636D-43B2-8E73-E06A0796197E}" type="doc">
      <dgm:prSet loTypeId="urn:microsoft.com/office/officeart/2005/8/layout/vList6" loCatId="process" qsTypeId="urn:microsoft.com/office/officeart/2005/8/quickstyle/simple5" qsCatId="simple" csTypeId="urn:microsoft.com/office/officeart/2005/8/colors/colorful2" csCatId="colorful" phldr="1"/>
      <dgm:spPr/>
    </dgm:pt>
    <dgm:pt modelId="{948C51D2-4EA2-4320-A640-06D20BEF9D02}">
      <dgm:prSet phldrT="[Testo]"/>
      <dgm:spPr/>
      <dgm:t>
        <a:bodyPr/>
        <a:lstStyle/>
        <a:p>
          <a:r>
            <a:rPr lang="it-IT"/>
            <a:t>La didattica trasmissiva ed esercitativa non basta più</a:t>
          </a:r>
        </a:p>
      </dgm:t>
    </dgm:pt>
    <dgm:pt modelId="{1A369F67-B31F-497A-A9B2-6B7FB7F80747}" type="parTrans" cxnId="{697FE826-1201-4812-BAF4-2FFBA079EBA5}">
      <dgm:prSet/>
      <dgm:spPr/>
      <dgm:t>
        <a:bodyPr/>
        <a:lstStyle/>
        <a:p>
          <a:endParaRPr lang="it-IT"/>
        </a:p>
      </dgm:t>
    </dgm:pt>
    <dgm:pt modelId="{3880F205-42C1-45DB-B14F-4A4802FD5E6E}" type="sibTrans" cxnId="{697FE826-1201-4812-BAF4-2FFBA079EBA5}">
      <dgm:prSet/>
      <dgm:spPr/>
      <dgm:t>
        <a:bodyPr/>
        <a:lstStyle/>
        <a:p>
          <a:endParaRPr lang="it-IT"/>
        </a:p>
      </dgm:t>
    </dgm:pt>
    <dgm:pt modelId="{BA8F74AD-26BA-4316-AF07-374333BA82A9}">
      <dgm:prSet phldrT="[Testo]"/>
      <dgm:spPr/>
      <dgm:t>
        <a:bodyPr/>
        <a:lstStyle/>
        <a:p>
          <a:r>
            <a:rPr lang="it-IT"/>
            <a:t>Aiutare gli studenti a conseguire competenze</a:t>
          </a:r>
        </a:p>
      </dgm:t>
    </dgm:pt>
    <dgm:pt modelId="{AF8BE5B2-3F84-4670-9AAA-1C8A8A076C35}" type="parTrans" cxnId="{8A4D7173-78E8-44E0-BB16-DA985A01926C}">
      <dgm:prSet/>
      <dgm:spPr/>
      <dgm:t>
        <a:bodyPr/>
        <a:lstStyle/>
        <a:p>
          <a:endParaRPr lang="it-IT"/>
        </a:p>
      </dgm:t>
    </dgm:pt>
    <dgm:pt modelId="{CA067E4D-8CB1-4C10-B871-D0239A463282}" type="sibTrans" cxnId="{8A4D7173-78E8-44E0-BB16-DA985A01926C}">
      <dgm:prSet/>
      <dgm:spPr/>
      <dgm:t>
        <a:bodyPr/>
        <a:lstStyle/>
        <a:p>
          <a:endParaRPr lang="it-IT"/>
        </a:p>
      </dgm:t>
    </dgm:pt>
    <dgm:pt modelId="{EFC0B27E-7D11-44E4-B124-534C003CD370}">
      <dgm:prSet phldrT="[Testo]"/>
      <dgm:spPr/>
      <dgm:t>
        <a:bodyPr/>
        <a:lstStyle/>
        <a:p>
          <a:r>
            <a:rPr lang="it-IT"/>
            <a:t>Superamento del concetto di programmazione</a:t>
          </a:r>
        </a:p>
      </dgm:t>
    </dgm:pt>
    <dgm:pt modelId="{B905E669-025B-43E4-8052-84B7486BEA4B}" type="parTrans" cxnId="{E5172199-E28D-49C0-AB7B-7E76BFF87377}">
      <dgm:prSet/>
      <dgm:spPr/>
      <dgm:t>
        <a:bodyPr/>
        <a:lstStyle/>
        <a:p>
          <a:endParaRPr lang="it-IT"/>
        </a:p>
      </dgm:t>
    </dgm:pt>
    <dgm:pt modelId="{4D528363-61F1-4E8A-B47B-4BDB465A11CA}" type="sibTrans" cxnId="{E5172199-E28D-49C0-AB7B-7E76BFF87377}">
      <dgm:prSet/>
      <dgm:spPr/>
      <dgm:t>
        <a:bodyPr/>
        <a:lstStyle/>
        <a:p>
          <a:endParaRPr lang="it-IT"/>
        </a:p>
      </dgm:t>
    </dgm:pt>
    <dgm:pt modelId="{A842CEE3-D9D4-4985-BE20-B1A0EFC69270}" type="pres">
      <dgm:prSet presAssocID="{FFF348A4-636D-43B2-8E73-E06A0796197E}" presName="Name0" presStyleCnt="0">
        <dgm:presLayoutVars>
          <dgm:dir/>
          <dgm:animLvl val="lvl"/>
          <dgm:resizeHandles/>
        </dgm:presLayoutVars>
      </dgm:prSet>
      <dgm:spPr/>
    </dgm:pt>
    <dgm:pt modelId="{EFB0462B-68BF-4EA3-B499-11D15AA38C12}" type="pres">
      <dgm:prSet presAssocID="{948C51D2-4EA2-4320-A640-06D20BEF9D02}" presName="linNode" presStyleCnt="0"/>
      <dgm:spPr/>
    </dgm:pt>
    <dgm:pt modelId="{342E05C9-CD6A-421A-A3C6-624DFFD43737}" type="pres">
      <dgm:prSet presAssocID="{948C51D2-4EA2-4320-A640-06D20BEF9D02}" presName="parentShp" presStyleLbl="node1" presStyleIdx="0" presStyleCnt="3">
        <dgm:presLayoutVars>
          <dgm:bulletEnabled val="1"/>
        </dgm:presLayoutVars>
      </dgm:prSet>
      <dgm:spPr/>
    </dgm:pt>
    <dgm:pt modelId="{49CFEE2C-7112-4B1E-BF4E-0F2121A5EBEF}" type="pres">
      <dgm:prSet presAssocID="{948C51D2-4EA2-4320-A640-06D20BEF9D02}" presName="childShp" presStyleLbl="bgAccFollowNode1" presStyleIdx="0" presStyleCnt="3">
        <dgm:presLayoutVars>
          <dgm:bulletEnabled val="1"/>
        </dgm:presLayoutVars>
      </dgm:prSet>
      <dgm:spPr/>
    </dgm:pt>
    <dgm:pt modelId="{A480D385-1229-4745-BA0D-F1E2FC9DADAA}" type="pres">
      <dgm:prSet presAssocID="{3880F205-42C1-45DB-B14F-4A4802FD5E6E}" presName="spacing" presStyleCnt="0"/>
      <dgm:spPr/>
    </dgm:pt>
    <dgm:pt modelId="{5C3C8B54-E44C-4814-98B1-F60DC32392B4}" type="pres">
      <dgm:prSet presAssocID="{BA8F74AD-26BA-4316-AF07-374333BA82A9}" presName="linNode" presStyleCnt="0"/>
      <dgm:spPr/>
    </dgm:pt>
    <dgm:pt modelId="{02B68BB5-5FAA-4FC7-82A7-403BD693E4AE}" type="pres">
      <dgm:prSet presAssocID="{BA8F74AD-26BA-4316-AF07-374333BA82A9}" presName="parentShp" presStyleLbl="node1" presStyleIdx="1" presStyleCnt="3">
        <dgm:presLayoutVars>
          <dgm:bulletEnabled val="1"/>
        </dgm:presLayoutVars>
      </dgm:prSet>
      <dgm:spPr/>
    </dgm:pt>
    <dgm:pt modelId="{FBAF2E55-76B4-4E66-9CF5-237B0C7F8A09}" type="pres">
      <dgm:prSet presAssocID="{BA8F74AD-26BA-4316-AF07-374333BA82A9}" presName="childShp" presStyleLbl="bgAccFollowNode1" presStyleIdx="1" presStyleCnt="3">
        <dgm:presLayoutVars>
          <dgm:bulletEnabled val="1"/>
        </dgm:presLayoutVars>
      </dgm:prSet>
      <dgm:spPr/>
    </dgm:pt>
    <dgm:pt modelId="{75858DBC-B7C7-4992-B5BF-5FDD0656B1E8}" type="pres">
      <dgm:prSet presAssocID="{CA067E4D-8CB1-4C10-B871-D0239A463282}" presName="spacing" presStyleCnt="0"/>
      <dgm:spPr/>
    </dgm:pt>
    <dgm:pt modelId="{7DABDECD-9109-45DA-931F-9DC3AB7A8C0B}" type="pres">
      <dgm:prSet presAssocID="{EFC0B27E-7D11-44E4-B124-534C003CD370}" presName="linNode" presStyleCnt="0"/>
      <dgm:spPr/>
    </dgm:pt>
    <dgm:pt modelId="{10D136B9-B64B-4BFE-97B0-1C3913D84A98}" type="pres">
      <dgm:prSet presAssocID="{EFC0B27E-7D11-44E4-B124-534C003CD370}" presName="parentShp" presStyleLbl="node1" presStyleIdx="2" presStyleCnt="3">
        <dgm:presLayoutVars>
          <dgm:bulletEnabled val="1"/>
        </dgm:presLayoutVars>
      </dgm:prSet>
      <dgm:spPr/>
    </dgm:pt>
    <dgm:pt modelId="{1CAD12EF-92AE-496D-8A80-4FAA7BCE5D56}" type="pres">
      <dgm:prSet presAssocID="{EFC0B27E-7D11-44E4-B124-534C003CD370}" presName="childShp" presStyleLbl="bgAccFollowNode1" presStyleIdx="2" presStyleCnt="3">
        <dgm:presLayoutVars>
          <dgm:bulletEnabled val="1"/>
        </dgm:presLayoutVars>
      </dgm:prSet>
      <dgm:spPr/>
    </dgm:pt>
  </dgm:ptLst>
  <dgm:cxnLst>
    <dgm:cxn modelId="{697FE826-1201-4812-BAF4-2FFBA079EBA5}" srcId="{FFF348A4-636D-43B2-8E73-E06A0796197E}" destId="{948C51D2-4EA2-4320-A640-06D20BEF9D02}" srcOrd="0" destOrd="0" parTransId="{1A369F67-B31F-497A-A9B2-6B7FB7F80747}" sibTransId="{3880F205-42C1-45DB-B14F-4A4802FD5E6E}"/>
    <dgm:cxn modelId="{8A4D7173-78E8-44E0-BB16-DA985A01926C}" srcId="{FFF348A4-636D-43B2-8E73-E06A0796197E}" destId="{BA8F74AD-26BA-4316-AF07-374333BA82A9}" srcOrd="1" destOrd="0" parTransId="{AF8BE5B2-3F84-4670-9AAA-1C8A8A076C35}" sibTransId="{CA067E4D-8CB1-4C10-B871-D0239A463282}"/>
    <dgm:cxn modelId="{78B63975-6108-4980-B7C2-E7AACE2C8577}" type="presOf" srcId="{948C51D2-4EA2-4320-A640-06D20BEF9D02}" destId="{342E05C9-CD6A-421A-A3C6-624DFFD43737}" srcOrd="0" destOrd="0" presId="urn:microsoft.com/office/officeart/2005/8/layout/vList6"/>
    <dgm:cxn modelId="{520C5B8D-69BD-45DA-8C63-4643F85D9FD9}" type="presOf" srcId="{EFC0B27E-7D11-44E4-B124-534C003CD370}" destId="{10D136B9-B64B-4BFE-97B0-1C3913D84A98}" srcOrd="0" destOrd="0" presId="urn:microsoft.com/office/officeart/2005/8/layout/vList6"/>
    <dgm:cxn modelId="{E5172199-E28D-49C0-AB7B-7E76BFF87377}" srcId="{FFF348A4-636D-43B2-8E73-E06A0796197E}" destId="{EFC0B27E-7D11-44E4-B124-534C003CD370}" srcOrd="2" destOrd="0" parTransId="{B905E669-025B-43E4-8052-84B7486BEA4B}" sibTransId="{4D528363-61F1-4E8A-B47B-4BDB465A11CA}"/>
    <dgm:cxn modelId="{49E2E2BA-7E52-4C43-9C06-EDE84DC904D3}" type="presOf" srcId="{FFF348A4-636D-43B2-8E73-E06A0796197E}" destId="{A842CEE3-D9D4-4985-BE20-B1A0EFC69270}" srcOrd="0" destOrd="0" presId="urn:microsoft.com/office/officeart/2005/8/layout/vList6"/>
    <dgm:cxn modelId="{A15617E8-FBDA-4AC9-80CC-95531F82271F}" type="presOf" srcId="{BA8F74AD-26BA-4316-AF07-374333BA82A9}" destId="{02B68BB5-5FAA-4FC7-82A7-403BD693E4AE}" srcOrd="0" destOrd="0" presId="urn:microsoft.com/office/officeart/2005/8/layout/vList6"/>
    <dgm:cxn modelId="{2FD1F84D-E4FB-4321-9187-2F34F4B1954A}" type="presParOf" srcId="{A842CEE3-D9D4-4985-BE20-B1A0EFC69270}" destId="{EFB0462B-68BF-4EA3-B499-11D15AA38C12}" srcOrd="0" destOrd="0" presId="urn:microsoft.com/office/officeart/2005/8/layout/vList6"/>
    <dgm:cxn modelId="{C30CA449-05C4-4A0F-BD1D-3921DDE8526C}" type="presParOf" srcId="{EFB0462B-68BF-4EA3-B499-11D15AA38C12}" destId="{342E05C9-CD6A-421A-A3C6-624DFFD43737}" srcOrd="0" destOrd="0" presId="urn:microsoft.com/office/officeart/2005/8/layout/vList6"/>
    <dgm:cxn modelId="{86E623A8-B137-4B29-B377-688FF9A72086}" type="presParOf" srcId="{EFB0462B-68BF-4EA3-B499-11D15AA38C12}" destId="{49CFEE2C-7112-4B1E-BF4E-0F2121A5EBEF}" srcOrd="1" destOrd="0" presId="urn:microsoft.com/office/officeart/2005/8/layout/vList6"/>
    <dgm:cxn modelId="{8470F00A-008D-4821-ACD0-F8314E770D4B}" type="presParOf" srcId="{A842CEE3-D9D4-4985-BE20-B1A0EFC69270}" destId="{A480D385-1229-4745-BA0D-F1E2FC9DADAA}" srcOrd="1" destOrd="0" presId="urn:microsoft.com/office/officeart/2005/8/layout/vList6"/>
    <dgm:cxn modelId="{87BF9C97-10D2-4C43-9B35-1BB54C5F98AA}" type="presParOf" srcId="{A842CEE3-D9D4-4985-BE20-B1A0EFC69270}" destId="{5C3C8B54-E44C-4814-98B1-F60DC32392B4}" srcOrd="2" destOrd="0" presId="urn:microsoft.com/office/officeart/2005/8/layout/vList6"/>
    <dgm:cxn modelId="{EAAAF723-5B7A-43AE-B670-F48E4DA61119}" type="presParOf" srcId="{5C3C8B54-E44C-4814-98B1-F60DC32392B4}" destId="{02B68BB5-5FAA-4FC7-82A7-403BD693E4AE}" srcOrd="0" destOrd="0" presId="urn:microsoft.com/office/officeart/2005/8/layout/vList6"/>
    <dgm:cxn modelId="{0297A071-9EE8-42B6-B331-BF4AA4E68CB8}" type="presParOf" srcId="{5C3C8B54-E44C-4814-98B1-F60DC32392B4}" destId="{FBAF2E55-76B4-4E66-9CF5-237B0C7F8A09}" srcOrd="1" destOrd="0" presId="urn:microsoft.com/office/officeart/2005/8/layout/vList6"/>
    <dgm:cxn modelId="{E3B50D23-2D87-42E4-A200-80A309D79100}" type="presParOf" srcId="{A842CEE3-D9D4-4985-BE20-B1A0EFC69270}" destId="{75858DBC-B7C7-4992-B5BF-5FDD0656B1E8}" srcOrd="3" destOrd="0" presId="urn:microsoft.com/office/officeart/2005/8/layout/vList6"/>
    <dgm:cxn modelId="{4B3FB2DA-7DD3-4701-B003-475C534AFDF1}" type="presParOf" srcId="{A842CEE3-D9D4-4985-BE20-B1A0EFC69270}" destId="{7DABDECD-9109-45DA-931F-9DC3AB7A8C0B}" srcOrd="4" destOrd="0" presId="urn:microsoft.com/office/officeart/2005/8/layout/vList6"/>
    <dgm:cxn modelId="{CC3BA910-3EC4-4B84-910D-F609DA9ECD88}" type="presParOf" srcId="{7DABDECD-9109-45DA-931F-9DC3AB7A8C0B}" destId="{10D136B9-B64B-4BFE-97B0-1C3913D84A98}" srcOrd="0" destOrd="0" presId="urn:microsoft.com/office/officeart/2005/8/layout/vList6"/>
    <dgm:cxn modelId="{DF6BFED7-51A4-4EA9-9AC5-E890693EDBDE}" type="presParOf" srcId="{7DABDECD-9109-45DA-931F-9DC3AB7A8C0B}" destId="{1CAD12EF-92AE-496D-8A80-4FAA7BCE5D5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F348A4-636D-43B2-8E73-E06A0796197E}" type="doc">
      <dgm:prSet loTypeId="urn:microsoft.com/office/officeart/2005/8/layout/vList6" loCatId="process" qsTypeId="urn:microsoft.com/office/officeart/2005/8/quickstyle/simple5" qsCatId="simple" csTypeId="urn:microsoft.com/office/officeart/2005/8/colors/colorful2" csCatId="colorful" phldr="1"/>
      <dgm:spPr/>
    </dgm:pt>
    <dgm:pt modelId="{948C51D2-4EA2-4320-A640-06D20BEF9D02}">
      <dgm:prSet phldrT="[Testo]"/>
      <dgm:spPr/>
      <dgm:t>
        <a:bodyPr/>
        <a:lstStyle/>
        <a:p>
          <a:r>
            <a:rPr lang="it-IT"/>
            <a:t>La didattica trasmissiva ed esercitativa non basta più</a:t>
          </a:r>
        </a:p>
      </dgm:t>
    </dgm:pt>
    <dgm:pt modelId="{1A369F67-B31F-497A-A9B2-6B7FB7F80747}" type="parTrans" cxnId="{697FE826-1201-4812-BAF4-2FFBA079EBA5}">
      <dgm:prSet/>
      <dgm:spPr/>
      <dgm:t>
        <a:bodyPr/>
        <a:lstStyle/>
        <a:p>
          <a:endParaRPr lang="it-IT"/>
        </a:p>
      </dgm:t>
    </dgm:pt>
    <dgm:pt modelId="{3880F205-42C1-45DB-B14F-4A4802FD5E6E}" type="sibTrans" cxnId="{697FE826-1201-4812-BAF4-2FFBA079EBA5}">
      <dgm:prSet/>
      <dgm:spPr/>
      <dgm:t>
        <a:bodyPr/>
        <a:lstStyle/>
        <a:p>
          <a:endParaRPr lang="it-IT"/>
        </a:p>
      </dgm:t>
    </dgm:pt>
    <dgm:pt modelId="{BA8F74AD-26BA-4316-AF07-374333BA82A9}">
      <dgm:prSet phldrT="[Testo]"/>
      <dgm:spPr/>
      <dgm:t>
        <a:bodyPr/>
        <a:lstStyle/>
        <a:p>
          <a:r>
            <a:rPr lang="it-IT"/>
            <a:t>Aiutare gli studenti a conseguire competenze</a:t>
          </a:r>
        </a:p>
      </dgm:t>
    </dgm:pt>
    <dgm:pt modelId="{AF8BE5B2-3F84-4670-9AAA-1C8A8A076C35}" type="parTrans" cxnId="{8A4D7173-78E8-44E0-BB16-DA985A01926C}">
      <dgm:prSet/>
      <dgm:spPr/>
      <dgm:t>
        <a:bodyPr/>
        <a:lstStyle/>
        <a:p>
          <a:endParaRPr lang="it-IT"/>
        </a:p>
      </dgm:t>
    </dgm:pt>
    <dgm:pt modelId="{CA067E4D-8CB1-4C10-B871-D0239A463282}" type="sibTrans" cxnId="{8A4D7173-78E8-44E0-BB16-DA985A01926C}">
      <dgm:prSet/>
      <dgm:spPr/>
      <dgm:t>
        <a:bodyPr/>
        <a:lstStyle/>
        <a:p>
          <a:endParaRPr lang="it-IT"/>
        </a:p>
      </dgm:t>
    </dgm:pt>
    <dgm:pt modelId="{EFC0B27E-7D11-44E4-B124-534C003CD370}">
      <dgm:prSet phldrT="[Testo]"/>
      <dgm:spPr/>
      <dgm:t>
        <a:bodyPr/>
        <a:lstStyle/>
        <a:p>
          <a:r>
            <a:rPr lang="it-IT"/>
            <a:t>Superamento del concetto di programmazione</a:t>
          </a:r>
        </a:p>
      </dgm:t>
    </dgm:pt>
    <dgm:pt modelId="{B905E669-025B-43E4-8052-84B7486BEA4B}" type="parTrans" cxnId="{E5172199-E28D-49C0-AB7B-7E76BFF87377}">
      <dgm:prSet/>
      <dgm:spPr/>
      <dgm:t>
        <a:bodyPr/>
        <a:lstStyle/>
        <a:p>
          <a:endParaRPr lang="it-IT"/>
        </a:p>
      </dgm:t>
    </dgm:pt>
    <dgm:pt modelId="{4D528363-61F1-4E8A-B47B-4BDB465A11CA}" type="sibTrans" cxnId="{E5172199-E28D-49C0-AB7B-7E76BFF87377}">
      <dgm:prSet/>
      <dgm:spPr/>
      <dgm:t>
        <a:bodyPr/>
        <a:lstStyle/>
        <a:p>
          <a:endParaRPr lang="it-IT"/>
        </a:p>
      </dgm:t>
    </dgm:pt>
    <dgm:pt modelId="{A842CEE3-D9D4-4985-BE20-B1A0EFC69270}" type="pres">
      <dgm:prSet presAssocID="{FFF348A4-636D-43B2-8E73-E06A0796197E}" presName="Name0" presStyleCnt="0">
        <dgm:presLayoutVars>
          <dgm:dir/>
          <dgm:animLvl val="lvl"/>
          <dgm:resizeHandles/>
        </dgm:presLayoutVars>
      </dgm:prSet>
      <dgm:spPr/>
    </dgm:pt>
    <dgm:pt modelId="{EFB0462B-68BF-4EA3-B499-11D15AA38C12}" type="pres">
      <dgm:prSet presAssocID="{948C51D2-4EA2-4320-A640-06D20BEF9D02}" presName="linNode" presStyleCnt="0"/>
      <dgm:spPr/>
    </dgm:pt>
    <dgm:pt modelId="{342E05C9-CD6A-421A-A3C6-624DFFD43737}" type="pres">
      <dgm:prSet presAssocID="{948C51D2-4EA2-4320-A640-06D20BEF9D02}" presName="parentShp" presStyleLbl="node1" presStyleIdx="0" presStyleCnt="3">
        <dgm:presLayoutVars>
          <dgm:bulletEnabled val="1"/>
        </dgm:presLayoutVars>
      </dgm:prSet>
      <dgm:spPr/>
    </dgm:pt>
    <dgm:pt modelId="{49CFEE2C-7112-4B1E-BF4E-0F2121A5EBEF}" type="pres">
      <dgm:prSet presAssocID="{948C51D2-4EA2-4320-A640-06D20BEF9D02}" presName="childShp" presStyleLbl="bgAccFollowNode1" presStyleIdx="0" presStyleCnt="3">
        <dgm:presLayoutVars>
          <dgm:bulletEnabled val="1"/>
        </dgm:presLayoutVars>
      </dgm:prSet>
      <dgm:spPr/>
    </dgm:pt>
    <dgm:pt modelId="{A480D385-1229-4745-BA0D-F1E2FC9DADAA}" type="pres">
      <dgm:prSet presAssocID="{3880F205-42C1-45DB-B14F-4A4802FD5E6E}" presName="spacing" presStyleCnt="0"/>
      <dgm:spPr/>
    </dgm:pt>
    <dgm:pt modelId="{5C3C8B54-E44C-4814-98B1-F60DC32392B4}" type="pres">
      <dgm:prSet presAssocID="{BA8F74AD-26BA-4316-AF07-374333BA82A9}" presName="linNode" presStyleCnt="0"/>
      <dgm:spPr/>
    </dgm:pt>
    <dgm:pt modelId="{02B68BB5-5FAA-4FC7-82A7-403BD693E4AE}" type="pres">
      <dgm:prSet presAssocID="{BA8F74AD-26BA-4316-AF07-374333BA82A9}" presName="parentShp" presStyleLbl="node1" presStyleIdx="1" presStyleCnt="3">
        <dgm:presLayoutVars>
          <dgm:bulletEnabled val="1"/>
        </dgm:presLayoutVars>
      </dgm:prSet>
      <dgm:spPr/>
    </dgm:pt>
    <dgm:pt modelId="{FBAF2E55-76B4-4E66-9CF5-237B0C7F8A09}" type="pres">
      <dgm:prSet presAssocID="{BA8F74AD-26BA-4316-AF07-374333BA82A9}" presName="childShp" presStyleLbl="bgAccFollowNode1" presStyleIdx="1" presStyleCnt="3">
        <dgm:presLayoutVars>
          <dgm:bulletEnabled val="1"/>
        </dgm:presLayoutVars>
      </dgm:prSet>
      <dgm:spPr/>
    </dgm:pt>
    <dgm:pt modelId="{75858DBC-B7C7-4992-B5BF-5FDD0656B1E8}" type="pres">
      <dgm:prSet presAssocID="{CA067E4D-8CB1-4C10-B871-D0239A463282}" presName="spacing" presStyleCnt="0"/>
      <dgm:spPr/>
    </dgm:pt>
    <dgm:pt modelId="{7DABDECD-9109-45DA-931F-9DC3AB7A8C0B}" type="pres">
      <dgm:prSet presAssocID="{EFC0B27E-7D11-44E4-B124-534C003CD370}" presName="linNode" presStyleCnt="0"/>
      <dgm:spPr/>
    </dgm:pt>
    <dgm:pt modelId="{10D136B9-B64B-4BFE-97B0-1C3913D84A98}" type="pres">
      <dgm:prSet presAssocID="{EFC0B27E-7D11-44E4-B124-534C003CD370}" presName="parentShp" presStyleLbl="node1" presStyleIdx="2" presStyleCnt="3">
        <dgm:presLayoutVars>
          <dgm:bulletEnabled val="1"/>
        </dgm:presLayoutVars>
      </dgm:prSet>
      <dgm:spPr/>
    </dgm:pt>
    <dgm:pt modelId="{1CAD12EF-92AE-496D-8A80-4FAA7BCE5D56}" type="pres">
      <dgm:prSet presAssocID="{EFC0B27E-7D11-44E4-B124-534C003CD370}" presName="childShp" presStyleLbl="bgAccFollowNode1" presStyleIdx="2" presStyleCnt="3">
        <dgm:presLayoutVars>
          <dgm:bulletEnabled val="1"/>
        </dgm:presLayoutVars>
      </dgm:prSet>
      <dgm:spPr/>
    </dgm:pt>
  </dgm:ptLst>
  <dgm:cxnLst>
    <dgm:cxn modelId="{697FE826-1201-4812-BAF4-2FFBA079EBA5}" srcId="{FFF348A4-636D-43B2-8E73-E06A0796197E}" destId="{948C51D2-4EA2-4320-A640-06D20BEF9D02}" srcOrd="0" destOrd="0" parTransId="{1A369F67-B31F-497A-A9B2-6B7FB7F80747}" sibTransId="{3880F205-42C1-45DB-B14F-4A4802FD5E6E}"/>
    <dgm:cxn modelId="{8A4D7173-78E8-44E0-BB16-DA985A01926C}" srcId="{FFF348A4-636D-43B2-8E73-E06A0796197E}" destId="{BA8F74AD-26BA-4316-AF07-374333BA82A9}" srcOrd="1" destOrd="0" parTransId="{AF8BE5B2-3F84-4670-9AAA-1C8A8A076C35}" sibTransId="{CA067E4D-8CB1-4C10-B871-D0239A463282}"/>
    <dgm:cxn modelId="{78B63975-6108-4980-B7C2-E7AACE2C8577}" type="presOf" srcId="{948C51D2-4EA2-4320-A640-06D20BEF9D02}" destId="{342E05C9-CD6A-421A-A3C6-624DFFD43737}" srcOrd="0" destOrd="0" presId="urn:microsoft.com/office/officeart/2005/8/layout/vList6"/>
    <dgm:cxn modelId="{520C5B8D-69BD-45DA-8C63-4643F85D9FD9}" type="presOf" srcId="{EFC0B27E-7D11-44E4-B124-534C003CD370}" destId="{10D136B9-B64B-4BFE-97B0-1C3913D84A98}" srcOrd="0" destOrd="0" presId="urn:microsoft.com/office/officeart/2005/8/layout/vList6"/>
    <dgm:cxn modelId="{E5172199-E28D-49C0-AB7B-7E76BFF87377}" srcId="{FFF348A4-636D-43B2-8E73-E06A0796197E}" destId="{EFC0B27E-7D11-44E4-B124-534C003CD370}" srcOrd="2" destOrd="0" parTransId="{B905E669-025B-43E4-8052-84B7486BEA4B}" sibTransId="{4D528363-61F1-4E8A-B47B-4BDB465A11CA}"/>
    <dgm:cxn modelId="{49E2E2BA-7E52-4C43-9C06-EDE84DC904D3}" type="presOf" srcId="{FFF348A4-636D-43B2-8E73-E06A0796197E}" destId="{A842CEE3-D9D4-4985-BE20-B1A0EFC69270}" srcOrd="0" destOrd="0" presId="urn:microsoft.com/office/officeart/2005/8/layout/vList6"/>
    <dgm:cxn modelId="{A15617E8-FBDA-4AC9-80CC-95531F82271F}" type="presOf" srcId="{BA8F74AD-26BA-4316-AF07-374333BA82A9}" destId="{02B68BB5-5FAA-4FC7-82A7-403BD693E4AE}" srcOrd="0" destOrd="0" presId="urn:microsoft.com/office/officeart/2005/8/layout/vList6"/>
    <dgm:cxn modelId="{2FD1F84D-E4FB-4321-9187-2F34F4B1954A}" type="presParOf" srcId="{A842CEE3-D9D4-4985-BE20-B1A0EFC69270}" destId="{EFB0462B-68BF-4EA3-B499-11D15AA38C12}" srcOrd="0" destOrd="0" presId="urn:microsoft.com/office/officeart/2005/8/layout/vList6"/>
    <dgm:cxn modelId="{C30CA449-05C4-4A0F-BD1D-3921DDE8526C}" type="presParOf" srcId="{EFB0462B-68BF-4EA3-B499-11D15AA38C12}" destId="{342E05C9-CD6A-421A-A3C6-624DFFD43737}" srcOrd="0" destOrd="0" presId="urn:microsoft.com/office/officeart/2005/8/layout/vList6"/>
    <dgm:cxn modelId="{86E623A8-B137-4B29-B377-688FF9A72086}" type="presParOf" srcId="{EFB0462B-68BF-4EA3-B499-11D15AA38C12}" destId="{49CFEE2C-7112-4B1E-BF4E-0F2121A5EBEF}" srcOrd="1" destOrd="0" presId="urn:microsoft.com/office/officeart/2005/8/layout/vList6"/>
    <dgm:cxn modelId="{8470F00A-008D-4821-ACD0-F8314E770D4B}" type="presParOf" srcId="{A842CEE3-D9D4-4985-BE20-B1A0EFC69270}" destId="{A480D385-1229-4745-BA0D-F1E2FC9DADAA}" srcOrd="1" destOrd="0" presId="urn:microsoft.com/office/officeart/2005/8/layout/vList6"/>
    <dgm:cxn modelId="{87BF9C97-10D2-4C43-9B35-1BB54C5F98AA}" type="presParOf" srcId="{A842CEE3-D9D4-4985-BE20-B1A0EFC69270}" destId="{5C3C8B54-E44C-4814-98B1-F60DC32392B4}" srcOrd="2" destOrd="0" presId="urn:microsoft.com/office/officeart/2005/8/layout/vList6"/>
    <dgm:cxn modelId="{EAAAF723-5B7A-43AE-B670-F48E4DA61119}" type="presParOf" srcId="{5C3C8B54-E44C-4814-98B1-F60DC32392B4}" destId="{02B68BB5-5FAA-4FC7-82A7-403BD693E4AE}" srcOrd="0" destOrd="0" presId="urn:microsoft.com/office/officeart/2005/8/layout/vList6"/>
    <dgm:cxn modelId="{0297A071-9EE8-42B6-B331-BF4AA4E68CB8}" type="presParOf" srcId="{5C3C8B54-E44C-4814-98B1-F60DC32392B4}" destId="{FBAF2E55-76B4-4E66-9CF5-237B0C7F8A09}" srcOrd="1" destOrd="0" presId="urn:microsoft.com/office/officeart/2005/8/layout/vList6"/>
    <dgm:cxn modelId="{E3B50D23-2D87-42E4-A200-80A309D79100}" type="presParOf" srcId="{A842CEE3-D9D4-4985-BE20-B1A0EFC69270}" destId="{75858DBC-B7C7-4992-B5BF-5FDD0656B1E8}" srcOrd="3" destOrd="0" presId="urn:microsoft.com/office/officeart/2005/8/layout/vList6"/>
    <dgm:cxn modelId="{4B3FB2DA-7DD3-4701-B003-475C534AFDF1}" type="presParOf" srcId="{A842CEE3-D9D4-4985-BE20-B1A0EFC69270}" destId="{7DABDECD-9109-45DA-931F-9DC3AB7A8C0B}" srcOrd="4" destOrd="0" presId="urn:microsoft.com/office/officeart/2005/8/layout/vList6"/>
    <dgm:cxn modelId="{CC3BA910-3EC4-4B84-910D-F609DA9ECD88}" type="presParOf" srcId="{7DABDECD-9109-45DA-931F-9DC3AB7A8C0B}" destId="{10D136B9-B64B-4BFE-97B0-1C3913D84A98}" srcOrd="0" destOrd="0" presId="urn:microsoft.com/office/officeart/2005/8/layout/vList6"/>
    <dgm:cxn modelId="{DF6BFED7-51A4-4EA9-9AC5-E890693EDBDE}" type="presParOf" srcId="{7DABDECD-9109-45DA-931F-9DC3AB7A8C0B}" destId="{1CAD12EF-92AE-496D-8A80-4FAA7BCE5D5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1FD165-B54A-4912-A280-77393996AF2E}" type="doc">
      <dgm:prSet loTypeId="urn:microsoft.com/office/officeart/2008/layout/BendingPictureCaptionList" loCatId="picture" qsTypeId="urn:microsoft.com/office/officeart/2005/8/quickstyle/simple4" qsCatId="simple" csTypeId="urn:microsoft.com/office/officeart/2005/8/colors/colorful2" csCatId="colorful" phldr="1"/>
      <dgm:spPr/>
      <dgm:t>
        <a:bodyPr/>
        <a:lstStyle/>
        <a:p>
          <a:endParaRPr lang="it-IT"/>
        </a:p>
      </dgm:t>
    </dgm:pt>
    <dgm:pt modelId="{415D8049-64FB-4602-8887-240D66C266DA}">
      <dgm:prSet phldrT="[Testo]" custT="1"/>
      <dgm:spPr/>
      <dgm:t>
        <a:bodyPr/>
        <a:lstStyle/>
        <a:p>
          <a:r>
            <a:rPr lang="it-IT" sz="2400" dirty="0" err="1"/>
            <a:t>Role</a:t>
          </a:r>
          <a:r>
            <a:rPr lang="it-IT" sz="2400" dirty="0"/>
            <a:t> </a:t>
          </a:r>
          <a:r>
            <a:rPr lang="it-IT" sz="2400" dirty="0" err="1"/>
            <a:t>Playing</a:t>
          </a:r>
          <a:endParaRPr lang="it-IT" sz="2400" dirty="0"/>
        </a:p>
      </dgm:t>
    </dgm:pt>
    <dgm:pt modelId="{9A217F1D-074C-48E7-A649-747B014D90BC}" type="parTrans" cxnId="{AA1B9980-5010-441B-B019-FC50EAAC0583}">
      <dgm:prSet/>
      <dgm:spPr/>
      <dgm:t>
        <a:bodyPr/>
        <a:lstStyle/>
        <a:p>
          <a:endParaRPr lang="it-IT"/>
        </a:p>
      </dgm:t>
    </dgm:pt>
    <dgm:pt modelId="{CD3AE6B0-9FFF-4914-BB14-C81FC23B3C1B}" type="sibTrans" cxnId="{AA1B9980-5010-441B-B019-FC50EAAC0583}">
      <dgm:prSet/>
      <dgm:spPr/>
      <dgm:t>
        <a:bodyPr/>
        <a:lstStyle/>
        <a:p>
          <a:endParaRPr lang="it-IT"/>
        </a:p>
      </dgm:t>
    </dgm:pt>
    <dgm:pt modelId="{022EBB03-6BA4-4536-9FDC-5E72F33F9446}">
      <dgm:prSet phldrT="[Testo]" custT="1"/>
      <dgm:spPr/>
      <dgm:t>
        <a:bodyPr/>
        <a:lstStyle/>
        <a:p>
          <a:r>
            <a:rPr lang="it-IT" sz="2400"/>
            <a:t>Ricerca-Azione</a:t>
          </a:r>
        </a:p>
      </dgm:t>
    </dgm:pt>
    <dgm:pt modelId="{32AA42B5-A8AB-4B8E-B574-DA44541E22B0}" type="parTrans" cxnId="{1D824488-D025-4AD0-891F-00AFD5B025AF}">
      <dgm:prSet/>
      <dgm:spPr/>
      <dgm:t>
        <a:bodyPr/>
        <a:lstStyle/>
        <a:p>
          <a:endParaRPr lang="it-IT"/>
        </a:p>
      </dgm:t>
    </dgm:pt>
    <dgm:pt modelId="{1530647E-EFCC-43EF-B849-5AC6E71CFED1}" type="sibTrans" cxnId="{1D824488-D025-4AD0-891F-00AFD5B025AF}">
      <dgm:prSet/>
      <dgm:spPr/>
      <dgm:t>
        <a:bodyPr/>
        <a:lstStyle/>
        <a:p>
          <a:endParaRPr lang="it-IT"/>
        </a:p>
      </dgm:t>
    </dgm:pt>
    <dgm:pt modelId="{C22A3374-4EC2-42EF-AD8C-63E29540E77D}">
      <dgm:prSet phldrT="[Testo]" custT="1"/>
      <dgm:spPr/>
      <dgm:t>
        <a:bodyPr/>
        <a:lstStyle/>
        <a:p>
          <a:r>
            <a:rPr lang="it-IT" sz="2000"/>
            <a:t>Digital Storytelling</a:t>
          </a:r>
        </a:p>
      </dgm:t>
    </dgm:pt>
    <dgm:pt modelId="{6E6F8DFF-BC7C-44BD-916F-55AE93AE1A28}" type="parTrans" cxnId="{8BBFB1D6-3270-47CB-A9C0-22C1CE8299FB}">
      <dgm:prSet/>
      <dgm:spPr/>
      <dgm:t>
        <a:bodyPr/>
        <a:lstStyle/>
        <a:p>
          <a:endParaRPr lang="it-IT"/>
        </a:p>
      </dgm:t>
    </dgm:pt>
    <dgm:pt modelId="{E3C9C87B-DE3D-44CF-8963-0D758212E4B7}" type="sibTrans" cxnId="{8BBFB1D6-3270-47CB-A9C0-22C1CE8299FB}">
      <dgm:prSet/>
      <dgm:spPr/>
      <dgm:t>
        <a:bodyPr/>
        <a:lstStyle/>
        <a:p>
          <a:endParaRPr lang="it-IT"/>
        </a:p>
      </dgm:t>
    </dgm:pt>
    <dgm:pt modelId="{360F50B3-FBCF-4355-B8B1-2EA4F26FE4DA}">
      <dgm:prSet phldrT="[Testo]" custT="1"/>
      <dgm:spPr/>
      <dgm:t>
        <a:bodyPr/>
        <a:lstStyle/>
        <a:p>
          <a:r>
            <a:rPr lang="it-IT" sz="2400"/>
            <a:t>Situated learning</a:t>
          </a:r>
        </a:p>
      </dgm:t>
    </dgm:pt>
    <dgm:pt modelId="{C13DA33D-1B84-4853-A127-B51947577BF3}" type="parTrans" cxnId="{54838CE5-D4B0-4DC6-88A9-AE90EEDE18A5}">
      <dgm:prSet/>
      <dgm:spPr/>
      <dgm:t>
        <a:bodyPr/>
        <a:lstStyle/>
        <a:p>
          <a:endParaRPr lang="it-IT"/>
        </a:p>
      </dgm:t>
    </dgm:pt>
    <dgm:pt modelId="{AC8A6808-9180-4331-83CD-5E64A0C045FD}" type="sibTrans" cxnId="{54838CE5-D4B0-4DC6-88A9-AE90EEDE18A5}">
      <dgm:prSet/>
      <dgm:spPr/>
      <dgm:t>
        <a:bodyPr/>
        <a:lstStyle/>
        <a:p>
          <a:endParaRPr lang="it-IT"/>
        </a:p>
      </dgm:t>
    </dgm:pt>
    <dgm:pt modelId="{623EDA96-2DED-4E99-81EA-9DC7E40A9268}">
      <dgm:prSet phldrT="[Testo]" custT="1"/>
      <dgm:spPr/>
      <dgm:t>
        <a:bodyPr/>
        <a:lstStyle/>
        <a:p>
          <a:r>
            <a:rPr lang="it-IT" sz="1600"/>
            <a:t>Brainstorming</a:t>
          </a:r>
        </a:p>
      </dgm:t>
    </dgm:pt>
    <dgm:pt modelId="{A961543D-4395-42B8-A8C8-0712612852F9}" type="parTrans" cxnId="{3075E4F6-59EA-4B86-BEA6-7256B7547A0E}">
      <dgm:prSet/>
      <dgm:spPr/>
      <dgm:t>
        <a:bodyPr/>
        <a:lstStyle/>
        <a:p>
          <a:endParaRPr lang="it-IT"/>
        </a:p>
      </dgm:t>
    </dgm:pt>
    <dgm:pt modelId="{B8D6E739-CD31-4AAE-8F29-3F433FC4CC82}" type="sibTrans" cxnId="{3075E4F6-59EA-4B86-BEA6-7256B7547A0E}">
      <dgm:prSet/>
      <dgm:spPr/>
      <dgm:t>
        <a:bodyPr/>
        <a:lstStyle/>
        <a:p>
          <a:endParaRPr lang="it-IT"/>
        </a:p>
      </dgm:t>
    </dgm:pt>
    <dgm:pt modelId="{5190A8B2-0EF9-4F9C-B462-5617D4699D0B}" type="pres">
      <dgm:prSet presAssocID="{561FD165-B54A-4912-A280-77393996AF2E}" presName="Name0" presStyleCnt="0">
        <dgm:presLayoutVars>
          <dgm:dir/>
          <dgm:resizeHandles val="exact"/>
        </dgm:presLayoutVars>
      </dgm:prSet>
      <dgm:spPr/>
    </dgm:pt>
    <dgm:pt modelId="{89ECF6BB-9152-4479-9023-15DBC60570FF}" type="pres">
      <dgm:prSet presAssocID="{415D8049-64FB-4602-8887-240D66C266DA}" presName="composite" presStyleCnt="0"/>
      <dgm:spPr/>
    </dgm:pt>
    <dgm:pt modelId="{2ED46022-70CE-425F-B91F-5C947FA077D1}" type="pres">
      <dgm:prSet presAssocID="{415D8049-64FB-4602-8887-240D66C266DA}" presName="rect1" presStyleLbl="bgImgPlace1" presStyleIdx="0" presStyleCnt="5"/>
      <dgm:spPr>
        <a:blipFill rotWithShape="1">
          <a:blip xmlns:r="http://schemas.openxmlformats.org/officeDocument/2006/relationships" r:embed="rId1"/>
          <a:stretch>
            <a:fillRect/>
          </a:stretch>
        </a:blipFill>
      </dgm:spPr>
    </dgm:pt>
    <dgm:pt modelId="{2198E449-3C6F-44A7-A651-5C6CD667B41F}" type="pres">
      <dgm:prSet presAssocID="{415D8049-64FB-4602-8887-240D66C266DA}" presName="wedgeRectCallout1" presStyleLbl="node1" presStyleIdx="0" presStyleCnt="5">
        <dgm:presLayoutVars>
          <dgm:bulletEnabled val="1"/>
        </dgm:presLayoutVars>
      </dgm:prSet>
      <dgm:spPr/>
    </dgm:pt>
    <dgm:pt modelId="{C8DA1132-F352-4B9B-AACF-772F86690977}" type="pres">
      <dgm:prSet presAssocID="{CD3AE6B0-9FFF-4914-BB14-C81FC23B3C1B}" presName="sibTrans" presStyleCnt="0"/>
      <dgm:spPr/>
    </dgm:pt>
    <dgm:pt modelId="{CBE19EAF-40D7-4FD2-A5F2-A634ABF818B6}" type="pres">
      <dgm:prSet presAssocID="{022EBB03-6BA4-4536-9FDC-5E72F33F9446}" presName="composite" presStyleCnt="0"/>
      <dgm:spPr/>
    </dgm:pt>
    <dgm:pt modelId="{527009AB-1461-4F4D-8A19-776397AD9866}" type="pres">
      <dgm:prSet presAssocID="{022EBB03-6BA4-4536-9FDC-5E72F33F9446}" presName="rect1" presStyleLbl="bgImgPlace1" presStyleIdx="1" presStyleCnt="5"/>
      <dgm:spPr>
        <a:blipFill rotWithShape="1">
          <a:blip xmlns:r="http://schemas.openxmlformats.org/officeDocument/2006/relationships" r:embed="rId2"/>
          <a:stretch>
            <a:fillRect/>
          </a:stretch>
        </a:blipFill>
      </dgm:spPr>
    </dgm:pt>
    <dgm:pt modelId="{163FB1D7-181D-4119-91B3-F5A12E6AC19B}" type="pres">
      <dgm:prSet presAssocID="{022EBB03-6BA4-4536-9FDC-5E72F33F9446}" presName="wedgeRectCallout1" presStyleLbl="node1" presStyleIdx="1" presStyleCnt="5">
        <dgm:presLayoutVars>
          <dgm:bulletEnabled val="1"/>
        </dgm:presLayoutVars>
      </dgm:prSet>
      <dgm:spPr/>
    </dgm:pt>
    <dgm:pt modelId="{230FB656-B962-4DE4-8C8E-A4EAC96C9DC7}" type="pres">
      <dgm:prSet presAssocID="{1530647E-EFCC-43EF-B849-5AC6E71CFED1}" presName="sibTrans" presStyleCnt="0"/>
      <dgm:spPr/>
    </dgm:pt>
    <dgm:pt modelId="{5488FB80-0126-436A-8A2A-129E620588B8}" type="pres">
      <dgm:prSet presAssocID="{C22A3374-4EC2-42EF-AD8C-63E29540E77D}" presName="composite" presStyleCnt="0"/>
      <dgm:spPr/>
    </dgm:pt>
    <dgm:pt modelId="{51F5E1DD-C535-4DA2-BE2C-3421A025AABE}" type="pres">
      <dgm:prSet presAssocID="{C22A3374-4EC2-42EF-AD8C-63E29540E77D}" presName="rect1" presStyleLbl="bgImgPlace1" presStyleIdx="2" presStyleCnt="5"/>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a:hlinkClick xmlns:r="http://schemas.openxmlformats.org/officeDocument/2006/relationships" r:id="rId4" action="ppaction://hlinkfile"/>
          </dgm14:cNvPr>
        </a:ext>
      </dgm:extLst>
    </dgm:pt>
    <dgm:pt modelId="{FDD71A14-1E9D-4B47-B1C7-A8DD384BC36B}" type="pres">
      <dgm:prSet presAssocID="{C22A3374-4EC2-42EF-AD8C-63E29540E77D}" presName="wedgeRectCallout1" presStyleLbl="node1" presStyleIdx="2" presStyleCnt="5">
        <dgm:presLayoutVars>
          <dgm:bulletEnabled val="1"/>
        </dgm:presLayoutVars>
      </dgm:prSet>
      <dgm:spPr/>
    </dgm:pt>
    <dgm:pt modelId="{9AAF1FBE-A543-4AAA-A9D3-88AAB1182A79}" type="pres">
      <dgm:prSet presAssocID="{E3C9C87B-DE3D-44CF-8963-0D758212E4B7}" presName="sibTrans" presStyleCnt="0"/>
      <dgm:spPr/>
    </dgm:pt>
    <dgm:pt modelId="{C2A82923-CB96-4E43-ADCB-C758677B0A6C}" type="pres">
      <dgm:prSet presAssocID="{360F50B3-FBCF-4355-B8B1-2EA4F26FE4DA}" presName="composite" presStyleCnt="0"/>
      <dgm:spPr/>
    </dgm:pt>
    <dgm:pt modelId="{6AE778FF-8208-4F3D-AF94-F2866ADE1FBC}" type="pres">
      <dgm:prSet presAssocID="{360F50B3-FBCF-4355-B8B1-2EA4F26FE4DA}" presName="rect1" presStyleLbl="bgImgPlace1" presStyleIdx="3" presStyleCnt="5"/>
      <dgm:spPr>
        <a:blipFill rotWithShape="1">
          <a:blip xmlns:r="http://schemas.openxmlformats.org/officeDocument/2006/relationships" r:embed="rId5"/>
          <a:stretch>
            <a:fillRect/>
          </a:stretch>
        </a:blipFill>
      </dgm:spPr>
    </dgm:pt>
    <dgm:pt modelId="{FAA5D3C9-AE77-469C-9059-5D0D76802F3A}" type="pres">
      <dgm:prSet presAssocID="{360F50B3-FBCF-4355-B8B1-2EA4F26FE4DA}" presName="wedgeRectCallout1" presStyleLbl="node1" presStyleIdx="3" presStyleCnt="5">
        <dgm:presLayoutVars>
          <dgm:bulletEnabled val="1"/>
        </dgm:presLayoutVars>
      </dgm:prSet>
      <dgm:spPr/>
    </dgm:pt>
    <dgm:pt modelId="{656B944E-9C5B-4C1D-A147-9D2BD0927258}" type="pres">
      <dgm:prSet presAssocID="{AC8A6808-9180-4331-83CD-5E64A0C045FD}" presName="sibTrans" presStyleCnt="0"/>
      <dgm:spPr/>
    </dgm:pt>
    <dgm:pt modelId="{22B9A7E9-F0A6-471C-968D-F9C543D9F74D}" type="pres">
      <dgm:prSet presAssocID="{623EDA96-2DED-4E99-81EA-9DC7E40A9268}" presName="composite" presStyleCnt="0"/>
      <dgm:spPr/>
    </dgm:pt>
    <dgm:pt modelId="{93F14790-64E6-4A0D-AEDC-EB1C44DC116E}" type="pres">
      <dgm:prSet presAssocID="{623EDA96-2DED-4E99-81EA-9DC7E40A9268}" presName="rect1" presStyleLbl="bgImgPlace1" presStyleIdx="4" presStyleCnt="5"/>
      <dgm:spPr>
        <a:blipFill rotWithShape="1">
          <a:blip xmlns:r="http://schemas.openxmlformats.org/officeDocument/2006/relationships" r:embed="rId6"/>
          <a:stretch>
            <a:fillRect/>
          </a:stretch>
        </a:blipFill>
      </dgm:spPr>
    </dgm:pt>
    <dgm:pt modelId="{FFF128DD-E3C1-4470-864B-849EE27E76AA}" type="pres">
      <dgm:prSet presAssocID="{623EDA96-2DED-4E99-81EA-9DC7E40A9268}" presName="wedgeRectCallout1" presStyleLbl="node1" presStyleIdx="4" presStyleCnt="5">
        <dgm:presLayoutVars>
          <dgm:bulletEnabled val="1"/>
        </dgm:presLayoutVars>
      </dgm:prSet>
      <dgm:spPr/>
    </dgm:pt>
  </dgm:ptLst>
  <dgm:cxnLst>
    <dgm:cxn modelId="{C8E7F818-183D-4891-A630-C271E4812166}" type="presOf" srcId="{623EDA96-2DED-4E99-81EA-9DC7E40A9268}" destId="{FFF128DD-E3C1-4470-864B-849EE27E76AA}" srcOrd="0" destOrd="0" presId="urn:microsoft.com/office/officeart/2008/layout/BendingPictureCaptionList"/>
    <dgm:cxn modelId="{0DAB9D1A-4A92-4FAB-B92D-11BE121836B9}" type="presOf" srcId="{360F50B3-FBCF-4355-B8B1-2EA4F26FE4DA}" destId="{FAA5D3C9-AE77-469C-9059-5D0D76802F3A}" srcOrd="0" destOrd="0" presId="urn:microsoft.com/office/officeart/2008/layout/BendingPictureCaptionList"/>
    <dgm:cxn modelId="{AA1B9980-5010-441B-B019-FC50EAAC0583}" srcId="{561FD165-B54A-4912-A280-77393996AF2E}" destId="{415D8049-64FB-4602-8887-240D66C266DA}" srcOrd="0" destOrd="0" parTransId="{9A217F1D-074C-48E7-A649-747B014D90BC}" sibTransId="{CD3AE6B0-9FFF-4914-BB14-C81FC23B3C1B}"/>
    <dgm:cxn modelId="{4210D885-2026-43DD-BDF3-87AC90C21298}" type="presOf" srcId="{561FD165-B54A-4912-A280-77393996AF2E}" destId="{5190A8B2-0EF9-4F9C-B462-5617D4699D0B}" srcOrd="0" destOrd="0" presId="urn:microsoft.com/office/officeart/2008/layout/BendingPictureCaptionList"/>
    <dgm:cxn modelId="{1D824488-D025-4AD0-891F-00AFD5B025AF}" srcId="{561FD165-B54A-4912-A280-77393996AF2E}" destId="{022EBB03-6BA4-4536-9FDC-5E72F33F9446}" srcOrd="1" destOrd="0" parTransId="{32AA42B5-A8AB-4B8E-B574-DA44541E22B0}" sibTransId="{1530647E-EFCC-43EF-B849-5AC6E71CFED1}"/>
    <dgm:cxn modelId="{D091C1BA-5A29-4DE1-8F7D-1C98433E2910}" type="presOf" srcId="{022EBB03-6BA4-4536-9FDC-5E72F33F9446}" destId="{163FB1D7-181D-4119-91B3-F5A12E6AC19B}" srcOrd="0" destOrd="0" presId="urn:microsoft.com/office/officeart/2008/layout/BendingPictureCaptionList"/>
    <dgm:cxn modelId="{53D7A0BD-EA80-41AD-993B-25D7D26ACAE8}" type="presOf" srcId="{C22A3374-4EC2-42EF-AD8C-63E29540E77D}" destId="{FDD71A14-1E9D-4B47-B1C7-A8DD384BC36B}" srcOrd="0" destOrd="0" presId="urn:microsoft.com/office/officeart/2008/layout/BendingPictureCaptionList"/>
    <dgm:cxn modelId="{67BF1ECE-5029-4398-B8C2-7CC8DCF90611}" type="presOf" srcId="{415D8049-64FB-4602-8887-240D66C266DA}" destId="{2198E449-3C6F-44A7-A651-5C6CD667B41F}" srcOrd="0" destOrd="0" presId="urn:microsoft.com/office/officeart/2008/layout/BendingPictureCaptionList"/>
    <dgm:cxn modelId="{8BBFB1D6-3270-47CB-A9C0-22C1CE8299FB}" srcId="{561FD165-B54A-4912-A280-77393996AF2E}" destId="{C22A3374-4EC2-42EF-AD8C-63E29540E77D}" srcOrd="2" destOrd="0" parTransId="{6E6F8DFF-BC7C-44BD-916F-55AE93AE1A28}" sibTransId="{E3C9C87B-DE3D-44CF-8963-0D758212E4B7}"/>
    <dgm:cxn modelId="{54838CE5-D4B0-4DC6-88A9-AE90EEDE18A5}" srcId="{561FD165-B54A-4912-A280-77393996AF2E}" destId="{360F50B3-FBCF-4355-B8B1-2EA4F26FE4DA}" srcOrd="3" destOrd="0" parTransId="{C13DA33D-1B84-4853-A127-B51947577BF3}" sibTransId="{AC8A6808-9180-4331-83CD-5E64A0C045FD}"/>
    <dgm:cxn modelId="{3075E4F6-59EA-4B86-BEA6-7256B7547A0E}" srcId="{561FD165-B54A-4912-A280-77393996AF2E}" destId="{623EDA96-2DED-4E99-81EA-9DC7E40A9268}" srcOrd="4" destOrd="0" parTransId="{A961543D-4395-42B8-A8C8-0712612852F9}" sibTransId="{B8D6E739-CD31-4AAE-8F29-3F433FC4CC82}"/>
    <dgm:cxn modelId="{772A0C66-6919-48E4-946F-E4EAEDD2CB65}" type="presParOf" srcId="{5190A8B2-0EF9-4F9C-B462-5617D4699D0B}" destId="{89ECF6BB-9152-4479-9023-15DBC60570FF}" srcOrd="0" destOrd="0" presId="urn:microsoft.com/office/officeart/2008/layout/BendingPictureCaptionList"/>
    <dgm:cxn modelId="{F10AF94F-D740-404C-BA6E-EB9230271D5A}" type="presParOf" srcId="{89ECF6BB-9152-4479-9023-15DBC60570FF}" destId="{2ED46022-70CE-425F-B91F-5C947FA077D1}" srcOrd="0" destOrd="0" presId="urn:microsoft.com/office/officeart/2008/layout/BendingPictureCaptionList"/>
    <dgm:cxn modelId="{CFD1938C-2F38-437F-8A62-C2270E477990}" type="presParOf" srcId="{89ECF6BB-9152-4479-9023-15DBC60570FF}" destId="{2198E449-3C6F-44A7-A651-5C6CD667B41F}" srcOrd="1" destOrd="0" presId="urn:microsoft.com/office/officeart/2008/layout/BendingPictureCaptionList"/>
    <dgm:cxn modelId="{6CF8A72A-0BA3-4CAC-A334-3F89A405DA72}" type="presParOf" srcId="{5190A8B2-0EF9-4F9C-B462-5617D4699D0B}" destId="{C8DA1132-F352-4B9B-AACF-772F86690977}" srcOrd="1" destOrd="0" presId="urn:microsoft.com/office/officeart/2008/layout/BendingPictureCaptionList"/>
    <dgm:cxn modelId="{ECE7B432-C392-4142-97AE-6623044D6184}" type="presParOf" srcId="{5190A8B2-0EF9-4F9C-B462-5617D4699D0B}" destId="{CBE19EAF-40D7-4FD2-A5F2-A634ABF818B6}" srcOrd="2" destOrd="0" presId="urn:microsoft.com/office/officeart/2008/layout/BendingPictureCaptionList"/>
    <dgm:cxn modelId="{C97899CD-CFF2-48A5-A8A6-BA8D324F25C8}" type="presParOf" srcId="{CBE19EAF-40D7-4FD2-A5F2-A634ABF818B6}" destId="{527009AB-1461-4F4D-8A19-776397AD9866}" srcOrd="0" destOrd="0" presId="urn:microsoft.com/office/officeart/2008/layout/BendingPictureCaptionList"/>
    <dgm:cxn modelId="{40B1372E-50F6-4ADD-87FC-9170BA88F8DC}" type="presParOf" srcId="{CBE19EAF-40D7-4FD2-A5F2-A634ABF818B6}" destId="{163FB1D7-181D-4119-91B3-F5A12E6AC19B}" srcOrd="1" destOrd="0" presId="urn:microsoft.com/office/officeart/2008/layout/BendingPictureCaptionList"/>
    <dgm:cxn modelId="{55883102-3094-417F-9424-C0472013AB52}" type="presParOf" srcId="{5190A8B2-0EF9-4F9C-B462-5617D4699D0B}" destId="{230FB656-B962-4DE4-8C8E-A4EAC96C9DC7}" srcOrd="3" destOrd="0" presId="urn:microsoft.com/office/officeart/2008/layout/BendingPictureCaptionList"/>
    <dgm:cxn modelId="{6A3B51CA-5AAE-47B3-AA79-61785CC9EF3E}" type="presParOf" srcId="{5190A8B2-0EF9-4F9C-B462-5617D4699D0B}" destId="{5488FB80-0126-436A-8A2A-129E620588B8}" srcOrd="4" destOrd="0" presId="urn:microsoft.com/office/officeart/2008/layout/BendingPictureCaptionList"/>
    <dgm:cxn modelId="{24CDF329-4E5A-4125-99BB-2765604C5332}" type="presParOf" srcId="{5488FB80-0126-436A-8A2A-129E620588B8}" destId="{51F5E1DD-C535-4DA2-BE2C-3421A025AABE}" srcOrd="0" destOrd="0" presId="urn:microsoft.com/office/officeart/2008/layout/BendingPictureCaptionList"/>
    <dgm:cxn modelId="{26813550-DC8A-4C73-95AC-00D371786C50}" type="presParOf" srcId="{5488FB80-0126-436A-8A2A-129E620588B8}" destId="{FDD71A14-1E9D-4B47-B1C7-A8DD384BC36B}" srcOrd="1" destOrd="0" presId="urn:microsoft.com/office/officeart/2008/layout/BendingPictureCaptionList"/>
    <dgm:cxn modelId="{251B348F-5650-4CA1-984B-160402D769AF}" type="presParOf" srcId="{5190A8B2-0EF9-4F9C-B462-5617D4699D0B}" destId="{9AAF1FBE-A543-4AAA-A9D3-88AAB1182A79}" srcOrd="5" destOrd="0" presId="urn:microsoft.com/office/officeart/2008/layout/BendingPictureCaptionList"/>
    <dgm:cxn modelId="{7F382B33-EFB8-491E-9CF0-992AA6D78E40}" type="presParOf" srcId="{5190A8B2-0EF9-4F9C-B462-5617D4699D0B}" destId="{C2A82923-CB96-4E43-ADCB-C758677B0A6C}" srcOrd="6" destOrd="0" presId="urn:microsoft.com/office/officeart/2008/layout/BendingPictureCaptionList"/>
    <dgm:cxn modelId="{AC21A617-E1BB-4948-8EE7-9E5DD9CB504D}" type="presParOf" srcId="{C2A82923-CB96-4E43-ADCB-C758677B0A6C}" destId="{6AE778FF-8208-4F3D-AF94-F2866ADE1FBC}" srcOrd="0" destOrd="0" presId="urn:microsoft.com/office/officeart/2008/layout/BendingPictureCaptionList"/>
    <dgm:cxn modelId="{C81ADAEB-B3B3-4698-A45F-06ED77704E5D}" type="presParOf" srcId="{C2A82923-CB96-4E43-ADCB-C758677B0A6C}" destId="{FAA5D3C9-AE77-469C-9059-5D0D76802F3A}" srcOrd="1" destOrd="0" presId="urn:microsoft.com/office/officeart/2008/layout/BendingPictureCaptionList"/>
    <dgm:cxn modelId="{75BDFB4E-ED5A-4AFA-962C-21CC6DC44E5E}" type="presParOf" srcId="{5190A8B2-0EF9-4F9C-B462-5617D4699D0B}" destId="{656B944E-9C5B-4C1D-A147-9D2BD0927258}" srcOrd="7" destOrd="0" presId="urn:microsoft.com/office/officeart/2008/layout/BendingPictureCaptionList"/>
    <dgm:cxn modelId="{967C0E78-AE16-41A8-BE7B-B613B2291F5F}" type="presParOf" srcId="{5190A8B2-0EF9-4F9C-B462-5617D4699D0B}" destId="{22B9A7E9-F0A6-471C-968D-F9C543D9F74D}" srcOrd="8" destOrd="0" presId="urn:microsoft.com/office/officeart/2008/layout/BendingPictureCaptionList"/>
    <dgm:cxn modelId="{13A56E56-4B5F-48C7-A1EF-622B21C4FFD0}" type="presParOf" srcId="{22B9A7E9-F0A6-471C-968D-F9C543D9F74D}" destId="{93F14790-64E6-4A0D-AEDC-EB1C44DC116E}" srcOrd="0" destOrd="0" presId="urn:microsoft.com/office/officeart/2008/layout/BendingPictureCaptionList"/>
    <dgm:cxn modelId="{9750538D-85BD-4C80-98AE-1C1DF33FF9E3}" type="presParOf" srcId="{22B9A7E9-F0A6-471C-968D-F9C543D9F74D}" destId="{FFF128DD-E3C1-4470-864B-849EE27E76AA}"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93078C-E1B1-4752-9614-687DAB6B244E}" type="doc">
      <dgm:prSet loTypeId="urn:microsoft.com/office/officeart/2008/layout/BendingPictureCaptionList" loCatId="picture" qsTypeId="urn:microsoft.com/office/officeart/2005/8/quickstyle/simple1" qsCatId="simple" csTypeId="urn:microsoft.com/office/officeart/2005/8/colors/colorful3" csCatId="colorful" phldr="1"/>
      <dgm:spPr/>
    </dgm:pt>
    <dgm:pt modelId="{4D14001C-9280-43CA-8CD0-9D0CF5D4A54A}">
      <dgm:prSet phldrT="[Testo]"/>
      <dgm:spPr/>
      <dgm:t>
        <a:bodyPr/>
        <a:lstStyle/>
        <a:p>
          <a:r>
            <a:rPr lang="it-IT" dirty="0" err="1"/>
            <a:t>Scrum</a:t>
          </a:r>
          <a:endParaRPr lang="it-IT" dirty="0"/>
        </a:p>
      </dgm:t>
    </dgm:pt>
    <dgm:pt modelId="{16040813-9FBC-4C22-88DA-ECE21C7B3430}" type="parTrans" cxnId="{6A0F2223-0CE1-49EA-840B-AAB09EF109CE}">
      <dgm:prSet/>
      <dgm:spPr/>
      <dgm:t>
        <a:bodyPr/>
        <a:lstStyle/>
        <a:p>
          <a:endParaRPr lang="it-IT"/>
        </a:p>
      </dgm:t>
    </dgm:pt>
    <dgm:pt modelId="{1FD36DED-7181-4BD7-9378-4291311B9D55}" type="sibTrans" cxnId="{6A0F2223-0CE1-49EA-840B-AAB09EF109CE}">
      <dgm:prSet/>
      <dgm:spPr/>
      <dgm:t>
        <a:bodyPr/>
        <a:lstStyle/>
        <a:p>
          <a:endParaRPr lang="it-IT"/>
        </a:p>
      </dgm:t>
    </dgm:pt>
    <dgm:pt modelId="{184C5161-0E51-4507-9829-33938A22BD96}">
      <dgm:prSet phldrT="[Testo]"/>
      <dgm:spPr/>
      <dgm:t>
        <a:bodyPr/>
        <a:lstStyle/>
        <a:p>
          <a:r>
            <a:rPr lang="it-IT"/>
            <a:t>Design thinking</a:t>
          </a:r>
        </a:p>
      </dgm:t>
    </dgm:pt>
    <dgm:pt modelId="{56C01132-C298-4FDC-8185-947D665D5829}" type="parTrans" cxnId="{5A64CE57-81AE-4C42-90A0-2FC7866E6298}">
      <dgm:prSet/>
      <dgm:spPr/>
      <dgm:t>
        <a:bodyPr/>
        <a:lstStyle/>
        <a:p>
          <a:endParaRPr lang="it-IT"/>
        </a:p>
      </dgm:t>
    </dgm:pt>
    <dgm:pt modelId="{FEF5E343-71A5-4A76-AB63-C00DBD881B98}" type="sibTrans" cxnId="{5A64CE57-81AE-4C42-90A0-2FC7866E6298}">
      <dgm:prSet/>
      <dgm:spPr/>
      <dgm:t>
        <a:bodyPr/>
        <a:lstStyle/>
        <a:p>
          <a:endParaRPr lang="it-IT"/>
        </a:p>
      </dgm:t>
    </dgm:pt>
    <dgm:pt modelId="{F62A0E6E-DB8C-45A6-8F9C-D42A373A537E}">
      <dgm:prSet phldrT="[Testo]"/>
      <dgm:spPr/>
      <dgm:t>
        <a:bodyPr/>
        <a:lstStyle/>
        <a:p>
          <a:r>
            <a:rPr lang="it-IT"/>
            <a:t>APS (applied problem solving</a:t>
          </a:r>
        </a:p>
      </dgm:t>
    </dgm:pt>
    <dgm:pt modelId="{CB0B1696-E01C-4C63-A4C1-C0F6F2B0773A}" type="parTrans" cxnId="{6582DFD4-2A5D-4717-9E96-B14214A5548F}">
      <dgm:prSet/>
      <dgm:spPr/>
      <dgm:t>
        <a:bodyPr/>
        <a:lstStyle/>
        <a:p>
          <a:endParaRPr lang="it-IT"/>
        </a:p>
      </dgm:t>
    </dgm:pt>
    <dgm:pt modelId="{282D507E-7D8A-423A-BF5F-1585AD85D4C8}" type="sibTrans" cxnId="{6582DFD4-2A5D-4717-9E96-B14214A5548F}">
      <dgm:prSet/>
      <dgm:spPr/>
      <dgm:t>
        <a:bodyPr/>
        <a:lstStyle/>
        <a:p>
          <a:endParaRPr lang="it-IT"/>
        </a:p>
      </dgm:t>
    </dgm:pt>
    <dgm:pt modelId="{AE1841B0-A4C7-4774-A946-CBEEF0B8241B}">
      <dgm:prSet phldrT="[Testo]"/>
      <dgm:spPr/>
      <dgm:t>
        <a:bodyPr/>
        <a:lstStyle/>
        <a:p>
          <a:r>
            <a:rPr lang="it-IT" dirty="0" err="1"/>
            <a:t>Flipped</a:t>
          </a:r>
          <a:r>
            <a:rPr lang="it-IT" dirty="0"/>
            <a:t> </a:t>
          </a:r>
          <a:r>
            <a:rPr lang="it-IT" dirty="0" err="1"/>
            <a:t>teaching</a:t>
          </a:r>
          <a:endParaRPr lang="it-IT" dirty="0"/>
        </a:p>
      </dgm:t>
    </dgm:pt>
    <dgm:pt modelId="{CE5E102C-6CBA-4F37-94CF-586C578AF2FE}" type="parTrans" cxnId="{47FB1BCC-2851-44BB-BFF0-EF61275A6B27}">
      <dgm:prSet/>
      <dgm:spPr/>
      <dgm:t>
        <a:bodyPr/>
        <a:lstStyle/>
        <a:p>
          <a:endParaRPr lang="it-IT"/>
        </a:p>
      </dgm:t>
    </dgm:pt>
    <dgm:pt modelId="{566F2404-5130-44D0-B056-A1516E870383}" type="sibTrans" cxnId="{47FB1BCC-2851-44BB-BFF0-EF61275A6B27}">
      <dgm:prSet/>
      <dgm:spPr/>
      <dgm:t>
        <a:bodyPr/>
        <a:lstStyle/>
        <a:p>
          <a:endParaRPr lang="it-IT"/>
        </a:p>
      </dgm:t>
    </dgm:pt>
    <dgm:pt modelId="{DC5BBA2A-83FE-4F87-9005-A6204956D863}">
      <dgm:prSet phldrT="[Testo]"/>
      <dgm:spPr/>
      <dgm:t>
        <a:bodyPr/>
        <a:lstStyle/>
        <a:p>
          <a:r>
            <a:rPr lang="it-IT" dirty="0"/>
            <a:t>IBSE</a:t>
          </a:r>
        </a:p>
      </dgm:t>
    </dgm:pt>
    <dgm:pt modelId="{BC3BC9F7-FF71-4DBB-89DF-AE80B086F039}" type="parTrans" cxnId="{EEBA70E1-66AB-4938-B3FB-FD6818884158}">
      <dgm:prSet/>
      <dgm:spPr/>
      <dgm:t>
        <a:bodyPr/>
        <a:lstStyle/>
        <a:p>
          <a:endParaRPr lang="it-IT"/>
        </a:p>
      </dgm:t>
    </dgm:pt>
    <dgm:pt modelId="{8F13E741-7A9A-4527-B6DE-83078F6E3C95}" type="sibTrans" cxnId="{EEBA70E1-66AB-4938-B3FB-FD6818884158}">
      <dgm:prSet/>
      <dgm:spPr/>
      <dgm:t>
        <a:bodyPr/>
        <a:lstStyle/>
        <a:p>
          <a:endParaRPr lang="it-IT"/>
        </a:p>
      </dgm:t>
    </dgm:pt>
    <dgm:pt modelId="{6BAE72F5-1A4A-467C-B11D-803F9234518E}" type="pres">
      <dgm:prSet presAssocID="{F893078C-E1B1-4752-9614-687DAB6B244E}" presName="Name0" presStyleCnt="0">
        <dgm:presLayoutVars>
          <dgm:dir/>
          <dgm:resizeHandles val="exact"/>
        </dgm:presLayoutVars>
      </dgm:prSet>
      <dgm:spPr/>
    </dgm:pt>
    <dgm:pt modelId="{7BB2783C-8D9D-40C5-94FF-F34142FECB5D}" type="pres">
      <dgm:prSet presAssocID="{4D14001C-9280-43CA-8CD0-9D0CF5D4A54A}" presName="composite" presStyleCnt="0"/>
      <dgm:spPr/>
    </dgm:pt>
    <dgm:pt modelId="{4A51C33E-243C-49F8-B486-49C217213C25}" type="pres">
      <dgm:prSet presAssocID="{4D14001C-9280-43CA-8CD0-9D0CF5D4A54A}" presName="rect1" presStyleLbl="bgImgPlace1" presStyleIdx="0" presStyleCnt="5"/>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a:hlinkClick xmlns:r="http://schemas.openxmlformats.org/officeDocument/2006/relationships" r:id="rId2" action="ppaction://hlinkpres?slideindex=1&amp;slidetitle="/>
          </dgm14:cNvPr>
        </a:ext>
      </dgm:extLst>
    </dgm:pt>
    <dgm:pt modelId="{8F10D3D8-99CC-4616-A4F2-A7B9216B6E56}" type="pres">
      <dgm:prSet presAssocID="{4D14001C-9280-43CA-8CD0-9D0CF5D4A54A}" presName="wedgeRectCallout1" presStyleLbl="node1" presStyleIdx="0" presStyleCnt="5">
        <dgm:presLayoutVars>
          <dgm:bulletEnabled val="1"/>
        </dgm:presLayoutVars>
      </dgm:prSet>
      <dgm:spPr/>
    </dgm:pt>
    <dgm:pt modelId="{B9498708-41B1-438B-B68D-66026460A0CF}" type="pres">
      <dgm:prSet presAssocID="{1FD36DED-7181-4BD7-9378-4291311B9D55}" presName="sibTrans" presStyleCnt="0"/>
      <dgm:spPr/>
    </dgm:pt>
    <dgm:pt modelId="{7A30E39A-CB9D-4628-8339-8A3514E4DED7}" type="pres">
      <dgm:prSet presAssocID="{184C5161-0E51-4507-9829-33938A22BD96}" presName="composite" presStyleCnt="0"/>
      <dgm:spPr/>
    </dgm:pt>
    <dgm:pt modelId="{92C018FF-E76E-4B99-84DD-57D32BB94FC5}" type="pres">
      <dgm:prSet presAssocID="{184C5161-0E51-4507-9829-33938A22BD96}" presName="rect1" presStyleLbl="bgImgPlace1" presStyleIdx="1" presStyleCnt="5"/>
      <dgm:spPr>
        <a:blipFill rotWithShape="1">
          <a:blip xmlns:r="http://schemas.openxmlformats.org/officeDocument/2006/relationships" r:embed="rId3"/>
          <a:stretch>
            <a:fillRect/>
          </a:stretch>
        </a:blipFill>
      </dgm:spPr>
    </dgm:pt>
    <dgm:pt modelId="{02C6A4A5-ADA8-493F-AC06-8F1B049656A8}" type="pres">
      <dgm:prSet presAssocID="{184C5161-0E51-4507-9829-33938A22BD96}" presName="wedgeRectCallout1" presStyleLbl="node1" presStyleIdx="1" presStyleCnt="5">
        <dgm:presLayoutVars>
          <dgm:bulletEnabled val="1"/>
        </dgm:presLayoutVars>
      </dgm:prSet>
      <dgm:spPr/>
    </dgm:pt>
    <dgm:pt modelId="{E2B3D675-97D9-4FB7-BE60-2092288C697F}" type="pres">
      <dgm:prSet presAssocID="{FEF5E343-71A5-4A76-AB63-C00DBD881B98}" presName="sibTrans" presStyleCnt="0"/>
      <dgm:spPr/>
    </dgm:pt>
    <dgm:pt modelId="{AD4D9E80-3A1C-4F43-9A20-70702BB7EF22}" type="pres">
      <dgm:prSet presAssocID="{F62A0E6E-DB8C-45A6-8F9C-D42A373A537E}" presName="composite" presStyleCnt="0"/>
      <dgm:spPr/>
    </dgm:pt>
    <dgm:pt modelId="{93902D8C-2AFC-4384-8C92-EF9E23DC4F49}" type="pres">
      <dgm:prSet presAssocID="{F62A0E6E-DB8C-45A6-8F9C-D42A373A537E}" presName="rect1" presStyleLbl="bgImgPlace1" presStyleIdx="2" presStyleCnt="5"/>
      <dgm:spPr>
        <a:blipFill rotWithShape="1">
          <a:blip xmlns:r="http://schemas.openxmlformats.org/officeDocument/2006/relationships" r:embed="rId4"/>
          <a:stretch>
            <a:fillRect/>
          </a:stretch>
        </a:blipFill>
      </dgm:spPr>
    </dgm:pt>
    <dgm:pt modelId="{16A936CC-B322-43AB-B054-36206C2DCF6A}" type="pres">
      <dgm:prSet presAssocID="{F62A0E6E-DB8C-45A6-8F9C-D42A373A537E}" presName="wedgeRectCallout1" presStyleLbl="node1" presStyleIdx="2" presStyleCnt="5">
        <dgm:presLayoutVars>
          <dgm:bulletEnabled val="1"/>
        </dgm:presLayoutVars>
      </dgm:prSet>
      <dgm:spPr/>
    </dgm:pt>
    <dgm:pt modelId="{51A68A57-34D1-4817-A439-06F024B26CD1}" type="pres">
      <dgm:prSet presAssocID="{282D507E-7D8A-423A-BF5F-1585AD85D4C8}" presName="sibTrans" presStyleCnt="0"/>
      <dgm:spPr/>
    </dgm:pt>
    <dgm:pt modelId="{F19C5C7F-15D2-4874-8FA6-9A21D19F846D}" type="pres">
      <dgm:prSet presAssocID="{AE1841B0-A4C7-4774-A946-CBEEF0B8241B}" presName="composite" presStyleCnt="0"/>
      <dgm:spPr/>
    </dgm:pt>
    <dgm:pt modelId="{B67DA496-DB8C-4BEC-8B15-6E19E710CA07}" type="pres">
      <dgm:prSet presAssocID="{AE1841B0-A4C7-4774-A946-CBEEF0B8241B}" presName="rect1" presStyleLbl="bgImgPlace1" presStyleIdx="3" presStyleCnt="5"/>
      <dgm:spPr>
        <a:blipFill rotWithShape="1">
          <a:blip xmlns:r="http://schemas.openxmlformats.org/officeDocument/2006/relationships" r:embed="rId5"/>
          <a:stretch>
            <a:fillRect/>
          </a:stretch>
        </a:blipFill>
      </dgm:spPr>
      <dgm:extLst>
        <a:ext uri="{E40237B7-FDA0-4F09-8148-C483321AD2D9}">
          <dgm14:cNvPr xmlns:dgm14="http://schemas.microsoft.com/office/drawing/2010/diagram" id="0" name="">
            <a:hlinkClick xmlns:r="http://schemas.openxmlformats.org/officeDocument/2006/relationships" r:id="rId6" action="ppaction://hlinkpres?slideindex=1&amp;slidetitle="/>
          </dgm14:cNvPr>
        </a:ext>
      </dgm:extLst>
    </dgm:pt>
    <dgm:pt modelId="{BB768260-2EC2-4E3D-B1CA-AD658734D706}" type="pres">
      <dgm:prSet presAssocID="{AE1841B0-A4C7-4774-A946-CBEEF0B8241B}" presName="wedgeRectCallout1" presStyleLbl="node1" presStyleIdx="3" presStyleCnt="5">
        <dgm:presLayoutVars>
          <dgm:bulletEnabled val="1"/>
        </dgm:presLayoutVars>
      </dgm:prSet>
      <dgm:spPr/>
    </dgm:pt>
    <dgm:pt modelId="{AFD2AEE3-5E2A-4943-A4C3-761E21018B8D}" type="pres">
      <dgm:prSet presAssocID="{566F2404-5130-44D0-B056-A1516E870383}" presName="sibTrans" presStyleCnt="0"/>
      <dgm:spPr/>
    </dgm:pt>
    <dgm:pt modelId="{364C42CB-3AFD-4691-8D3F-DC32D79A6095}" type="pres">
      <dgm:prSet presAssocID="{DC5BBA2A-83FE-4F87-9005-A6204956D863}" presName="composite" presStyleCnt="0"/>
      <dgm:spPr/>
    </dgm:pt>
    <dgm:pt modelId="{5EC73DD5-9E42-4E45-9B82-B52A412944A4}" type="pres">
      <dgm:prSet presAssocID="{DC5BBA2A-83FE-4F87-9005-A6204956D863}" presName="rect1" presStyleLbl="bgImgPlace1" presStyleIdx="4"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a:hlinkClick xmlns:r="http://schemas.openxmlformats.org/officeDocument/2006/relationships" r:id="rId8" action="ppaction://hlinkpres?slideindex=1&amp;slidetitle="/>
          </dgm14:cNvPr>
        </a:ext>
      </dgm:extLst>
    </dgm:pt>
    <dgm:pt modelId="{D8269C30-8831-4AE5-9A19-E1DE471FC92C}" type="pres">
      <dgm:prSet presAssocID="{DC5BBA2A-83FE-4F87-9005-A6204956D863}" presName="wedgeRectCallout1" presStyleLbl="node1" presStyleIdx="4" presStyleCnt="5">
        <dgm:presLayoutVars>
          <dgm:bulletEnabled val="1"/>
        </dgm:presLayoutVars>
      </dgm:prSet>
      <dgm:spPr/>
    </dgm:pt>
  </dgm:ptLst>
  <dgm:cxnLst>
    <dgm:cxn modelId="{6A0F2223-0CE1-49EA-840B-AAB09EF109CE}" srcId="{F893078C-E1B1-4752-9614-687DAB6B244E}" destId="{4D14001C-9280-43CA-8CD0-9D0CF5D4A54A}" srcOrd="0" destOrd="0" parTransId="{16040813-9FBC-4C22-88DA-ECE21C7B3430}" sibTransId="{1FD36DED-7181-4BD7-9378-4291311B9D55}"/>
    <dgm:cxn modelId="{85CADF35-DEB1-4EA6-924A-2586744B656F}" type="presOf" srcId="{F893078C-E1B1-4752-9614-687DAB6B244E}" destId="{6BAE72F5-1A4A-467C-B11D-803F9234518E}" srcOrd="0" destOrd="0" presId="urn:microsoft.com/office/officeart/2008/layout/BendingPictureCaptionList"/>
    <dgm:cxn modelId="{1B713D60-5B68-460F-A798-FD5323615D12}" type="presOf" srcId="{F62A0E6E-DB8C-45A6-8F9C-D42A373A537E}" destId="{16A936CC-B322-43AB-B054-36206C2DCF6A}" srcOrd="0" destOrd="0" presId="urn:microsoft.com/office/officeart/2008/layout/BendingPictureCaptionList"/>
    <dgm:cxn modelId="{6B8C5351-989E-4DE7-835D-70F09CA23770}" type="presOf" srcId="{184C5161-0E51-4507-9829-33938A22BD96}" destId="{02C6A4A5-ADA8-493F-AC06-8F1B049656A8}" srcOrd="0" destOrd="0" presId="urn:microsoft.com/office/officeart/2008/layout/BendingPictureCaptionList"/>
    <dgm:cxn modelId="{5A64CE57-81AE-4C42-90A0-2FC7866E6298}" srcId="{F893078C-E1B1-4752-9614-687DAB6B244E}" destId="{184C5161-0E51-4507-9829-33938A22BD96}" srcOrd="1" destOrd="0" parTransId="{56C01132-C298-4FDC-8185-947D665D5829}" sibTransId="{FEF5E343-71A5-4A76-AB63-C00DBD881B98}"/>
    <dgm:cxn modelId="{F6102E7A-683D-4E91-841D-76B4AF02E607}" type="presOf" srcId="{DC5BBA2A-83FE-4F87-9005-A6204956D863}" destId="{D8269C30-8831-4AE5-9A19-E1DE471FC92C}" srcOrd="0" destOrd="0" presId="urn:microsoft.com/office/officeart/2008/layout/BendingPictureCaptionList"/>
    <dgm:cxn modelId="{B9A3BEA4-CE6C-406A-B788-A2DBD59C420B}" type="presOf" srcId="{4D14001C-9280-43CA-8CD0-9D0CF5D4A54A}" destId="{8F10D3D8-99CC-4616-A4F2-A7B9216B6E56}" srcOrd="0" destOrd="0" presId="urn:microsoft.com/office/officeart/2008/layout/BendingPictureCaptionList"/>
    <dgm:cxn modelId="{47FB1BCC-2851-44BB-BFF0-EF61275A6B27}" srcId="{F893078C-E1B1-4752-9614-687DAB6B244E}" destId="{AE1841B0-A4C7-4774-A946-CBEEF0B8241B}" srcOrd="3" destOrd="0" parTransId="{CE5E102C-6CBA-4F37-94CF-586C578AF2FE}" sibTransId="{566F2404-5130-44D0-B056-A1516E870383}"/>
    <dgm:cxn modelId="{6582DFD4-2A5D-4717-9E96-B14214A5548F}" srcId="{F893078C-E1B1-4752-9614-687DAB6B244E}" destId="{F62A0E6E-DB8C-45A6-8F9C-D42A373A537E}" srcOrd="2" destOrd="0" parTransId="{CB0B1696-E01C-4C63-A4C1-C0F6F2B0773A}" sibTransId="{282D507E-7D8A-423A-BF5F-1585AD85D4C8}"/>
    <dgm:cxn modelId="{EEBA70E1-66AB-4938-B3FB-FD6818884158}" srcId="{F893078C-E1B1-4752-9614-687DAB6B244E}" destId="{DC5BBA2A-83FE-4F87-9005-A6204956D863}" srcOrd="4" destOrd="0" parTransId="{BC3BC9F7-FF71-4DBB-89DF-AE80B086F039}" sibTransId="{8F13E741-7A9A-4527-B6DE-83078F6E3C95}"/>
    <dgm:cxn modelId="{ACDFD7E9-82B7-4E2A-A8DA-6400941993B8}" type="presOf" srcId="{AE1841B0-A4C7-4774-A946-CBEEF0B8241B}" destId="{BB768260-2EC2-4E3D-B1CA-AD658734D706}" srcOrd="0" destOrd="0" presId="urn:microsoft.com/office/officeart/2008/layout/BendingPictureCaptionList"/>
    <dgm:cxn modelId="{73D67043-BAA9-4B56-8511-01725B521B4F}" type="presParOf" srcId="{6BAE72F5-1A4A-467C-B11D-803F9234518E}" destId="{7BB2783C-8D9D-40C5-94FF-F34142FECB5D}" srcOrd="0" destOrd="0" presId="urn:microsoft.com/office/officeart/2008/layout/BendingPictureCaptionList"/>
    <dgm:cxn modelId="{C267544A-F942-4F12-8AA7-27C12157F8D8}" type="presParOf" srcId="{7BB2783C-8D9D-40C5-94FF-F34142FECB5D}" destId="{4A51C33E-243C-49F8-B486-49C217213C25}" srcOrd="0" destOrd="0" presId="urn:microsoft.com/office/officeart/2008/layout/BendingPictureCaptionList"/>
    <dgm:cxn modelId="{E1A17483-AF22-4F84-A923-569279C846BD}" type="presParOf" srcId="{7BB2783C-8D9D-40C5-94FF-F34142FECB5D}" destId="{8F10D3D8-99CC-4616-A4F2-A7B9216B6E56}" srcOrd="1" destOrd="0" presId="urn:microsoft.com/office/officeart/2008/layout/BendingPictureCaptionList"/>
    <dgm:cxn modelId="{A46E6454-E9B8-4BC1-9C83-16582968DCD1}" type="presParOf" srcId="{6BAE72F5-1A4A-467C-B11D-803F9234518E}" destId="{B9498708-41B1-438B-B68D-66026460A0CF}" srcOrd="1" destOrd="0" presId="urn:microsoft.com/office/officeart/2008/layout/BendingPictureCaptionList"/>
    <dgm:cxn modelId="{CBB9E65C-51FD-4BCE-A534-21A05E250D62}" type="presParOf" srcId="{6BAE72F5-1A4A-467C-B11D-803F9234518E}" destId="{7A30E39A-CB9D-4628-8339-8A3514E4DED7}" srcOrd="2" destOrd="0" presId="urn:microsoft.com/office/officeart/2008/layout/BendingPictureCaptionList"/>
    <dgm:cxn modelId="{FD347554-8D84-4E84-AF80-0B839298E1B3}" type="presParOf" srcId="{7A30E39A-CB9D-4628-8339-8A3514E4DED7}" destId="{92C018FF-E76E-4B99-84DD-57D32BB94FC5}" srcOrd="0" destOrd="0" presId="urn:microsoft.com/office/officeart/2008/layout/BendingPictureCaptionList"/>
    <dgm:cxn modelId="{B6948886-D761-438D-A587-4B0C24E73B8B}" type="presParOf" srcId="{7A30E39A-CB9D-4628-8339-8A3514E4DED7}" destId="{02C6A4A5-ADA8-493F-AC06-8F1B049656A8}" srcOrd="1" destOrd="0" presId="urn:microsoft.com/office/officeart/2008/layout/BendingPictureCaptionList"/>
    <dgm:cxn modelId="{6519EB76-5BFD-4090-993A-62F7EBC6C76F}" type="presParOf" srcId="{6BAE72F5-1A4A-467C-B11D-803F9234518E}" destId="{E2B3D675-97D9-4FB7-BE60-2092288C697F}" srcOrd="3" destOrd="0" presId="urn:microsoft.com/office/officeart/2008/layout/BendingPictureCaptionList"/>
    <dgm:cxn modelId="{1754AE75-5D27-4444-BB08-021A75E93465}" type="presParOf" srcId="{6BAE72F5-1A4A-467C-B11D-803F9234518E}" destId="{AD4D9E80-3A1C-4F43-9A20-70702BB7EF22}" srcOrd="4" destOrd="0" presId="urn:microsoft.com/office/officeart/2008/layout/BendingPictureCaptionList"/>
    <dgm:cxn modelId="{C478B192-AE30-4152-BA82-BF92470F8258}" type="presParOf" srcId="{AD4D9E80-3A1C-4F43-9A20-70702BB7EF22}" destId="{93902D8C-2AFC-4384-8C92-EF9E23DC4F49}" srcOrd="0" destOrd="0" presId="urn:microsoft.com/office/officeart/2008/layout/BendingPictureCaptionList"/>
    <dgm:cxn modelId="{AA80F23A-5558-4FEA-B408-368343A50E06}" type="presParOf" srcId="{AD4D9E80-3A1C-4F43-9A20-70702BB7EF22}" destId="{16A936CC-B322-43AB-B054-36206C2DCF6A}" srcOrd="1" destOrd="0" presId="urn:microsoft.com/office/officeart/2008/layout/BendingPictureCaptionList"/>
    <dgm:cxn modelId="{9D93F72A-5431-44E9-99DC-CAC4A5AA226E}" type="presParOf" srcId="{6BAE72F5-1A4A-467C-B11D-803F9234518E}" destId="{51A68A57-34D1-4817-A439-06F024B26CD1}" srcOrd="5" destOrd="0" presId="urn:microsoft.com/office/officeart/2008/layout/BendingPictureCaptionList"/>
    <dgm:cxn modelId="{36FBEF1E-DD58-4090-B929-0BFBE83BEE48}" type="presParOf" srcId="{6BAE72F5-1A4A-467C-B11D-803F9234518E}" destId="{F19C5C7F-15D2-4874-8FA6-9A21D19F846D}" srcOrd="6" destOrd="0" presId="urn:microsoft.com/office/officeart/2008/layout/BendingPictureCaptionList"/>
    <dgm:cxn modelId="{F86EDA89-CD18-4C33-892B-19E416D34CA3}" type="presParOf" srcId="{F19C5C7F-15D2-4874-8FA6-9A21D19F846D}" destId="{B67DA496-DB8C-4BEC-8B15-6E19E710CA07}" srcOrd="0" destOrd="0" presId="urn:microsoft.com/office/officeart/2008/layout/BendingPictureCaptionList"/>
    <dgm:cxn modelId="{EA93EE6D-C5AB-4A35-814B-562FF8C2CE47}" type="presParOf" srcId="{F19C5C7F-15D2-4874-8FA6-9A21D19F846D}" destId="{BB768260-2EC2-4E3D-B1CA-AD658734D706}" srcOrd="1" destOrd="0" presId="urn:microsoft.com/office/officeart/2008/layout/BendingPictureCaptionList"/>
    <dgm:cxn modelId="{185DA9F2-EBEB-4D16-A542-C2ED33CD6D34}" type="presParOf" srcId="{6BAE72F5-1A4A-467C-B11D-803F9234518E}" destId="{AFD2AEE3-5E2A-4943-A4C3-761E21018B8D}" srcOrd="7" destOrd="0" presId="urn:microsoft.com/office/officeart/2008/layout/BendingPictureCaptionList"/>
    <dgm:cxn modelId="{98936C72-B318-48A6-BB5F-6CB20075D1DF}" type="presParOf" srcId="{6BAE72F5-1A4A-467C-B11D-803F9234518E}" destId="{364C42CB-3AFD-4691-8D3F-DC32D79A6095}" srcOrd="8" destOrd="0" presId="urn:microsoft.com/office/officeart/2008/layout/BendingPictureCaptionList"/>
    <dgm:cxn modelId="{4D410020-C40D-49C2-8CC0-D4B44996C04A}" type="presParOf" srcId="{364C42CB-3AFD-4691-8D3F-DC32D79A6095}" destId="{5EC73DD5-9E42-4E45-9B82-B52A412944A4}" srcOrd="0" destOrd="0" presId="urn:microsoft.com/office/officeart/2008/layout/BendingPictureCaptionList"/>
    <dgm:cxn modelId="{B68F8906-1701-4986-A021-0F007B6A245B}" type="presParOf" srcId="{364C42CB-3AFD-4691-8D3F-DC32D79A6095}" destId="{D8269C30-8831-4AE5-9A19-E1DE471FC92C}"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272AB-6E88-4519-9CFD-CFF94C47FEEA}">
      <dsp:nvSpPr>
        <dsp:cNvPr id="0" name=""/>
        <dsp:cNvSpPr/>
      </dsp:nvSpPr>
      <dsp:spPr>
        <a:xfrm>
          <a:off x="-6894041" y="-1054504"/>
          <a:ext cx="8208456" cy="8208456"/>
        </a:xfrm>
        <a:prstGeom prst="blockArc">
          <a:avLst>
            <a:gd name="adj1" fmla="val 18900000"/>
            <a:gd name="adj2" fmla="val 2700000"/>
            <a:gd name="adj3" fmla="val 263"/>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974201-4CD8-4473-9755-49C17CAEA680}">
      <dsp:nvSpPr>
        <dsp:cNvPr id="0" name=""/>
        <dsp:cNvSpPr/>
      </dsp:nvSpPr>
      <dsp:spPr>
        <a:xfrm>
          <a:off x="846603" y="482826"/>
          <a:ext cx="8206874" cy="147412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8287"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Competenza come performance</a:t>
          </a:r>
        </a:p>
        <a:p>
          <a:pPr marL="0" lvl="0" indent="0" algn="l" defTabSz="1066800">
            <a:lnSpc>
              <a:spcPct val="90000"/>
            </a:lnSpc>
            <a:spcBef>
              <a:spcPct val="0"/>
            </a:spcBef>
            <a:spcAft>
              <a:spcPct val="35000"/>
            </a:spcAft>
            <a:buNone/>
          </a:pPr>
          <a:r>
            <a:rPr lang="it-IT" sz="1800" kern="1200" dirty="0"/>
            <a:t>Visione di chi concepisce la competenza come performance, quindi come un requisito relativo al piano organizzativo e non alla persona, e tende a costruire “dizionari di competenze” di matrice neo-tayloristica (più evidente nell’approccio britannico)</a:t>
          </a:r>
          <a:endParaRPr lang="it-IT" sz="2400" kern="1200" dirty="0"/>
        </a:p>
      </dsp:txBody>
      <dsp:txXfrm>
        <a:off x="846603" y="482826"/>
        <a:ext cx="8206874" cy="1474126"/>
      </dsp:txXfrm>
    </dsp:sp>
    <dsp:sp modelId="{B4F1E16C-6F4C-4EF4-9370-EE2C7A302E7B}">
      <dsp:nvSpPr>
        <dsp:cNvPr id="0" name=""/>
        <dsp:cNvSpPr/>
      </dsp:nvSpPr>
      <dsp:spPr>
        <a:xfrm>
          <a:off x="84172" y="457458"/>
          <a:ext cx="1524861" cy="152486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DE54F-3241-41CF-90FF-6EAAF5F1F16D}">
      <dsp:nvSpPr>
        <dsp:cNvPr id="0" name=""/>
        <dsp:cNvSpPr/>
      </dsp:nvSpPr>
      <dsp:spPr>
        <a:xfrm>
          <a:off x="1290033" y="2304255"/>
          <a:ext cx="7763444" cy="1490936"/>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8287"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Competenza come somma di parti</a:t>
          </a:r>
        </a:p>
        <a:p>
          <a:pPr marL="0" lvl="0" indent="0" algn="l" defTabSz="1066800">
            <a:lnSpc>
              <a:spcPct val="90000"/>
            </a:lnSpc>
            <a:spcBef>
              <a:spcPct val="0"/>
            </a:spcBef>
            <a:spcAft>
              <a:spcPct val="35000"/>
            </a:spcAft>
            <a:buNone/>
          </a:pPr>
          <a:r>
            <a:rPr lang="it-IT" sz="1800" kern="1200" dirty="0"/>
            <a:t>Visione di chi concepisce la competenza come una somma di parti (conoscenze, abilità, capacità) e, quindi, pone a oggetto di cura i frammenti (conoscenze, abilità, capacità) e non il tutto:</a:t>
          </a:r>
          <a:endParaRPr lang="it-IT" sz="2400" kern="1200" dirty="0"/>
        </a:p>
      </dsp:txBody>
      <dsp:txXfrm>
        <a:off x="1290033" y="2304255"/>
        <a:ext cx="7763444" cy="1490936"/>
      </dsp:txXfrm>
    </dsp:sp>
    <dsp:sp modelId="{6BFAEE73-41A9-4FD1-A63E-A8FDDAFF1E7B}">
      <dsp:nvSpPr>
        <dsp:cNvPr id="0" name=""/>
        <dsp:cNvSpPr/>
      </dsp:nvSpPr>
      <dsp:spPr>
        <a:xfrm>
          <a:off x="527602" y="2287292"/>
          <a:ext cx="1524861" cy="1524861"/>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FDDD8AE5-14FE-4033-A7C5-8DE91AA194FC}">
      <dsp:nvSpPr>
        <dsp:cNvPr id="0" name=""/>
        <dsp:cNvSpPr/>
      </dsp:nvSpPr>
      <dsp:spPr>
        <a:xfrm>
          <a:off x="846603" y="4091716"/>
          <a:ext cx="8206874" cy="157568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8287"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OCDE, Le </a:t>
          </a:r>
          <a:r>
            <a:rPr lang="it-IT" sz="2400" kern="1200" dirty="0" err="1"/>
            <a:t>Boterf</a:t>
          </a:r>
          <a:endParaRPr lang="it-IT" sz="2400" kern="1200" dirty="0"/>
        </a:p>
        <a:p>
          <a:pPr marL="0" lvl="0" indent="0" algn="l" defTabSz="1066800">
            <a:lnSpc>
              <a:spcPct val="90000"/>
            </a:lnSpc>
            <a:spcBef>
              <a:spcPct val="0"/>
            </a:spcBef>
            <a:spcAft>
              <a:spcPct val="35000"/>
            </a:spcAft>
            <a:buNone/>
          </a:pPr>
          <a:r>
            <a:rPr lang="it-IT" sz="1800" kern="1200" dirty="0"/>
            <a:t>Visione di chi concepisce la competenza come l’atto della mobilitazione efficace della persona di fronte a problemi </a:t>
          </a:r>
          <a:endParaRPr lang="it-IT" sz="2400" kern="1200" dirty="0"/>
        </a:p>
      </dsp:txBody>
      <dsp:txXfrm>
        <a:off x="846603" y="4091716"/>
        <a:ext cx="8206874" cy="1575682"/>
      </dsp:txXfrm>
    </dsp:sp>
    <dsp:sp modelId="{4BB0206C-B447-4975-BF9C-F87B94C912E0}">
      <dsp:nvSpPr>
        <dsp:cNvPr id="0" name=""/>
        <dsp:cNvSpPr/>
      </dsp:nvSpPr>
      <dsp:spPr>
        <a:xfrm>
          <a:off x="84172" y="4117126"/>
          <a:ext cx="1524861" cy="1524861"/>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F8FE5-9AC0-43DF-9986-FE3CCA41AD33}">
      <dsp:nvSpPr>
        <dsp:cNvPr id="0" name=""/>
        <dsp:cNvSpPr/>
      </dsp:nvSpPr>
      <dsp:spPr>
        <a:xfrm>
          <a:off x="0" y="812799"/>
          <a:ext cx="6096000" cy="243840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E26ED-275E-460F-82C6-C3CDABAC3E75}">
      <dsp:nvSpPr>
        <dsp:cNvPr id="0" name=""/>
        <dsp:cNvSpPr/>
      </dsp:nvSpPr>
      <dsp:spPr>
        <a:xfrm>
          <a:off x="731520" y="1239519"/>
          <a:ext cx="2011680" cy="11948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Politica, società, dimensione del sacro</a:t>
          </a:r>
        </a:p>
      </dsp:txBody>
      <dsp:txXfrm>
        <a:off x="731520" y="1239519"/>
        <a:ext cx="2011680" cy="1194816"/>
      </dsp:txXfrm>
    </dsp:sp>
    <dsp:sp modelId="{192A0B5C-AA76-4C95-8F94-B3AD73FC4765}">
      <dsp:nvSpPr>
        <dsp:cNvPr id="0" name=""/>
        <dsp:cNvSpPr/>
      </dsp:nvSpPr>
      <dsp:spPr>
        <a:xfrm>
          <a:off x="3048000" y="1629663"/>
          <a:ext cx="2377440" cy="11948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7564" rIns="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Amicizia, sentimenti, nuovo amore, contrattualità di coppia</a:t>
          </a:r>
        </a:p>
      </dsp:txBody>
      <dsp:txXfrm>
        <a:off x="3048000" y="1629663"/>
        <a:ext cx="2377440" cy="11948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3DC60-2127-45A8-9BFA-642FF1667671}">
      <dsp:nvSpPr>
        <dsp:cNvPr id="0" name=""/>
        <dsp:cNvSpPr/>
      </dsp:nvSpPr>
      <dsp:spPr>
        <a:xfrm>
          <a:off x="0" y="812799"/>
          <a:ext cx="6096000" cy="243840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79D767-3C66-4AA8-BE24-321C48E3235C}">
      <dsp:nvSpPr>
        <dsp:cNvPr id="0" name=""/>
        <dsp:cNvSpPr/>
      </dsp:nvSpPr>
      <dsp:spPr>
        <a:xfrm>
          <a:off x="731520" y="1239519"/>
          <a:ext cx="2011680" cy="11948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marL="0" lvl="0" indent="0" algn="ctr" defTabSz="1155700">
            <a:lnSpc>
              <a:spcPct val="90000"/>
            </a:lnSpc>
            <a:spcBef>
              <a:spcPct val="0"/>
            </a:spcBef>
            <a:spcAft>
              <a:spcPct val="35000"/>
            </a:spcAft>
            <a:buNone/>
          </a:pPr>
          <a:r>
            <a:rPr lang="it-IT" sz="2600" b="0" i="0" kern="1200">
              <a:latin typeface="Cambria" panose="02040503050406030204" pitchFamily="18" charset="0"/>
            </a:rPr>
            <a:t>Famiglia naturale</a:t>
          </a:r>
        </a:p>
      </dsp:txBody>
      <dsp:txXfrm>
        <a:off x="731520" y="1239519"/>
        <a:ext cx="2011680" cy="1194816"/>
      </dsp:txXfrm>
    </dsp:sp>
    <dsp:sp modelId="{38E1ADB6-652D-44F6-B459-2995CA96D8EC}">
      <dsp:nvSpPr>
        <dsp:cNvPr id="0" name=""/>
        <dsp:cNvSpPr/>
      </dsp:nvSpPr>
      <dsp:spPr>
        <a:xfrm>
          <a:off x="3048000" y="1629663"/>
          <a:ext cx="2377440" cy="11948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456" rIns="0" bIns="99060" numCol="1" spcCol="1270" anchor="ctr" anchorCtr="0">
          <a:noAutofit/>
        </a:bodyPr>
        <a:lstStyle/>
        <a:p>
          <a:pPr marL="0" lvl="0" indent="0" algn="ctr" defTabSz="1155700">
            <a:lnSpc>
              <a:spcPct val="90000"/>
            </a:lnSpc>
            <a:spcBef>
              <a:spcPct val="0"/>
            </a:spcBef>
            <a:spcAft>
              <a:spcPct val="35000"/>
            </a:spcAft>
            <a:buNone/>
          </a:pPr>
          <a:r>
            <a:rPr lang="it-IT" sz="2600" b="0" i="0" kern="1200">
              <a:latin typeface="Cambria" panose="02040503050406030204" pitchFamily="18" charset="0"/>
            </a:rPr>
            <a:t>Famiglia sociale, gruppo dei pari</a:t>
          </a:r>
        </a:p>
      </dsp:txBody>
      <dsp:txXfrm>
        <a:off x="3048000" y="1629663"/>
        <a:ext cx="2377440" cy="11948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B1FB-D319-457D-B94A-EF7B45D39BF2}">
      <dsp:nvSpPr>
        <dsp:cNvPr id="0" name=""/>
        <dsp:cNvSpPr/>
      </dsp:nvSpPr>
      <dsp:spPr>
        <a:xfrm>
          <a:off x="1041918" y="1336"/>
          <a:ext cx="2230911" cy="1338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a:latin typeface="Cambria" panose="02040503050406030204" pitchFamily="18" charset="0"/>
            </a:rPr>
            <a:t>Domande-stimolo</a:t>
          </a:r>
        </a:p>
      </dsp:txBody>
      <dsp:txXfrm>
        <a:off x="1041918" y="1336"/>
        <a:ext cx="2230911" cy="1338547"/>
      </dsp:txXfrm>
    </dsp:sp>
    <dsp:sp modelId="{8D1878F8-EFEE-4AF2-A7ED-095AE1E683DA}">
      <dsp:nvSpPr>
        <dsp:cNvPr id="0" name=""/>
        <dsp:cNvSpPr/>
      </dsp:nvSpPr>
      <dsp:spPr>
        <a:xfrm>
          <a:off x="3495921" y="1336"/>
          <a:ext cx="2230911" cy="1338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a:latin typeface="Cambria" panose="02040503050406030204" pitchFamily="18" charset="0"/>
            </a:rPr>
            <a:t>Elaborazione in piccoli gruppi sui momenti salienti</a:t>
          </a:r>
        </a:p>
      </dsp:txBody>
      <dsp:txXfrm>
        <a:off x="3495921" y="1336"/>
        <a:ext cx="2230911" cy="1338547"/>
      </dsp:txXfrm>
    </dsp:sp>
    <dsp:sp modelId="{B182536B-FC77-440A-8AC1-CE4E9A665CC9}">
      <dsp:nvSpPr>
        <dsp:cNvPr id="0" name=""/>
        <dsp:cNvSpPr/>
      </dsp:nvSpPr>
      <dsp:spPr>
        <a:xfrm>
          <a:off x="1041918" y="1562974"/>
          <a:ext cx="2230911" cy="1338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a:latin typeface="Cambria" panose="02040503050406030204" pitchFamily="18" charset="0"/>
            </a:rPr>
            <a:t>Questionario metacognitivo</a:t>
          </a:r>
        </a:p>
      </dsp:txBody>
      <dsp:txXfrm>
        <a:off x="1041918" y="1562974"/>
        <a:ext cx="2230911" cy="1338547"/>
      </dsp:txXfrm>
    </dsp:sp>
    <dsp:sp modelId="{675E9E81-4B44-44C4-999B-7FE4590E0401}">
      <dsp:nvSpPr>
        <dsp:cNvPr id="0" name=""/>
        <dsp:cNvSpPr/>
      </dsp:nvSpPr>
      <dsp:spPr>
        <a:xfrm>
          <a:off x="3495921" y="1562974"/>
          <a:ext cx="2230911" cy="1338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a:latin typeface="Cambria" panose="02040503050406030204" pitchFamily="18" charset="0"/>
            </a:rPr>
            <a:t>Discussione in classe</a:t>
          </a:r>
        </a:p>
      </dsp:txBody>
      <dsp:txXfrm>
        <a:off x="3495921" y="1562974"/>
        <a:ext cx="2230911" cy="1338547"/>
      </dsp:txXfrm>
    </dsp:sp>
    <dsp:sp modelId="{3DC0CF2A-EB46-49C9-8FF5-AFC9696462EC}">
      <dsp:nvSpPr>
        <dsp:cNvPr id="0" name=""/>
        <dsp:cNvSpPr/>
      </dsp:nvSpPr>
      <dsp:spPr>
        <a:xfrm>
          <a:off x="2268920" y="3124612"/>
          <a:ext cx="2230911" cy="1338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a:latin typeface="Cambria" panose="02040503050406030204" pitchFamily="18" charset="0"/>
            </a:rPr>
            <a:t>Il docente dovrà essere abile a legare gli stimoli emersi con i contenuti disciplnari</a:t>
          </a:r>
        </a:p>
      </dsp:txBody>
      <dsp:txXfrm>
        <a:off x="2268920" y="3124612"/>
        <a:ext cx="2230911" cy="13385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B1FB-D319-457D-B94A-EF7B45D39BF2}">
      <dsp:nvSpPr>
        <dsp:cNvPr id="0" name=""/>
        <dsp:cNvSpPr/>
      </dsp:nvSpPr>
      <dsp:spPr>
        <a:xfrm>
          <a:off x="1245267" y="1265"/>
          <a:ext cx="2483010" cy="1489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0" i="0" kern="1200">
              <a:latin typeface="Cambria" panose="02040503050406030204" pitchFamily="18" charset="0"/>
            </a:rPr>
            <a:t>ATTIVI (fanno ricorso all'esperienza diretta)  es. l'esperimento scientifico </a:t>
          </a:r>
        </a:p>
      </dsp:txBody>
      <dsp:txXfrm>
        <a:off x="1245267" y="1265"/>
        <a:ext cx="2483010" cy="1489806"/>
      </dsp:txXfrm>
    </dsp:sp>
    <dsp:sp modelId="{8D1878F8-EFEE-4AF2-A7ED-095AE1E683DA}">
      <dsp:nvSpPr>
        <dsp:cNvPr id="0" name=""/>
        <dsp:cNvSpPr/>
      </dsp:nvSpPr>
      <dsp:spPr>
        <a:xfrm>
          <a:off x="3976578" y="1265"/>
          <a:ext cx="2483010" cy="1489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0" i="0" kern="1200">
              <a:latin typeface="Cambria" panose="02040503050406030204" pitchFamily="18" charset="0"/>
            </a:rPr>
            <a:t>ICONICI (utilizzano le rappresentazioni del linguaggi grafico e spaziale) fotografie, carte geografiche, schemi, diagrammi, mappe concettuali </a:t>
          </a:r>
        </a:p>
      </dsp:txBody>
      <dsp:txXfrm>
        <a:off x="3976578" y="1265"/>
        <a:ext cx="2483010" cy="1489806"/>
      </dsp:txXfrm>
    </dsp:sp>
    <dsp:sp modelId="{B182536B-FC77-440A-8AC1-CE4E9A665CC9}">
      <dsp:nvSpPr>
        <dsp:cNvPr id="0" name=""/>
        <dsp:cNvSpPr/>
      </dsp:nvSpPr>
      <dsp:spPr>
        <a:xfrm>
          <a:off x="1245267" y="1739372"/>
          <a:ext cx="2483010" cy="1489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0" i="0" kern="1200">
              <a:latin typeface="Cambria" panose="02040503050406030204" pitchFamily="18" charset="0"/>
            </a:rPr>
            <a:t>ANALOGICI (si rifanno alle possibilità di apprendimento insite nel gioco e nella simulazione)</a:t>
          </a:r>
        </a:p>
      </dsp:txBody>
      <dsp:txXfrm>
        <a:off x="1245267" y="1739372"/>
        <a:ext cx="2483010" cy="1489806"/>
      </dsp:txXfrm>
    </dsp:sp>
    <dsp:sp modelId="{675E9E81-4B44-44C4-999B-7FE4590E0401}">
      <dsp:nvSpPr>
        <dsp:cNvPr id="0" name=""/>
        <dsp:cNvSpPr/>
      </dsp:nvSpPr>
      <dsp:spPr>
        <a:xfrm>
          <a:off x="3976578" y="1739372"/>
          <a:ext cx="2483010" cy="1489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0" i="0" kern="1200">
              <a:latin typeface="Cambria" panose="02040503050406030204" pitchFamily="18" charset="0"/>
            </a:rPr>
            <a:t>SIMBOLICI (utilizzano i codici di rappresentazione convenzionali e universali, come quelli linguistici) es la lezione verbale dell'insegnante</a:t>
          </a:r>
        </a:p>
      </dsp:txBody>
      <dsp:txXfrm>
        <a:off x="3976578" y="1739372"/>
        <a:ext cx="2483010" cy="1489806"/>
      </dsp:txXfrm>
    </dsp:sp>
    <dsp:sp modelId="{3DC0CF2A-EB46-49C9-8FF5-AFC9696462EC}">
      <dsp:nvSpPr>
        <dsp:cNvPr id="0" name=""/>
        <dsp:cNvSpPr/>
      </dsp:nvSpPr>
      <dsp:spPr>
        <a:xfrm>
          <a:off x="2610922" y="3477480"/>
          <a:ext cx="2483010" cy="1489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0" i="0" kern="1200">
              <a:latin typeface="Cambria" panose="02040503050406030204" pitchFamily="18" charset="0"/>
            </a:rPr>
            <a:t>"la complementarietà è il carattere comune a tutti i mediatori" e che sia necessaria la loro INTEGRAZIONE</a:t>
          </a:r>
        </a:p>
      </dsp:txBody>
      <dsp:txXfrm>
        <a:off x="2610922" y="3477480"/>
        <a:ext cx="2483010" cy="14898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9077E-16A0-4484-9F93-61553F7D59A4}">
      <dsp:nvSpPr>
        <dsp:cNvPr id="0" name=""/>
        <dsp:cNvSpPr/>
      </dsp:nvSpPr>
      <dsp:spPr>
        <a:xfrm rot="18000000">
          <a:off x="3590" y="2685649"/>
          <a:ext cx="1799129" cy="1169434"/>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80010" bIns="26670" numCol="1" spcCol="1270" anchor="ctr" anchorCtr="0">
          <a:noAutofit/>
        </a:bodyPr>
        <a:lstStyle/>
        <a:p>
          <a:pPr marL="0" lvl="0" indent="0" algn="ctr" defTabSz="933450">
            <a:lnSpc>
              <a:spcPct val="90000"/>
            </a:lnSpc>
            <a:spcBef>
              <a:spcPct val="0"/>
            </a:spcBef>
            <a:spcAft>
              <a:spcPct val="35000"/>
            </a:spcAft>
            <a:buNone/>
          </a:pPr>
          <a:r>
            <a:rPr lang="it-IT" sz="2100" b="0" i="0" kern="1200">
              <a:latin typeface="Cambria" panose="02040503050406030204" pitchFamily="18" charset="0"/>
            </a:rPr>
            <a:t>sistematico-intuitivo</a:t>
          </a:r>
        </a:p>
      </dsp:txBody>
      <dsp:txXfrm>
        <a:off x="85396" y="2728464"/>
        <a:ext cx="1684955" cy="1112347"/>
      </dsp:txXfrm>
    </dsp:sp>
    <dsp:sp modelId="{66B764A6-619F-41F2-97F9-B5A12B88FE41}">
      <dsp:nvSpPr>
        <dsp:cNvPr id="0" name=""/>
        <dsp:cNvSpPr/>
      </dsp:nvSpPr>
      <dsp:spPr>
        <a:xfrm rot="19800000">
          <a:off x="1500403" y="1188836"/>
          <a:ext cx="1799129" cy="1169434"/>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80010" bIns="26670" numCol="1" spcCol="1270" anchor="ctr" anchorCtr="0">
          <a:noAutofit/>
        </a:bodyPr>
        <a:lstStyle/>
        <a:p>
          <a:pPr marL="0" lvl="0" indent="0" algn="ctr" defTabSz="933450">
            <a:lnSpc>
              <a:spcPct val="90000"/>
            </a:lnSpc>
            <a:spcBef>
              <a:spcPct val="0"/>
            </a:spcBef>
            <a:spcAft>
              <a:spcPct val="35000"/>
            </a:spcAft>
            <a:buNone/>
          </a:pPr>
          <a:r>
            <a:rPr lang="it-IT" sz="2100" b="0" i="0" kern="1200">
              <a:latin typeface="Cambria" panose="02040503050406030204" pitchFamily="18" charset="0"/>
            </a:rPr>
            <a:t>analitico-globale</a:t>
          </a:r>
        </a:p>
      </dsp:txBody>
      <dsp:txXfrm>
        <a:off x="1571762" y="1242099"/>
        <a:ext cx="1684955" cy="1112347"/>
      </dsp:txXfrm>
    </dsp:sp>
    <dsp:sp modelId="{F91ECCEB-4838-4B91-B3B4-8568BBA02FA4}">
      <dsp:nvSpPr>
        <dsp:cNvPr id="0" name=""/>
        <dsp:cNvSpPr/>
      </dsp:nvSpPr>
      <dsp:spPr>
        <a:xfrm>
          <a:off x="3545087" y="640964"/>
          <a:ext cx="1799129" cy="1169434"/>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80010" bIns="26670" numCol="1" spcCol="1270" anchor="ctr" anchorCtr="0">
          <a:noAutofit/>
        </a:bodyPr>
        <a:lstStyle/>
        <a:p>
          <a:pPr marL="0" lvl="0" indent="0" algn="ctr" defTabSz="933450">
            <a:lnSpc>
              <a:spcPct val="90000"/>
            </a:lnSpc>
            <a:spcBef>
              <a:spcPct val="0"/>
            </a:spcBef>
            <a:spcAft>
              <a:spcPct val="35000"/>
            </a:spcAft>
            <a:buNone/>
          </a:pPr>
          <a:r>
            <a:rPr lang="it-IT" sz="2100" b="0" i="0" kern="1200">
              <a:latin typeface="Cambria" panose="02040503050406030204" pitchFamily="18" charset="0"/>
            </a:rPr>
            <a:t>verbale-visuale</a:t>
          </a:r>
        </a:p>
      </dsp:txBody>
      <dsp:txXfrm>
        <a:off x="3602174" y="698051"/>
        <a:ext cx="1684955" cy="1112347"/>
      </dsp:txXfrm>
    </dsp:sp>
    <dsp:sp modelId="{66B73A81-34FE-40BC-AEFA-720490EBC292}">
      <dsp:nvSpPr>
        <dsp:cNvPr id="0" name=""/>
        <dsp:cNvSpPr/>
      </dsp:nvSpPr>
      <dsp:spPr>
        <a:xfrm rot="1800000">
          <a:off x="5589772" y="1188836"/>
          <a:ext cx="1799129" cy="1169434"/>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80010" bIns="26670" numCol="1" spcCol="1270" anchor="ctr" anchorCtr="0">
          <a:noAutofit/>
        </a:bodyPr>
        <a:lstStyle/>
        <a:p>
          <a:pPr marL="0" lvl="0" indent="0" algn="ctr" defTabSz="933450">
            <a:lnSpc>
              <a:spcPct val="90000"/>
            </a:lnSpc>
            <a:spcBef>
              <a:spcPct val="0"/>
            </a:spcBef>
            <a:spcAft>
              <a:spcPct val="35000"/>
            </a:spcAft>
            <a:buNone/>
          </a:pPr>
          <a:r>
            <a:rPr lang="it-IT" sz="2100" b="0" i="0" kern="1200">
              <a:latin typeface="Cambria" panose="02040503050406030204" pitchFamily="18" charset="0"/>
            </a:rPr>
            <a:t>impulsivo-riflessivo</a:t>
          </a:r>
        </a:p>
      </dsp:txBody>
      <dsp:txXfrm>
        <a:off x="5632587" y="1242099"/>
        <a:ext cx="1684955" cy="1112347"/>
      </dsp:txXfrm>
    </dsp:sp>
    <dsp:sp modelId="{E79A7CC0-A979-4E6D-AC11-38AC9D82FB9B}">
      <dsp:nvSpPr>
        <dsp:cNvPr id="0" name=""/>
        <dsp:cNvSpPr/>
      </dsp:nvSpPr>
      <dsp:spPr>
        <a:xfrm rot="3600000">
          <a:off x="7086585" y="2685649"/>
          <a:ext cx="1799129" cy="1169434"/>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80010" bIns="26670" numCol="1" spcCol="1270" anchor="ctr" anchorCtr="0">
          <a:noAutofit/>
        </a:bodyPr>
        <a:lstStyle/>
        <a:p>
          <a:pPr marL="0" lvl="0" indent="0" algn="ctr" defTabSz="933450">
            <a:lnSpc>
              <a:spcPct val="90000"/>
            </a:lnSpc>
            <a:spcBef>
              <a:spcPct val="0"/>
            </a:spcBef>
            <a:spcAft>
              <a:spcPct val="35000"/>
            </a:spcAft>
            <a:buNone/>
          </a:pPr>
          <a:r>
            <a:rPr lang="it-IT" sz="2100" b="0" i="0" kern="1200">
              <a:latin typeface="Cambria" panose="02040503050406030204" pitchFamily="18" charset="0"/>
            </a:rPr>
            <a:t>convergente-divergente</a:t>
          </a:r>
        </a:p>
      </dsp:txBody>
      <dsp:txXfrm>
        <a:off x="7118953" y="2728464"/>
        <a:ext cx="1684955" cy="11123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82B83-EAEB-4A33-A90C-A68BA9FEC43F}">
      <dsp:nvSpPr>
        <dsp:cNvPr id="0" name=""/>
        <dsp:cNvSpPr/>
      </dsp:nvSpPr>
      <dsp:spPr>
        <a:xfrm>
          <a:off x="0" y="0"/>
          <a:ext cx="7704856" cy="157697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0" i="0" kern="1200">
              <a:latin typeface="Cambria" panose="02040503050406030204" pitchFamily="18" charset="0"/>
            </a:rPr>
            <a:t>Competenze di base a conclusione dell'obbligo d'istruzione</a:t>
          </a:r>
        </a:p>
      </dsp:txBody>
      <dsp:txXfrm>
        <a:off x="0" y="0"/>
        <a:ext cx="7704856" cy="1576975"/>
      </dsp:txXfrm>
    </dsp:sp>
    <dsp:sp modelId="{45CE3082-5230-4F12-9CA2-2C46F9F80CC6}">
      <dsp:nvSpPr>
        <dsp:cNvPr id="0" name=""/>
        <dsp:cNvSpPr/>
      </dsp:nvSpPr>
      <dsp:spPr>
        <a:xfrm>
          <a:off x="0" y="1576975"/>
          <a:ext cx="1926213" cy="33116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800" b="0" i="0" kern="1200">
              <a:latin typeface="Cambria" panose="02040503050406030204" pitchFamily="18" charset="0"/>
            </a:rPr>
            <a:t>utilizzare le tecniche e le procedure del calcolo aritmetico ed algebrico, rappresentandole anche sotto forme algebrica;</a:t>
          </a:r>
        </a:p>
        <a:p>
          <a:pPr lvl="0" algn="ctr" defTabSz="2089150">
            <a:lnSpc>
              <a:spcPct val="90000"/>
            </a:lnSpc>
            <a:spcBef>
              <a:spcPct val="0"/>
            </a:spcBef>
            <a:spcAft>
              <a:spcPct val="35000"/>
            </a:spcAft>
            <a:buNone/>
          </a:pPr>
          <a:endParaRPr lang="it-IT" b="0" i="0" kern="1200">
            <a:latin typeface="Cambria" panose="02040503050406030204" pitchFamily="18" charset="0"/>
          </a:endParaRPr>
        </a:p>
      </dsp:txBody>
      <dsp:txXfrm>
        <a:off x="0" y="1576975"/>
        <a:ext cx="1926213" cy="3311647"/>
      </dsp:txXfrm>
    </dsp:sp>
    <dsp:sp modelId="{CF25FC6A-AAA5-4A99-9FBC-E6CE5891E04F}">
      <dsp:nvSpPr>
        <dsp:cNvPr id="0" name=""/>
        <dsp:cNvSpPr/>
      </dsp:nvSpPr>
      <dsp:spPr>
        <a:xfrm>
          <a:off x="1926214" y="1576975"/>
          <a:ext cx="1926213" cy="33116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800" b="0" i="0" kern="1200">
              <a:latin typeface="Cambria" panose="02040503050406030204" pitchFamily="18" charset="0"/>
            </a:rPr>
            <a:t>confrontare ed analizzare figure geometriche , individuando in varianti e relazioni;</a:t>
          </a:r>
        </a:p>
        <a:p>
          <a:pPr lvl="0" algn="ctr" defTabSz="2089150">
            <a:lnSpc>
              <a:spcPct val="90000"/>
            </a:lnSpc>
            <a:spcBef>
              <a:spcPct val="0"/>
            </a:spcBef>
            <a:spcAft>
              <a:spcPct val="35000"/>
            </a:spcAft>
            <a:buNone/>
          </a:pPr>
          <a:endParaRPr lang="it-IT" b="0" i="0" kern="1200">
            <a:latin typeface="Cambria" panose="02040503050406030204" pitchFamily="18" charset="0"/>
          </a:endParaRPr>
        </a:p>
      </dsp:txBody>
      <dsp:txXfrm>
        <a:off x="1926214" y="1576975"/>
        <a:ext cx="1926213" cy="3311647"/>
      </dsp:txXfrm>
    </dsp:sp>
    <dsp:sp modelId="{69A57823-8A59-41F4-9A30-13E88D96A3EF}">
      <dsp:nvSpPr>
        <dsp:cNvPr id="0" name=""/>
        <dsp:cNvSpPr/>
      </dsp:nvSpPr>
      <dsp:spPr>
        <a:xfrm>
          <a:off x="3852428" y="1576975"/>
          <a:ext cx="1926213" cy="33116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0" i="0" kern="1200">
              <a:latin typeface="Cambria" panose="02040503050406030204" pitchFamily="18" charset="0"/>
            </a:rPr>
            <a:t>individuare le strategie appropriate per la soluzione a problemi</a:t>
          </a:r>
          <a:endParaRPr lang="it-IT" b="0" i="0" kern="1200">
            <a:latin typeface="Cambria" panose="02040503050406030204" pitchFamily="18" charset="0"/>
          </a:endParaRPr>
        </a:p>
      </dsp:txBody>
      <dsp:txXfrm>
        <a:off x="3852428" y="1576975"/>
        <a:ext cx="1926213" cy="3311647"/>
      </dsp:txXfrm>
    </dsp:sp>
    <dsp:sp modelId="{5856E2D2-F11E-4952-8CF7-14A422621A8F}">
      <dsp:nvSpPr>
        <dsp:cNvPr id="0" name=""/>
        <dsp:cNvSpPr/>
      </dsp:nvSpPr>
      <dsp:spPr>
        <a:xfrm>
          <a:off x="5778642" y="1576975"/>
          <a:ext cx="1926213" cy="33116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None/>
          </a:pPr>
          <a:endParaRPr lang="it-IT" sz="1600" b="0" i="0" kern="1200">
            <a:latin typeface="Cambria" panose="02040503050406030204" pitchFamily="18" charset="0"/>
          </a:endParaRPr>
        </a:p>
        <a:p>
          <a:pPr lvl="0" algn="ctr" defTabSz="711200">
            <a:lnSpc>
              <a:spcPct val="90000"/>
            </a:lnSpc>
            <a:spcBef>
              <a:spcPct val="0"/>
            </a:spcBef>
            <a:spcAft>
              <a:spcPct val="35000"/>
            </a:spcAft>
            <a:buNone/>
          </a:pPr>
          <a:endParaRPr lang="it-IT" sz="1600" b="0" i="0" kern="1200">
            <a:latin typeface="Cambria" panose="02040503050406030204" pitchFamily="18" charset="0"/>
          </a:endParaRPr>
        </a:p>
        <a:p>
          <a:pPr lvl="0" algn="ctr" defTabSz="711200">
            <a:lnSpc>
              <a:spcPct val="90000"/>
            </a:lnSpc>
            <a:spcBef>
              <a:spcPct val="0"/>
            </a:spcBef>
            <a:spcAft>
              <a:spcPct val="35000"/>
            </a:spcAft>
            <a:buNone/>
          </a:pPr>
          <a:r>
            <a:rPr lang="it-IT" sz="1600" b="0" i="0" kern="1200">
              <a:latin typeface="Cambria" panose="02040503050406030204" pitchFamily="18" charset="0"/>
            </a:rPr>
            <a:t>analizzare dati e interpretarli sviluppando deduzioni e ragionamenti sugli stessi, anche con l'ausilio di rappresentazioni grafiche, usando gli strumenti di calcolo e le potenzialità offerte da applicazioni specifiche di tipo informatico.</a:t>
          </a:r>
        </a:p>
        <a:p>
          <a:pPr marL="0" lvl="0" indent="0" algn="ctr" defTabSz="711200">
            <a:lnSpc>
              <a:spcPct val="90000"/>
            </a:lnSpc>
            <a:spcBef>
              <a:spcPct val="0"/>
            </a:spcBef>
            <a:spcAft>
              <a:spcPct val="35000"/>
            </a:spcAft>
            <a:buNone/>
          </a:pPr>
          <a:endParaRPr lang="it-IT" sz="1800" b="0" i="0" kern="1200">
            <a:latin typeface="Cambria" panose="02040503050406030204" pitchFamily="18" charset="0"/>
          </a:endParaRPr>
        </a:p>
        <a:p>
          <a:pPr lvl="0" algn="ctr" defTabSz="711200">
            <a:lnSpc>
              <a:spcPct val="90000"/>
            </a:lnSpc>
            <a:spcBef>
              <a:spcPct val="0"/>
            </a:spcBef>
            <a:spcAft>
              <a:spcPct val="35000"/>
            </a:spcAft>
            <a:buNone/>
          </a:pPr>
          <a:endParaRPr lang="it-IT" b="0" i="0" kern="1200">
            <a:latin typeface="Cambria" panose="02040503050406030204" pitchFamily="18" charset="0"/>
          </a:endParaRPr>
        </a:p>
      </dsp:txBody>
      <dsp:txXfrm>
        <a:off x="5778642" y="1576975"/>
        <a:ext cx="1926213" cy="3311647"/>
      </dsp:txXfrm>
    </dsp:sp>
    <dsp:sp modelId="{1443C93F-5528-462B-B8D8-95E5D1FC6A1E}">
      <dsp:nvSpPr>
        <dsp:cNvPr id="0" name=""/>
        <dsp:cNvSpPr/>
      </dsp:nvSpPr>
      <dsp:spPr>
        <a:xfrm>
          <a:off x="0" y="4888623"/>
          <a:ext cx="7704856" cy="36796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6BD4E-8C25-406F-A298-0D0702D83019}">
      <dsp:nvSpPr>
        <dsp:cNvPr id="0" name=""/>
        <dsp:cNvSpPr/>
      </dsp:nvSpPr>
      <dsp:spPr>
        <a:xfrm rot="5400000">
          <a:off x="-250878" y="252930"/>
          <a:ext cx="1672525" cy="1170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rPr>
            <a:t>Diagnostica</a:t>
          </a:r>
        </a:p>
      </dsp:txBody>
      <dsp:txXfrm rot="-5400000">
        <a:off x="2" y="587435"/>
        <a:ext cx="1170767" cy="501758"/>
      </dsp:txXfrm>
    </dsp:sp>
    <dsp:sp modelId="{C8E6E47B-BAAB-4AE5-B010-10CE52044B4B}">
      <dsp:nvSpPr>
        <dsp:cNvPr id="0" name=""/>
        <dsp:cNvSpPr/>
      </dsp:nvSpPr>
      <dsp:spPr>
        <a:xfrm rot="5400000">
          <a:off x="4033116" y="-2860297"/>
          <a:ext cx="1087141" cy="6811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kern="1200">
              <a:latin typeface="Cambria" panose="02040503050406030204" pitchFamily="18" charset="0"/>
            </a:rPr>
            <a:t>Prima di iniziare una unità di apprendimento si procede ad una verifica diagnostica e prognostica (ex ante).</a:t>
          </a:r>
        </a:p>
      </dsp:txBody>
      <dsp:txXfrm rot="-5400000">
        <a:off x="1170767" y="55122"/>
        <a:ext cx="6758769" cy="981001"/>
      </dsp:txXfrm>
    </dsp:sp>
    <dsp:sp modelId="{72BA9CA0-6DB7-4454-9E28-816605683AD7}">
      <dsp:nvSpPr>
        <dsp:cNvPr id="0" name=""/>
        <dsp:cNvSpPr/>
      </dsp:nvSpPr>
      <dsp:spPr>
        <a:xfrm rot="5400000">
          <a:off x="-250878" y="1732161"/>
          <a:ext cx="1672525" cy="1170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rPr>
            <a:t>Formativa</a:t>
          </a:r>
        </a:p>
      </dsp:txBody>
      <dsp:txXfrm rot="-5400000">
        <a:off x="2" y="2066666"/>
        <a:ext cx="1170767" cy="501758"/>
      </dsp:txXfrm>
    </dsp:sp>
    <dsp:sp modelId="{9CB78D8C-884C-467E-A7A3-5134EC58D117}">
      <dsp:nvSpPr>
        <dsp:cNvPr id="0" name=""/>
        <dsp:cNvSpPr/>
      </dsp:nvSpPr>
      <dsp:spPr>
        <a:xfrm rot="5400000">
          <a:off x="4033116" y="-1381066"/>
          <a:ext cx="1087141" cy="6811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kern="1200">
              <a:latin typeface="Cambria" panose="02040503050406030204" pitchFamily="18" charset="0"/>
            </a:rPr>
            <a:t>A circa metà dell’unità di apprendimento si procede ad una verifica in itinere che prevede questionari autovalutativi, rubriche valutative, compiti autentici verifica e valutazione delle conoscenze acquisite</a:t>
          </a:r>
        </a:p>
      </dsp:txBody>
      <dsp:txXfrm rot="-5400000">
        <a:off x="1170767" y="1534353"/>
        <a:ext cx="6758769" cy="981001"/>
      </dsp:txXfrm>
    </dsp:sp>
    <dsp:sp modelId="{4ACE5CEF-2A12-485C-BC55-1CF11896EE48}">
      <dsp:nvSpPr>
        <dsp:cNvPr id="0" name=""/>
        <dsp:cNvSpPr/>
      </dsp:nvSpPr>
      <dsp:spPr>
        <a:xfrm rot="5400000">
          <a:off x="-250878" y="3211391"/>
          <a:ext cx="1672525" cy="117076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rPr>
            <a:t>Sommativa</a:t>
          </a:r>
        </a:p>
      </dsp:txBody>
      <dsp:txXfrm rot="-5400000">
        <a:off x="2" y="3545896"/>
        <a:ext cx="1170767" cy="501758"/>
      </dsp:txXfrm>
    </dsp:sp>
    <dsp:sp modelId="{1D55C4EC-130D-4BA0-BC61-84682D4EE59B}">
      <dsp:nvSpPr>
        <dsp:cNvPr id="0" name=""/>
        <dsp:cNvSpPr/>
      </dsp:nvSpPr>
      <dsp:spPr>
        <a:xfrm rot="5400000">
          <a:off x="4033116" y="98163"/>
          <a:ext cx="1087141" cy="6811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kern="1200">
              <a:latin typeface="Cambria" panose="02040503050406030204" pitchFamily="18" charset="0"/>
            </a:rPr>
            <a:t>Al termine dell’unità di apprendimento, una verifica finale (ex post) che prevede uno o più questionari di gradimento (alunni/famiglie/docenti), una rubrica valutativa, compiti autentici, verifica e valutazione delle conoscenze acquisite, valutazione del prodotto atteso.</a:t>
          </a:r>
        </a:p>
      </dsp:txBody>
      <dsp:txXfrm rot="-5400000">
        <a:off x="1170767" y="3013582"/>
        <a:ext cx="6758769" cy="9810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4E02-B7EF-4E96-99E5-9224BC19AFC8}">
      <dsp:nvSpPr>
        <dsp:cNvPr id="0" name=""/>
        <dsp:cNvSpPr/>
      </dsp:nvSpPr>
      <dsp:spPr>
        <a:xfrm>
          <a:off x="0" y="1219118"/>
          <a:ext cx="9137650" cy="365506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B4A9D-EA44-4D48-A4A9-C80D5A9C4A33}">
      <dsp:nvSpPr>
        <dsp:cNvPr id="0" name=""/>
        <dsp:cNvSpPr/>
      </dsp:nvSpPr>
      <dsp:spPr>
        <a:xfrm>
          <a:off x="1096518" y="1858753"/>
          <a:ext cx="3015424" cy="17909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rPr>
            <a:t>L’apprendimento della matematica dei nostri studenti è basato sulla memorizzazione di informazioni, descrizioni ed enunciati cioè gli studenti sono dei bravissimi esecutori di procedure </a:t>
          </a:r>
          <a:endParaRPr lang="it-IT" kern="1200">
            <a:latin typeface="Cambria" panose="02040503050406030204" pitchFamily="18" charset="0"/>
          </a:endParaRPr>
        </a:p>
      </dsp:txBody>
      <dsp:txXfrm>
        <a:off x="1096518" y="1858753"/>
        <a:ext cx="3015424" cy="1790979"/>
      </dsp:txXfrm>
    </dsp:sp>
    <dsp:sp modelId="{45BDB720-45EF-4D7B-898D-1EE7D6E64D39}">
      <dsp:nvSpPr>
        <dsp:cNvPr id="0" name=""/>
        <dsp:cNvSpPr/>
      </dsp:nvSpPr>
      <dsp:spPr>
        <a:xfrm>
          <a:off x="4568825" y="2443563"/>
          <a:ext cx="3563683" cy="17909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800" kern="1200">
              <a:latin typeface="Cambria" panose="02040503050406030204" pitchFamily="18" charset="0"/>
            </a:rPr>
            <a:t>Non padroneggiano le informazioni  e quindi non sono in grado di trasferirle in altri contesti</a:t>
          </a:r>
        </a:p>
        <a:p>
          <a:pPr lvl="0" algn="ctr" defTabSz="2489200">
            <a:lnSpc>
              <a:spcPct val="90000"/>
            </a:lnSpc>
            <a:spcBef>
              <a:spcPct val="0"/>
            </a:spcBef>
            <a:spcAft>
              <a:spcPct val="35000"/>
            </a:spcAft>
            <a:buNone/>
          </a:pPr>
          <a:endParaRPr lang="it-IT" kern="1200">
            <a:latin typeface="Cambria" panose="02040503050406030204" pitchFamily="18" charset="0"/>
          </a:endParaRPr>
        </a:p>
      </dsp:txBody>
      <dsp:txXfrm>
        <a:off x="4568825" y="2443563"/>
        <a:ext cx="3563683" cy="17909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7E16E-E67A-4E3A-94F6-6B9B948C18E3}">
      <dsp:nvSpPr>
        <dsp:cNvPr id="0" name=""/>
        <dsp:cNvSpPr/>
      </dsp:nvSpPr>
      <dsp:spPr>
        <a:xfrm rot="5400000">
          <a:off x="394161" y="1465904"/>
          <a:ext cx="984073" cy="163747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98C79-A7CE-445F-9309-64D2433D1FA1}">
      <dsp:nvSpPr>
        <dsp:cNvPr id="0" name=""/>
        <dsp:cNvSpPr/>
      </dsp:nvSpPr>
      <dsp:spPr>
        <a:xfrm>
          <a:off x="229895" y="1955156"/>
          <a:ext cx="1478322" cy="129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cs typeface="Times New Roman" panose="02020603050405020304" pitchFamily="18" charset="0"/>
            </a:rPr>
            <a:t>Si parte da un problema reale</a:t>
          </a:r>
        </a:p>
      </dsp:txBody>
      <dsp:txXfrm>
        <a:off x="229895" y="1955156"/>
        <a:ext cx="1478322" cy="1295836"/>
      </dsp:txXfrm>
    </dsp:sp>
    <dsp:sp modelId="{A8FC74A3-0295-42ED-BE90-4D09E6F6B654}">
      <dsp:nvSpPr>
        <dsp:cNvPr id="0" name=""/>
        <dsp:cNvSpPr/>
      </dsp:nvSpPr>
      <dsp:spPr>
        <a:xfrm>
          <a:off x="1429289" y="1345351"/>
          <a:ext cx="278928" cy="27892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62AD57-080C-49AD-990E-2E80393DF1DF}">
      <dsp:nvSpPr>
        <dsp:cNvPr id="0" name=""/>
        <dsp:cNvSpPr/>
      </dsp:nvSpPr>
      <dsp:spPr>
        <a:xfrm rot="5400000">
          <a:off x="2203917" y="1018078"/>
          <a:ext cx="984073" cy="163747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EF8D0D-081A-40A4-B60B-940C01D80588}">
      <dsp:nvSpPr>
        <dsp:cNvPr id="0" name=""/>
        <dsp:cNvSpPr/>
      </dsp:nvSpPr>
      <dsp:spPr>
        <a:xfrm>
          <a:off x="2039650" y="1507330"/>
          <a:ext cx="1478322" cy="129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cs typeface="Times New Roman" panose="02020603050405020304" pitchFamily="18" charset="0"/>
            </a:rPr>
            <a:t>Si struttura il problema in base a concetti matematici</a:t>
          </a:r>
        </a:p>
      </dsp:txBody>
      <dsp:txXfrm>
        <a:off x="2039650" y="1507330"/>
        <a:ext cx="1478322" cy="1295836"/>
      </dsp:txXfrm>
    </dsp:sp>
    <dsp:sp modelId="{56AA9888-A4DB-4AB1-BBBE-B05DE4AE4EC7}">
      <dsp:nvSpPr>
        <dsp:cNvPr id="0" name=""/>
        <dsp:cNvSpPr/>
      </dsp:nvSpPr>
      <dsp:spPr>
        <a:xfrm>
          <a:off x="3239044" y="897525"/>
          <a:ext cx="278928" cy="27892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56816C-F4FB-4364-A016-3C6B54AB881D}">
      <dsp:nvSpPr>
        <dsp:cNvPr id="0" name=""/>
        <dsp:cNvSpPr/>
      </dsp:nvSpPr>
      <dsp:spPr>
        <a:xfrm rot="5400000">
          <a:off x="4013672" y="570252"/>
          <a:ext cx="984073" cy="163747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628B2-EB75-4B61-A36A-A04A0A518DBC}">
      <dsp:nvSpPr>
        <dsp:cNvPr id="0" name=""/>
        <dsp:cNvSpPr/>
      </dsp:nvSpPr>
      <dsp:spPr>
        <a:xfrm>
          <a:off x="3849406" y="1059504"/>
          <a:ext cx="1478322" cy="129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cs typeface="Times New Roman" panose="02020603050405020304" pitchFamily="18" charset="0"/>
            </a:rPr>
            <a:t>Si formalizza il problema</a:t>
          </a:r>
        </a:p>
      </dsp:txBody>
      <dsp:txXfrm>
        <a:off x="3849406" y="1059504"/>
        <a:ext cx="1478322" cy="1295836"/>
      </dsp:txXfrm>
    </dsp:sp>
    <dsp:sp modelId="{AD9D999C-6EAD-4B05-BA96-EE99B61C66DF}">
      <dsp:nvSpPr>
        <dsp:cNvPr id="0" name=""/>
        <dsp:cNvSpPr/>
      </dsp:nvSpPr>
      <dsp:spPr>
        <a:xfrm>
          <a:off x="5048799" y="449699"/>
          <a:ext cx="278928" cy="27892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426D8E-3F54-4E6C-BFF4-F4F9DA28B812}">
      <dsp:nvSpPr>
        <dsp:cNvPr id="0" name=""/>
        <dsp:cNvSpPr/>
      </dsp:nvSpPr>
      <dsp:spPr>
        <a:xfrm rot="5400000">
          <a:off x="5823428" y="122426"/>
          <a:ext cx="984073" cy="163747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FEBC09-5D40-4840-8638-14F8C06EB1BE}">
      <dsp:nvSpPr>
        <dsp:cNvPr id="0" name=""/>
        <dsp:cNvSpPr/>
      </dsp:nvSpPr>
      <dsp:spPr>
        <a:xfrm>
          <a:off x="5659161" y="611679"/>
          <a:ext cx="1478322" cy="129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cs typeface="Times New Roman" panose="02020603050405020304" pitchFamily="18" charset="0"/>
            </a:rPr>
            <a:t>Si risolve il problema</a:t>
          </a:r>
        </a:p>
      </dsp:txBody>
      <dsp:txXfrm>
        <a:off x="5659161" y="611679"/>
        <a:ext cx="1478322" cy="1295836"/>
      </dsp:txXfrm>
    </dsp:sp>
    <dsp:sp modelId="{3CE39413-CE40-4AAC-97BD-C65B731BF03F}">
      <dsp:nvSpPr>
        <dsp:cNvPr id="0" name=""/>
        <dsp:cNvSpPr/>
      </dsp:nvSpPr>
      <dsp:spPr>
        <a:xfrm>
          <a:off x="6858555" y="1873"/>
          <a:ext cx="278928" cy="27892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19D654-AA6C-43F8-8A58-8693BE1A931D}">
      <dsp:nvSpPr>
        <dsp:cNvPr id="0" name=""/>
        <dsp:cNvSpPr/>
      </dsp:nvSpPr>
      <dsp:spPr>
        <a:xfrm rot="5400000">
          <a:off x="7633183" y="-325399"/>
          <a:ext cx="984073" cy="163747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225E83-BD57-4173-A232-E8287D88FA5D}">
      <dsp:nvSpPr>
        <dsp:cNvPr id="0" name=""/>
        <dsp:cNvSpPr/>
      </dsp:nvSpPr>
      <dsp:spPr>
        <a:xfrm>
          <a:off x="7468917" y="163853"/>
          <a:ext cx="1478322" cy="1295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it-IT" sz="1800" kern="1200">
              <a:latin typeface="Cambria" panose="02040503050406030204" pitchFamily="18" charset="0"/>
              <a:cs typeface="Times New Roman" panose="02020603050405020304" pitchFamily="18" charset="0"/>
            </a:rPr>
            <a:t>Si traduce la soluzione matematica nella realtà</a:t>
          </a:r>
        </a:p>
      </dsp:txBody>
      <dsp:txXfrm>
        <a:off x="7468917" y="163853"/>
        <a:ext cx="1478322" cy="12958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58438-54D7-44C7-85F0-B0F52C24DAB3}">
      <dsp:nvSpPr>
        <dsp:cNvPr id="0" name=""/>
        <dsp:cNvSpPr/>
      </dsp:nvSpPr>
      <dsp:spPr>
        <a:xfrm>
          <a:off x="0" y="1984"/>
          <a:ext cx="6096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BE7985-597E-4B68-9908-4132FEB93FB0}">
      <dsp:nvSpPr>
        <dsp:cNvPr id="0" name=""/>
        <dsp:cNvSpPr/>
      </dsp:nvSpPr>
      <dsp:spPr>
        <a:xfrm>
          <a:off x="0" y="1984"/>
          <a:ext cx="1219200" cy="4060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kern="1200">
              <a:solidFill>
                <a:schemeClr val="accent2"/>
              </a:solidFill>
              <a:latin typeface="Cambria" panose="02040503050406030204" pitchFamily="18" charset="0"/>
            </a:rPr>
            <a:t>I COMPITI DI PRESTAZIONE SONO…</a:t>
          </a:r>
        </a:p>
        <a:p>
          <a:pPr lvl="0" defTabSz="1244600">
            <a:lnSpc>
              <a:spcPct val="90000"/>
            </a:lnSpc>
            <a:spcBef>
              <a:spcPct val="0"/>
            </a:spcBef>
            <a:spcAft>
              <a:spcPct val="35000"/>
            </a:spcAft>
            <a:buNone/>
          </a:pPr>
          <a:endParaRPr lang="it-IT" kern="1200">
            <a:latin typeface="Cambria" panose="02040503050406030204" pitchFamily="18" charset="0"/>
          </a:endParaRPr>
        </a:p>
      </dsp:txBody>
      <dsp:txXfrm>
        <a:off x="0" y="1984"/>
        <a:ext cx="1219200" cy="4060031"/>
      </dsp:txXfrm>
    </dsp:sp>
    <dsp:sp modelId="{93E8E6D6-15E6-4297-808A-E096843FD5CF}">
      <dsp:nvSpPr>
        <dsp:cNvPr id="0" name=""/>
        <dsp:cNvSpPr/>
      </dsp:nvSpPr>
      <dsp:spPr>
        <a:xfrm>
          <a:off x="1310640" y="65422"/>
          <a:ext cx="4785360" cy="12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kern="1200">
              <a:solidFill>
                <a:srgbClr val="FF0000"/>
              </a:solidFill>
              <a:latin typeface="Cambria" panose="02040503050406030204" pitchFamily="18" charset="0"/>
            </a:rPr>
            <a:t>RIFERIMENTO A SITUAZIONI PROBLEMATICHE SIGNIFICATIVE</a:t>
          </a:r>
        </a:p>
        <a:p>
          <a:pPr lvl="0" defTabSz="2578100">
            <a:lnSpc>
              <a:spcPct val="90000"/>
            </a:lnSpc>
            <a:spcBef>
              <a:spcPct val="0"/>
            </a:spcBef>
            <a:spcAft>
              <a:spcPct val="35000"/>
            </a:spcAft>
            <a:buNone/>
          </a:pPr>
          <a:endParaRPr lang="it-IT" kern="1200">
            <a:latin typeface="Cambria" panose="02040503050406030204" pitchFamily="18" charset="0"/>
          </a:endParaRPr>
        </a:p>
      </dsp:txBody>
      <dsp:txXfrm>
        <a:off x="1310640" y="65422"/>
        <a:ext cx="4785360" cy="1268759"/>
      </dsp:txXfrm>
    </dsp:sp>
    <dsp:sp modelId="{6CD70CDD-BE62-4AD3-8C73-6962EDAB67CE}">
      <dsp:nvSpPr>
        <dsp:cNvPr id="0" name=""/>
        <dsp:cNvSpPr/>
      </dsp:nvSpPr>
      <dsp:spPr>
        <a:xfrm>
          <a:off x="1219199" y="1334182"/>
          <a:ext cx="48768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25981B-E846-4997-B381-ED8C457C42D7}">
      <dsp:nvSpPr>
        <dsp:cNvPr id="0" name=""/>
        <dsp:cNvSpPr/>
      </dsp:nvSpPr>
      <dsp:spPr>
        <a:xfrm>
          <a:off x="1310640" y="1397620"/>
          <a:ext cx="4785360" cy="12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kern="1200">
              <a:solidFill>
                <a:srgbClr val="008000"/>
              </a:solidFill>
              <a:latin typeface="Cambria" panose="02040503050406030204" pitchFamily="18" charset="0"/>
            </a:rPr>
            <a:t>DIMENSIONE DI SFIDA E PLURALITA’ DI SOLUZIONI</a:t>
          </a:r>
        </a:p>
        <a:p>
          <a:pPr lvl="0" defTabSz="2578100">
            <a:lnSpc>
              <a:spcPct val="90000"/>
            </a:lnSpc>
            <a:spcBef>
              <a:spcPct val="0"/>
            </a:spcBef>
            <a:spcAft>
              <a:spcPct val="35000"/>
            </a:spcAft>
            <a:buNone/>
          </a:pPr>
          <a:endParaRPr lang="it-IT" kern="1200">
            <a:latin typeface="Cambria" panose="02040503050406030204" pitchFamily="18" charset="0"/>
          </a:endParaRPr>
        </a:p>
      </dsp:txBody>
      <dsp:txXfrm>
        <a:off x="1310640" y="1397620"/>
        <a:ext cx="4785360" cy="1268759"/>
      </dsp:txXfrm>
    </dsp:sp>
    <dsp:sp modelId="{53D3743C-27C1-483F-B136-CB9621374EED}">
      <dsp:nvSpPr>
        <dsp:cNvPr id="0" name=""/>
        <dsp:cNvSpPr/>
      </dsp:nvSpPr>
      <dsp:spPr>
        <a:xfrm>
          <a:off x="1219199" y="2666379"/>
          <a:ext cx="48768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7524F5-1D09-4867-8FFB-F2CECD82BA81}">
      <dsp:nvSpPr>
        <dsp:cNvPr id="0" name=""/>
        <dsp:cNvSpPr/>
      </dsp:nvSpPr>
      <dsp:spPr>
        <a:xfrm>
          <a:off x="1310640" y="2729817"/>
          <a:ext cx="4785360" cy="12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kern="1200">
              <a:solidFill>
                <a:srgbClr val="CC3300"/>
              </a:solidFill>
              <a:latin typeface="Cambria" panose="02040503050406030204" pitchFamily="18" charset="0"/>
            </a:rPr>
            <a:t>ATTENZIONE ALLE DIVERSE DIMENSIONI DELL’APPRENDIMENTO</a:t>
          </a:r>
        </a:p>
        <a:p>
          <a:pPr lvl="0" defTabSz="2578100">
            <a:lnSpc>
              <a:spcPct val="90000"/>
            </a:lnSpc>
            <a:spcBef>
              <a:spcPct val="0"/>
            </a:spcBef>
            <a:spcAft>
              <a:spcPct val="35000"/>
            </a:spcAft>
            <a:buNone/>
          </a:pPr>
          <a:endParaRPr lang="it-IT" kern="1200">
            <a:latin typeface="Cambria" panose="02040503050406030204" pitchFamily="18" charset="0"/>
          </a:endParaRPr>
        </a:p>
      </dsp:txBody>
      <dsp:txXfrm>
        <a:off x="1310640" y="2729817"/>
        <a:ext cx="4785360" cy="1268759"/>
      </dsp:txXfrm>
    </dsp:sp>
    <dsp:sp modelId="{F7322A16-63FD-42D9-B758-4E5580B3DE8B}">
      <dsp:nvSpPr>
        <dsp:cNvPr id="0" name=""/>
        <dsp:cNvSpPr/>
      </dsp:nvSpPr>
      <dsp:spPr>
        <a:xfrm>
          <a:off x="1219199" y="3998577"/>
          <a:ext cx="48768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E301-FB4B-4878-8F06-02E7EC4A600E}">
      <dsp:nvSpPr>
        <dsp:cNvPr id="0" name=""/>
        <dsp:cNvSpPr/>
      </dsp:nvSpPr>
      <dsp:spPr>
        <a:xfrm rot="10800000">
          <a:off x="1711461" y="1774"/>
          <a:ext cx="5842009" cy="95991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23295" tIns="68580" rIns="128016"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b="1" kern="1200"/>
            <a:t>Attitudine ad organizzare la conoscenza</a:t>
          </a:r>
        </a:p>
        <a:p>
          <a:pPr lvl="0" algn="ctr" defTabSz="1377950">
            <a:lnSpc>
              <a:spcPct val="90000"/>
            </a:lnSpc>
            <a:spcBef>
              <a:spcPct val="0"/>
            </a:spcBef>
            <a:spcAft>
              <a:spcPct val="35000"/>
            </a:spcAft>
            <a:buNone/>
          </a:pPr>
          <a:endParaRPr lang="it-IT" b="1" kern="1200"/>
        </a:p>
      </dsp:txBody>
      <dsp:txXfrm rot="10800000">
        <a:off x="1951439" y="1774"/>
        <a:ext cx="5602031" cy="959913"/>
      </dsp:txXfrm>
    </dsp:sp>
    <dsp:sp modelId="{39493FF7-BA29-4F27-8F60-5B5B0A46C2CB}">
      <dsp:nvSpPr>
        <dsp:cNvPr id="0" name=""/>
        <dsp:cNvSpPr/>
      </dsp:nvSpPr>
      <dsp:spPr>
        <a:xfrm>
          <a:off x="1231505" y="1774"/>
          <a:ext cx="959913" cy="959913"/>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6BC5621-1F68-499D-A200-EC86C5BBBAAB}">
      <dsp:nvSpPr>
        <dsp:cNvPr id="0" name=""/>
        <dsp:cNvSpPr/>
      </dsp:nvSpPr>
      <dsp:spPr>
        <a:xfrm rot="10800000">
          <a:off x="1711461" y="1248229"/>
          <a:ext cx="5842009" cy="959913"/>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23295" tIns="68580" rIns="128016"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b="1" kern="1200"/>
            <a:t>Insegnamento della condizione umana</a:t>
          </a:r>
        </a:p>
        <a:p>
          <a:pPr lvl="0" algn="ctr" defTabSz="1377950">
            <a:lnSpc>
              <a:spcPct val="90000"/>
            </a:lnSpc>
            <a:spcBef>
              <a:spcPct val="0"/>
            </a:spcBef>
            <a:spcAft>
              <a:spcPct val="35000"/>
            </a:spcAft>
            <a:buNone/>
          </a:pPr>
          <a:endParaRPr lang="it-IT" b="1" kern="1200"/>
        </a:p>
      </dsp:txBody>
      <dsp:txXfrm rot="10800000">
        <a:off x="1951439" y="1248229"/>
        <a:ext cx="5602031" cy="959913"/>
      </dsp:txXfrm>
    </dsp:sp>
    <dsp:sp modelId="{36C1E615-30AB-4602-8373-B59FC2A81E87}">
      <dsp:nvSpPr>
        <dsp:cNvPr id="0" name=""/>
        <dsp:cNvSpPr/>
      </dsp:nvSpPr>
      <dsp:spPr>
        <a:xfrm>
          <a:off x="1231505" y="1248229"/>
          <a:ext cx="959913" cy="959913"/>
        </a:xfrm>
        <a:prstGeom prst="ellipse">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16E66B5-A4B6-415B-AB96-7C2824C45EDF}">
      <dsp:nvSpPr>
        <dsp:cNvPr id="0" name=""/>
        <dsp:cNvSpPr/>
      </dsp:nvSpPr>
      <dsp:spPr>
        <a:xfrm rot="10800000">
          <a:off x="1711461" y="2494683"/>
          <a:ext cx="5842009" cy="959913"/>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23295" tIns="68580" rIns="128016"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1800" b="1" kern="1200"/>
            <a:t>Apprendistato alla vita</a:t>
          </a:r>
          <a:endParaRPr lang="it-IT" b="1" kern="1200"/>
        </a:p>
      </dsp:txBody>
      <dsp:txXfrm rot="10800000">
        <a:off x="1951439" y="2494683"/>
        <a:ext cx="5602031" cy="959913"/>
      </dsp:txXfrm>
    </dsp:sp>
    <dsp:sp modelId="{D5D8684A-5C03-4D60-86AA-B187BA00339E}">
      <dsp:nvSpPr>
        <dsp:cNvPr id="0" name=""/>
        <dsp:cNvSpPr/>
      </dsp:nvSpPr>
      <dsp:spPr>
        <a:xfrm>
          <a:off x="1231505" y="2494683"/>
          <a:ext cx="959913" cy="959913"/>
        </a:xfrm>
        <a:prstGeom prst="ellipse">
          <a:avLst/>
        </a:prstGeom>
        <a:solidFill>
          <a:schemeClr val="accent4">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3455D76-A5B2-473B-8847-C2D8CACBCF52}">
      <dsp:nvSpPr>
        <dsp:cNvPr id="0" name=""/>
        <dsp:cNvSpPr/>
      </dsp:nvSpPr>
      <dsp:spPr>
        <a:xfrm rot="10800000">
          <a:off x="1711461" y="3741137"/>
          <a:ext cx="5842009" cy="959913"/>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23295" tIns="68580" rIns="128016" bIns="68580" numCol="1" spcCol="1270" anchor="ctr" anchorCtr="0">
          <a:noAutofit/>
        </a:bodyPr>
        <a:lstStyle/>
        <a:p>
          <a:pPr marL="0" marR="0" lvl="0" indent="0" algn="ctr" defTabSz="1377950" eaLnBrk="1" fontAlgn="auto" latinLnBrk="0" hangingPunct="1">
            <a:lnSpc>
              <a:spcPct val="90000"/>
            </a:lnSpc>
            <a:spcBef>
              <a:spcPct val="0"/>
            </a:spcBef>
            <a:spcAft>
              <a:spcPct val="35000"/>
            </a:spcAft>
            <a:buClrTx/>
            <a:buSzTx/>
            <a:buFontTx/>
            <a:buNone/>
            <a:tabLst/>
            <a:defRPr/>
          </a:pPr>
          <a:r>
            <a:rPr lang="it-IT" altLang="it-IT" sz="1800" b="1" kern="1200"/>
            <a:t>Apprendistato all’incertezza</a:t>
          </a:r>
          <a:endParaRPr lang="it-IT" b="1" kern="1200"/>
        </a:p>
      </dsp:txBody>
      <dsp:txXfrm rot="10800000">
        <a:off x="1951439" y="3741137"/>
        <a:ext cx="5602031" cy="959913"/>
      </dsp:txXfrm>
    </dsp:sp>
    <dsp:sp modelId="{1C8E089A-8BF7-44A3-ABDC-685A7DFD2E01}">
      <dsp:nvSpPr>
        <dsp:cNvPr id="0" name=""/>
        <dsp:cNvSpPr/>
      </dsp:nvSpPr>
      <dsp:spPr>
        <a:xfrm>
          <a:off x="1231505" y="3741137"/>
          <a:ext cx="959913" cy="959913"/>
        </a:xfrm>
        <a:prstGeom prst="ellipse">
          <a:avLst/>
        </a:prstGeom>
        <a:solidFill>
          <a:schemeClr val="accent5">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7387258-04AA-46B2-9DFB-D650BF5BB863}">
      <dsp:nvSpPr>
        <dsp:cNvPr id="0" name=""/>
        <dsp:cNvSpPr/>
      </dsp:nvSpPr>
      <dsp:spPr>
        <a:xfrm rot="10800000">
          <a:off x="1711461" y="4987591"/>
          <a:ext cx="5842009" cy="959913"/>
        </a:xfrm>
        <a:prstGeom prst="homePlat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23295" tIns="68580" rIns="128016" bIns="68580" numCol="1" spcCol="1270" anchor="ctr" anchorCtr="0">
          <a:noAutofit/>
        </a:bodyPr>
        <a:lstStyle/>
        <a:p>
          <a:pPr marL="0" marR="0" lvl="0" indent="0" algn="ctr" defTabSz="1377950" eaLnBrk="1" fontAlgn="auto" latinLnBrk="0" hangingPunct="1">
            <a:lnSpc>
              <a:spcPct val="90000"/>
            </a:lnSpc>
            <a:spcBef>
              <a:spcPct val="0"/>
            </a:spcBef>
            <a:spcAft>
              <a:spcPct val="35000"/>
            </a:spcAft>
            <a:buClrTx/>
            <a:buSzTx/>
            <a:buFontTx/>
            <a:buNone/>
            <a:tabLst/>
            <a:defRPr/>
          </a:pPr>
          <a:endParaRPr lang="it-IT" altLang="it-IT" sz="1800" b="1" kern="1200"/>
        </a:p>
        <a:p>
          <a:pPr marL="0" marR="0" lvl="0" indent="0" algn="ctr" defTabSz="1377950" eaLnBrk="1" fontAlgn="auto" latinLnBrk="0" hangingPunct="1">
            <a:lnSpc>
              <a:spcPct val="90000"/>
            </a:lnSpc>
            <a:spcBef>
              <a:spcPct val="0"/>
            </a:spcBef>
            <a:spcAft>
              <a:spcPct val="35000"/>
            </a:spcAft>
            <a:buClrTx/>
            <a:buSzTx/>
            <a:buFontTx/>
            <a:buNone/>
            <a:tabLst/>
            <a:defRPr/>
          </a:pPr>
          <a:r>
            <a:rPr lang="it-IT" altLang="it-IT" sz="1800" b="1" kern="1200"/>
            <a:t>Educazione alla cittadinanza nazionale, europea e planetaria </a:t>
          </a:r>
        </a:p>
        <a:p>
          <a:pPr lvl="0" algn="ctr" defTabSz="1377950">
            <a:lnSpc>
              <a:spcPct val="90000"/>
            </a:lnSpc>
            <a:spcBef>
              <a:spcPct val="0"/>
            </a:spcBef>
            <a:spcAft>
              <a:spcPct val="35000"/>
            </a:spcAft>
            <a:buNone/>
          </a:pPr>
          <a:endParaRPr lang="it-IT" b="1" kern="1200"/>
        </a:p>
      </dsp:txBody>
      <dsp:txXfrm rot="10800000">
        <a:off x="1951439" y="4987591"/>
        <a:ext cx="5602031" cy="959913"/>
      </dsp:txXfrm>
    </dsp:sp>
    <dsp:sp modelId="{EC8B4872-9F29-4D9D-8989-05AA29F92525}">
      <dsp:nvSpPr>
        <dsp:cNvPr id="0" name=""/>
        <dsp:cNvSpPr/>
      </dsp:nvSpPr>
      <dsp:spPr>
        <a:xfrm>
          <a:off x="1231505" y="4987591"/>
          <a:ext cx="959913" cy="959913"/>
        </a:xfrm>
        <a:prstGeom prst="ellipse">
          <a:avLst/>
        </a:prstGeom>
        <a:solidFill>
          <a:schemeClr val="accent6">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68FF0-2987-4A92-A512-D07858FD2EB4}">
      <dsp:nvSpPr>
        <dsp:cNvPr id="0" name=""/>
        <dsp:cNvSpPr/>
      </dsp:nvSpPr>
      <dsp:spPr>
        <a:xfrm>
          <a:off x="0" y="569310"/>
          <a:ext cx="28726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BCAB-FA0A-410F-B37C-C0ABA8316B0C}">
      <dsp:nvSpPr>
        <dsp:cNvPr id="0" name=""/>
        <dsp:cNvSpPr/>
      </dsp:nvSpPr>
      <dsp:spPr>
        <a:xfrm>
          <a:off x="0" y="0"/>
          <a:ext cx="574536" cy="98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it-IT" sz="1200" kern="1200" dirty="0">
            <a:latin typeface="Cambria" panose="02040503050406030204" pitchFamily="18" charset="0"/>
          </a:endParaRPr>
        </a:p>
      </dsp:txBody>
      <dsp:txXfrm>
        <a:off x="0" y="0"/>
        <a:ext cx="574536" cy="986741"/>
      </dsp:txXfrm>
    </dsp:sp>
    <dsp:sp modelId="{A50EC948-5622-434F-B24A-C2CDC62060F9}">
      <dsp:nvSpPr>
        <dsp:cNvPr id="0" name=""/>
        <dsp:cNvSpPr/>
      </dsp:nvSpPr>
      <dsp:spPr>
        <a:xfrm>
          <a:off x="617626" y="15417"/>
          <a:ext cx="2255053" cy="30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it-IT" altLang="it-IT" sz="800" kern="1200">
              <a:solidFill>
                <a:srgbClr val="CC3300"/>
              </a:solidFill>
              <a:latin typeface="Cambria" panose="02040503050406030204" pitchFamily="18" charset="0"/>
            </a:rPr>
            <a:t>CONTENUTI conoscenze dichiarative</a:t>
          </a:r>
          <a:endParaRPr lang="it-IT" sz="800" kern="1200">
            <a:latin typeface="Cambria" panose="02040503050406030204" pitchFamily="18" charset="0"/>
          </a:endParaRPr>
        </a:p>
      </dsp:txBody>
      <dsp:txXfrm>
        <a:off x="617626" y="15417"/>
        <a:ext cx="2255053" cy="308356"/>
      </dsp:txXfrm>
    </dsp:sp>
    <dsp:sp modelId="{70A11F0E-C114-42F3-A50E-988510FAAC73}">
      <dsp:nvSpPr>
        <dsp:cNvPr id="0" name=""/>
        <dsp:cNvSpPr/>
      </dsp:nvSpPr>
      <dsp:spPr>
        <a:xfrm>
          <a:off x="574536" y="323774"/>
          <a:ext cx="229814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C0D5C8-ECF4-40CB-8175-69A7BCA4C9F3}">
      <dsp:nvSpPr>
        <dsp:cNvPr id="0" name=""/>
        <dsp:cNvSpPr/>
      </dsp:nvSpPr>
      <dsp:spPr>
        <a:xfrm>
          <a:off x="617626" y="339192"/>
          <a:ext cx="2255053" cy="30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altLang="it-IT" sz="800" kern="1200">
              <a:solidFill>
                <a:srgbClr val="CC3300"/>
              </a:solidFill>
              <a:latin typeface="Cambria" panose="02040503050406030204" pitchFamily="18" charset="0"/>
            </a:rPr>
            <a:t>PROCESSI E ABILITA’</a:t>
          </a:r>
        </a:p>
        <a:p>
          <a:pPr lvl="0" defTabSz="977900">
            <a:lnSpc>
              <a:spcPct val="90000"/>
            </a:lnSpc>
            <a:spcBef>
              <a:spcPct val="0"/>
            </a:spcBef>
            <a:spcAft>
              <a:spcPct val="35000"/>
            </a:spcAft>
            <a:buNone/>
          </a:pPr>
          <a:endParaRPr lang="it-IT" sz="800" kern="1200">
            <a:latin typeface="Cambria" panose="02040503050406030204" pitchFamily="18" charset="0"/>
          </a:endParaRPr>
        </a:p>
      </dsp:txBody>
      <dsp:txXfrm>
        <a:off x="617626" y="339192"/>
        <a:ext cx="2255053" cy="308356"/>
      </dsp:txXfrm>
    </dsp:sp>
    <dsp:sp modelId="{E843285C-7AB2-458B-8F79-D521CD0A7C6B}">
      <dsp:nvSpPr>
        <dsp:cNvPr id="0" name=""/>
        <dsp:cNvSpPr/>
      </dsp:nvSpPr>
      <dsp:spPr>
        <a:xfrm>
          <a:off x="574536" y="647548"/>
          <a:ext cx="229814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909056-DCDA-436C-AE9F-9124384D73E5}">
      <dsp:nvSpPr>
        <dsp:cNvPr id="0" name=""/>
        <dsp:cNvSpPr/>
      </dsp:nvSpPr>
      <dsp:spPr>
        <a:xfrm>
          <a:off x="617626" y="662966"/>
          <a:ext cx="2255053" cy="30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it-IT" altLang="it-IT" sz="800" kern="1200">
              <a:solidFill>
                <a:srgbClr val="CC3300"/>
              </a:solidFill>
              <a:latin typeface="Cambria" panose="02040503050406030204" pitchFamily="18" charset="0"/>
            </a:rPr>
            <a:t>DISPOSIZIONI abiti mentali</a:t>
          </a:r>
          <a:endParaRPr lang="it-IT" sz="800" kern="1200">
            <a:latin typeface="Cambria" panose="02040503050406030204" pitchFamily="18" charset="0"/>
          </a:endParaRPr>
        </a:p>
      </dsp:txBody>
      <dsp:txXfrm>
        <a:off x="617626" y="662966"/>
        <a:ext cx="2255053" cy="308356"/>
      </dsp:txXfrm>
    </dsp:sp>
    <dsp:sp modelId="{184F2975-6C05-43C0-BBDD-4ED7EB71BE42}">
      <dsp:nvSpPr>
        <dsp:cNvPr id="0" name=""/>
        <dsp:cNvSpPr/>
      </dsp:nvSpPr>
      <dsp:spPr>
        <a:xfrm>
          <a:off x="574536" y="971323"/>
          <a:ext cx="229814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402A3-DDA5-4C7E-BB09-CD0C8A319EAD}">
      <dsp:nvSpPr>
        <dsp:cNvPr id="0" name=""/>
        <dsp:cNvSpPr/>
      </dsp:nvSpPr>
      <dsp:spPr>
        <a:xfrm rot="16200000">
          <a:off x="-1417789" y="1418747"/>
          <a:ext cx="5328591" cy="2491097"/>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altLang="it-IT" sz="1800" b="1" kern="1200"/>
            <a:t>La cittadinanza civile, politica e sociale</a:t>
          </a:r>
          <a:r>
            <a:rPr lang="it-IT" altLang="it-IT" sz="1800" kern="1200"/>
            <a:t> ‘</a:t>
          </a:r>
          <a:r>
            <a:rPr lang="it-IT" altLang="it-IT" sz="1800" b="1" kern="1200"/>
            <a:t>classica</a:t>
          </a:r>
          <a:r>
            <a:rPr lang="it-IT" altLang="it-IT" sz="1800" kern="1200"/>
            <a:t>’ </a:t>
          </a:r>
        </a:p>
        <a:p>
          <a:pPr lvl="0" algn="l" defTabSz="1778000">
            <a:lnSpc>
              <a:spcPct val="90000"/>
            </a:lnSpc>
            <a:spcBef>
              <a:spcPct val="0"/>
            </a:spcBef>
            <a:spcAft>
              <a:spcPct val="35000"/>
            </a:spcAft>
            <a:buNone/>
          </a:pPr>
          <a:endParaRPr lang="it-IT" kern="1200"/>
        </a:p>
        <a:p>
          <a:pPr marL="285750" lvl="1" indent="0" algn="l" defTabSz="1377950">
            <a:lnSpc>
              <a:spcPct val="90000"/>
            </a:lnSpc>
            <a:spcBef>
              <a:spcPct val="0"/>
            </a:spcBef>
            <a:spcAft>
              <a:spcPct val="15000"/>
            </a:spcAft>
            <a:buNone/>
          </a:pPr>
          <a:r>
            <a:rPr lang="it-IT" altLang="it-IT" sz="3200" kern="1200"/>
            <a:t> </a:t>
          </a:r>
          <a:r>
            <a:rPr lang="it-IT" altLang="it-IT" sz="1800" kern="1200"/>
            <a:t>(diritti e doveri civili, politici, etico-sociali ed economici della Costituzione Italiana)</a:t>
          </a:r>
          <a:endParaRPr lang="it-IT" sz="1800" kern="1200"/>
        </a:p>
      </dsp:txBody>
      <dsp:txXfrm rot="5400000">
        <a:off x="958" y="1065718"/>
        <a:ext cx="2491097" cy="3197155"/>
      </dsp:txXfrm>
    </dsp:sp>
    <dsp:sp modelId="{88FB5AFC-9A21-4DC1-9EE7-5BD8E5E2B783}">
      <dsp:nvSpPr>
        <dsp:cNvPr id="0" name=""/>
        <dsp:cNvSpPr/>
      </dsp:nvSpPr>
      <dsp:spPr>
        <a:xfrm rot="16200000">
          <a:off x="1260140" y="1418747"/>
          <a:ext cx="5328591" cy="2491097"/>
        </a:xfrm>
        <a:prstGeom prst="flowChartManualOperation">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it-IT" altLang="it-IT" sz="1800" b="1" kern="1200"/>
            <a:t>La cittadinanza ‘glocale’ </a:t>
          </a:r>
          <a:endParaRPr lang="it-IT" kern="1200"/>
        </a:p>
        <a:p>
          <a:pPr marL="0" marR="0" lvl="1" indent="0" algn="l" defTabSz="914400" eaLnBrk="1" fontAlgn="auto" latinLnBrk="0" hangingPunct="1">
            <a:lnSpc>
              <a:spcPct val="100000"/>
            </a:lnSpc>
            <a:spcBef>
              <a:spcPct val="0"/>
            </a:spcBef>
            <a:spcAft>
              <a:spcPts val="0"/>
            </a:spcAft>
            <a:buClrTx/>
            <a:buSzTx/>
            <a:buFontTx/>
            <a:buNone/>
            <a:tabLst/>
            <a:defRPr/>
          </a:pPr>
          <a:r>
            <a:rPr lang="it-IT" altLang="it-IT" sz="3200" kern="1200"/>
            <a:t>(</a:t>
          </a:r>
          <a:r>
            <a:rPr lang="it-IT" altLang="it-IT" sz="1800" i="1" kern="1200"/>
            <a:t>globale e locale</a:t>
          </a:r>
          <a:r>
            <a:rPr lang="it-IT" altLang="it-IT" sz="1800" kern="1200"/>
            <a:t>), tra identità locali, appartenenze,particolarismi e nuove identità sovranazionali (per noi quella </a:t>
          </a:r>
          <a:r>
            <a:rPr lang="it-IT" altLang="it-IT" sz="1800" b="1" i="1" kern="1200"/>
            <a:t>europea</a:t>
          </a:r>
          <a:r>
            <a:rPr lang="it-IT" altLang="it-IT" sz="1800" kern="1200"/>
            <a:t> in particolare)</a:t>
          </a:r>
        </a:p>
      </dsp:txBody>
      <dsp:txXfrm rot="5400000">
        <a:off x="2678887" y="1065718"/>
        <a:ext cx="2491097" cy="3197155"/>
      </dsp:txXfrm>
    </dsp:sp>
    <dsp:sp modelId="{2243C87B-0323-4792-8438-000BDD4674C2}">
      <dsp:nvSpPr>
        <dsp:cNvPr id="0" name=""/>
        <dsp:cNvSpPr/>
      </dsp:nvSpPr>
      <dsp:spPr>
        <a:xfrm rot="16200000">
          <a:off x="3938069" y="1418747"/>
          <a:ext cx="5328591" cy="2491097"/>
        </a:xfrm>
        <a:prstGeom prst="flowChartManualOperation">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it-IT" altLang="it-IT" sz="1800" b="1" kern="1200"/>
            <a:t>   Altre cittadinanze</a:t>
          </a:r>
          <a:endParaRPr lang="it-IT" kern="1200"/>
        </a:p>
        <a:p>
          <a:pPr marL="609600" lvl="1" indent="-609600" algn="l" defTabSz="800100">
            <a:lnSpc>
              <a:spcPct val="90000"/>
            </a:lnSpc>
            <a:spcBef>
              <a:spcPct val="0"/>
            </a:spcBef>
            <a:spcAft>
              <a:spcPct val="15000"/>
            </a:spcAft>
            <a:buFont typeface="Wingdings" pitchFamily="2" charset="2"/>
            <a:buNone/>
          </a:pPr>
          <a:r>
            <a:rPr lang="it-IT" altLang="it-IT" sz="1800" kern="1200"/>
            <a:t>la cittadinanza planetaria, bio-naturalistica, multimediale, di genere, delle generazioni future (concetto di “</a:t>
          </a:r>
          <a:r>
            <a:rPr lang="it-IT" altLang="it-IT" sz="1800" b="1" kern="1200"/>
            <a:t>cittadinanza diffusa</a:t>
          </a:r>
          <a:r>
            <a:rPr lang="it-IT" altLang="it-IT" sz="1800" kern="1200"/>
            <a:t>”)</a:t>
          </a:r>
        </a:p>
        <a:p>
          <a:pPr marL="609600" lvl="1" indent="-609600" algn="l" defTabSz="800100">
            <a:lnSpc>
              <a:spcPct val="90000"/>
            </a:lnSpc>
            <a:spcBef>
              <a:spcPct val="0"/>
            </a:spcBef>
            <a:spcAft>
              <a:spcPct val="15000"/>
            </a:spcAft>
            <a:buFont typeface="Wingdings" pitchFamily="2" charset="2"/>
            <a:buNone/>
          </a:pPr>
          <a:endParaRPr lang="it-IT" altLang="it-IT" sz="1800" kern="1200"/>
        </a:p>
      </dsp:txBody>
      <dsp:txXfrm rot="5400000">
        <a:off x="5356816" y="1065718"/>
        <a:ext cx="2491097" cy="31971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D01FE-4D48-491F-A8A9-F5396FA95E04}">
      <dsp:nvSpPr>
        <dsp:cNvPr id="0" name=""/>
        <dsp:cNvSpPr/>
      </dsp:nvSpPr>
      <dsp:spPr>
        <a:xfrm>
          <a:off x="0" y="246237"/>
          <a:ext cx="8961313" cy="5600820"/>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B70B4-2F24-4BFD-A54D-CAE4697F4259}">
      <dsp:nvSpPr>
        <dsp:cNvPr id="0" name=""/>
        <dsp:cNvSpPr/>
      </dsp:nvSpPr>
      <dsp:spPr>
        <a:xfrm>
          <a:off x="882689" y="4411007"/>
          <a:ext cx="206110" cy="20611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38A9BF-F5E2-4440-9E22-BBEE7F184EAE}">
      <dsp:nvSpPr>
        <dsp:cNvPr id="0" name=""/>
        <dsp:cNvSpPr/>
      </dsp:nvSpPr>
      <dsp:spPr>
        <a:xfrm>
          <a:off x="985744" y="4514063"/>
          <a:ext cx="1532384" cy="13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14" tIns="0"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600" kern="1200"/>
            <a:t>Superare l’iperspecialismo</a:t>
          </a:r>
        </a:p>
      </dsp:txBody>
      <dsp:txXfrm>
        <a:off x="985744" y="4514063"/>
        <a:ext cx="1532384" cy="1332995"/>
      </dsp:txXfrm>
    </dsp:sp>
    <dsp:sp modelId="{2DBCC866-8635-4C9F-A22F-2E6062BD654E}">
      <dsp:nvSpPr>
        <dsp:cNvPr id="0" name=""/>
        <dsp:cNvSpPr/>
      </dsp:nvSpPr>
      <dsp:spPr>
        <a:xfrm>
          <a:off x="2338902" y="3108257"/>
          <a:ext cx="358452" cy="358452"/>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F35FB-EFF9-414F-8216-BA74E128234D}">
      <dsp:nvSpPr>
        <dsp:cNvPr id="0" name=""/>
        <dsp:cNvSpPr/>
      </dsp:nvSpPr>
      <dsp:spPr>
        <a:xfrm>
          <a:off x="2518128" y="3287483"/>
          <a:ext cx="1881875" cy="2559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937" tIns="0" rIns="0" bIns="0" numCol="1" spcCol="1270" anchor="t" anchorCtr="0">
          <a:noAutofit/>
        </a:bodyPr>
        <a:lstStyle/>
        <a:p>
          <a:pPr marL="0" lvl="0" indent="0" algn="l" defTabSz="1689100">
            <a:lnSpc>
              <a:spcPct val="90000"/>
            </a:lnSpc>
            <a:spcBef>
              <a:spcPct val="0"/>
            </a:spcBef>
            <a:spcAft>
              <a:spcPct val="35000"/>
            </a:spcAft>
            <a:buNone/>
          </a:pPr>
          <a:r>
            <a:rPr lang="it-IT" altLang="it-IT" sz="1600" kern="1200"/>
            <a:t>Disporre di un ‘</a:t>
          </a:r>
          <a:r>
            <a:rPr lang="it-IT" altLang="it-IT" sz="1600" i="1" kern="1200"/>
            <a:t>occhio extra-disciplinare</a:t>
          </a:r>
          <a:endParaRPr lang="it-IT" sz="1600" kern="1200"/>
        </a:p>
      </dsp:txBody>
      <dsp:txXfrm>
        <a:off x="2518128" y="3287483"/>
        <a:ext cx="1881875" cy="2559575"/>
      </dsp:txXfrm>
    </dsp:sp>
    <dsp:sp modelId="{AE2ADC30-1FED-452D-A264-631F18E1A771}">
      <dsp:nvSpPr>
        <dsp:cNvPr id="0" name=""/>
        <dsp:cNvSpPr/>
      </dsp:nvSpPr>
      <dsp:spPr>
        <a:xfrm>
          <a:off x="4198375" y="2148276"/>
          <a:ext cx="474949" cy="474949"/>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0D673-AC2D-42D5-A3A1-A20FB157689C}">
      <dsp:nvSpPr>
        <dsp:cNvPr id="0" name=""/>
        <dsp:cNvSpPr/>
      </dsp:nvSpPr>
      <dsp:spPr>
        <a:xfrm>
          <a:off x="4435849" y="2385751"/>
          <a:ext cx="1881875" cy="3461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66" tIns="0"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altLang="it-IT" sz="1600" kern="1200"/>
            <a:t>Essere disponibili allo sconfinamento e  alle </a:t>
          </a:r>
          <a:r>
            <a:rPr lang="it-IT" altLang="it-IT" sz="1600" i="1" kern="1200"/>
            <a:t>migrazioni interdisciplinari</a:t>
          </a:r>
          <a:r>
            <a:rPr lang="it-IT" altLang="it-IT" sz="1600" kern="1200"/>
            <a:t> (nascita di discipline ‘ibride’  e di nozioni migratrici)</a:t>
          </a:r>
        </a:p>
        <a:p>
          <a:pPr lvl="0" algn="l" defTabSz="755650">
            <a:spcBef>
              <a:spcPct val="0"/>
            </a:spcBef>
            <a:spcAft>
              <a:spcPct val="35000"/>
            </a:spcAft>
            <a:buNone/>
          </a:pPr>
          <a:endParaRPr lang="it-IT" sz="1600" kern="1200"/>
        </a:p>
      </dsp:txBody>
      <dsp:txXfrm>
        <a:off x="4435849" y="2385751"/>
        <a:ext cx="1881875" cy="3461307"/>
      </dsp:txXfrm>
    </dsp:sp>
    <dsp:sp modelId="{B83DA5E8-94B8-47CB-85DD-A55140A62554}">
      <dsp:nvSpPr>
        <dsp:cNvPr id="0" name=""/>
        <dsp:cNvSpPr/>
      </dsp:nvSpPr>
      <dsp:spPr>
        <a:xfrm>
          <a:off x="6223631" y="1513143"/>
          <a:ext cx="636253" cy="636253"/>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91F6A-9D4C-408A-9027-847085778F64}">
      <dsp:nvSpPr>
        <dsp:cNvPr id="0" name=""/>
        <dsp:cNvSpPr/>
      </dsp:nvSpPr>
      <dsp:spPr>
        <a:xfrm>
          <a:off x="6541758" y="1831269"/>
          <a:ext cx="1881875" cy="4015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137" tIns="0" rIns="0" bIns="0" numCol="1" spcCol="1270" anchor="t" anchorCtr="0">
          <a:noAutofit/>
        </a:bodyPr>
        <a:lstStyle/>
        <a:p>
          <a:pPr marL="0" lvl="0" indent="0" algn="l" defTabSz="711200">
            <a:lnSpc>
              <a:spcPct val="90000"/>
            </a:lnSpc>
            <a:spcBef>
              <a:spcPct val="0"/>
            </a:spcBef>
            <a:spcAft>
              <a:spcPct val="35000"/>
            </a:spcAft>
            <a:buNone/>
          </a:pPr>
          <a:r>
            <a:rPr lang="it-IT" altLang="it-IT" sz="1600" kern="1200"/>
            <a:t>Lavorare su </a:t>
          </a:r>
          <a:r>
            <a:rPr lang="it-IT" altLang="it-IT" sz="1600" i="1" kern="1200"/>
            <a:t>progetti</a:t>
          </a:r>
          <a:r>
            <a:rPr lang="it-IT" altLang="it-IT" sz="1600" kern="1200"/>
            <a:t> ‘</a:t>
          </a:r>
          <a:r>
            <a:rPr lang="it-IT" altLang="it-IT" sz="1600" i="1" kern="1200"/>
            <a:t>inter</a:t>
          </a:r>
          <a:r>
            <a:rPr lang="it-IT" altLang="it-IT" sz="1600" kern="1200"/>
            <a:t>’ e ‘</a:t>
          </a:r>
          <a:r>
            <a:rPr lang="it-IT" altLang="it-IT" sz="1600" i="1" kern="1200"/>
            <a:t>poli</a:t>
          </a:r>
          <a:r>
            <a:rPr lang="it-IT" altLang="it-IT" sz="1600" kern="1200"/>
            <a:t>’ </a:t>
          </a:r>
          <a:r>
            <a:rPr lang="it-IT" altLang="it-IT" sz="1600" i="1" kern="1200"/>
            <a:t>disciplinari</a:t>
          </a:r>
          <a:r>
            <a:rPr lang="it-IT" altLang="it-IT" sz="1600" kern="1200"/>
            <a:t> (esempio: la frantumazione dell’Io agli inizi del Novecento investe la filosofia, la storia, la fisica, la matematica, le lingue straniere)</a:t>
          </a:r>
          <a:endParaRPr lang="it-IT" sz="1600" kern="1200"/>
        </a:p>
      </dsp:txBody>
      <dsp:txXfrm>
        <a:off x="6541758" y="1831269"/>
        <a:ext cx="1881875" cy="40157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0513B-9BF5-4C19-B2E6-9E3A0FF37120}">
      <dsp:nvSpPr>
        <dsp:cNvPr id="0" name=""/>
        <dsp:cNvSpPr/>
      </dsp:nvSpPr>
      <dsp:spPr>
        <a:xfrm>
          <a:off x="685323" y="0"/>
          <a:ext cx="7767002" cy="504056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F17E6-CE82-4427-8CB1-D81C73C2FCFA}">
      <dsp:nvSpPr>
        <dsp:cNvPr id="0" name=""/>
        <dsp:cNvSpPr/>
      </dsp:nvSpPr>
      <dsp:spPr>
        <a:xfrm>
          <a:off x="2509" y="1512168"/>
          <a:ext cx="1461220" cy="201622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a:t>Fornire una cultura che permetta di distinguere, contestualizzare, globalizzare, affrontare i problemi </a:t>
          </a:r>
        </a:p>
        <a:p>
          <a:pPr lvl="0" algn="ctr" defTabSz="889000">
            <a:lnSpc>
              <a:spcPct val="90000"/>
            </a:lnSpc>
            <a:spcBef>
              <a:spcPct val="0"/>
            </a:spcBef>
            <a:spcAft>
              <a:spcPct val="35000"/>
            </a:spcAft>
            <a:buNone/>
          </a:pPr>
          <a:endParaRPr lang="it-IT" sz="1400" kern="1200"/>
        </a:p>
      </dsp:txBody>
      <dsp:txXfrm>
        <a:off x="73840" y="1583499"/>
        <a:ext cx="1318558" cy="1873562"/>
      </dsp:txXfrm>
    </dsp:sp>
    <dsp:sp modelId="{9A98503D-2DD8-4996-9967-D7E41248904B}">
      <dsp:nvSpPr>
        <dsp:cNvPr id="0" name=""/>
        <dsp:cNvSpPr/>
      </dsp:nvSpPr>
      <dsp:spPr>
        <a:xfrm>
          <a:off x="1536791" y="1512168"/>
          <a:ext cx="1461220" cy="2016224"/>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a:t>Insegnare la cittadinanza terrestre come comunità di destino </a:t>
          </a:r>
        </a:p>
        <a:p>
          <a:pPr lvl="0" algn="ctr" defTabSz="222250">
            <a:lnSpc>
              <a:spcPct val="90000"/>
            </a:lnSpc>
            <a:spcBef>
              <a:spcPct val="0"/>
            </a:spcBef>
            <a:spcAft>
              <a:spcPct val="35000"/>
            </a:spcAft>
            <a:buNone/>
          </a:pPr>
          <a:endParaRPr lang="it-IT" sz="1400" kern="1200"/>
        </a:p>
      </dsp:txBody>
      <dsp:txXfrm>
        <a:off x="1608122" y="1583499"/>
        <a:ext cx="1318558" cy="1873562"/>
      </dsp:txXfrm>
    </dsp:sp>
    <dsp:sp modelId="{CFFA2CE6-9B8E-4828-A8FC-F79B3AA706FE}">
      <dsp:nvSpPr>
        <dsp:cNvPr id="0" name=""/>
        <dsp:cNvSpPr/>
      </dsp:nvSpPr>
      <dsp:spPr>
        <a:xfrm>
          <a:off x="3071073" y="1512168"/>
          <a:ext cx="1461220" cy="2016224"/>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a:t>Preparare le menti a rispondere alle sfide che la crescente complessità</a:t>
          </a:r>
        </a:p>
        <a:p>
          <a:pPr lvl="0" algn="ctr" defTabSz="266700">
            <a:lnSpc>
              <a:spcPct val="90000"/>
            </a:lnSpc>
            <a:spcBef>
              <a:spcPct val="0"/>
            </a:spcBef>
            <a:spcAft>
              <a:spcPct val="35000"/>
            </a:spcAft>
            <a:buNone/>
          </a:pPr>
          <a:endParaRPr lang="it-IT" sz="1400" kern="1200"/>
        </a:p>
      </dsp:txBody>
      <dsp:txXfrm>
        <a:off x="3142404" y="1583499"/>
        <a:ext cx="1318558" cy="1873562"/>
      </dsp:txXfrm>
    </dsp:sp>
    <dsp:sp modelId="{F2C28D16-286B-4C9C-8A71-D6E91ABC7C28}">
      <dsp:nvSpPr>
        <dsp:cNvPr id="0" name=""/>
        <dsp:cNvSpPr/>
      </dsp:nvSpPr>
      <dsp:spPr>
        <a:xfrm>
          <a:off x="4605355" y="1512168"/>
          <a:ext cx="1461220" cy="2016224"/>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a:t>Preparare le menti ad affrontare l’incertezza </a:t>
          </a:r>
        </a:p>
        <a:p>
          <a:pPr lvl="0" algn="ctr" defTabSz="222250">
            <a:lnSpc>
              <a:spcPct val="90000"/>
            </a:lnSpc>
            <a:spcBef>
              <a:spcPct val="0"/>
            </a:spcBef>
            <a:spcAft>
              <a:spcPct val="35000"/>
            </a:spcAft>
            <a:buNone/>
          </a:pPr>
          <a:endParaRPr lang="it-IT" sz="1400" kern="1200"/>
        </a:p>
      </dsp:txBody>
      <dsp:txXfrm>
        <a:off x="4676686" y="1583499"/>
        <a:ext cx="1318558" cy="1873562"/>
      </dsp:txXfrm>
    </dsp:sp>
    <dsp:sp modelId="{D72D184D-6A46-46D0-B883-4ADE8A9440FD}">
      <dsp:nvSpPr>
        <dsp:cNvPr id="0" name=""/>
        <dsp:cNvSpPr/>
      </dsp:nvSpPr>
      <dsp:spPr>
        <a:xfrm>
          <a:off x="6139637" y="1512168"/>
          <a:ext cx="1461220" cy="2016224"/>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a:t>Educare alla comprensione umana fra vicini e lontani</a:t>
          </a:r>
        </a:p>
        <a:p>
          <a:pPr lvl="0" algn="ctr" defTabSz="222250">
            <a:lnSpc>
              <a:spcPct val="90000"/>
            </a:lnSpc>
            <a:spcBef>
              <a:spcPct val="0"/>
            </a:spcBef>
            <a:spcAft>
              <a:spcPct val="35000"/>
            </a:spcAft>
            <a:buNone/>
          </a:pPr>
          <a:endParaRPr lang="it-IT" sz="1400" kern="1200"/>
        </a:p>
      </dsp:txBody>
      <dsp:txXfrm>
        <a:off x="6210968" y="1583499"/>
        <a:ext cx="1318558" cy="1873562"/>
      </dsp:txXfrm>
    </dsp:sp>
    <dsp:sp modelId="{93416314-5398-484C-9BEE-1131591B71D6}">
      <dsp:nvSpPr>
        <dsp:cNvPr id="0" name=""/>
        <dsp:cNvSpPr/>
      </dsp:nvSpPr>
      <dsp:spPr>
        <a:xfrm>
          <a:off x="7673919" y="1512168"/>
          <a:ext cx="1461220" cy="2016224"/>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a:t>Insegnare l’affiliazione (a partire dal proprio villaggio sino al villaggio globale)</a:t>
          </a:r>
        </a:p>
        <a:p>
          <a:pPr lvl="0" algn="ctr" defTabSz="266700">
            <a:lnSpc>
              <a:spcPct val="90000"/>
            </a:lnSpc>
            <a:spcBef>
              <a:spcPct val="0"/>
            </a:spcBef>
            <a:spcAft>
              <a:spcPct val="35000"/>
            </a:spcAft>
            <a:buNone/>
          </a:pPr>
          <a:endParaRPr lang="it-IT" sz="1400" kern="1200"/>
        </a:p>
      </dsp:txBody>
      <dsp:txXfrm>
        <a:off x="7745250" y="1583499"/>
        <a:ext cx="1318558" cy="18735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FEE2C-7112-4B1E-BF4E-0F2121A5EBEF}">
      <dsp:nvSpPr>
        <dsp:cNvPr id="0" name=""/>
        <dsp:cNvSpPr/>
      </dsp:nvSpPr>
      <dsp:spPr>
        <a:xfrm>
          <a:off x="1901011" y="0"/>
          <a:ext cx="2851516" cy="1499398"/>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42E05C9-CD6A-421A-A3C6-624DFFD43737}">
      <dsp:nvSpPr>
        <dsp:cNvPr id="0" name=""/>
        <dsp:cNvSpPr/>
      </dsp:nvSpPr>
      <dsp:spPr>
        <a:xfrm>
          <a:off x="0" y="0"/>
          <a:ext cx="1901011" cy="149939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a:t>La didattica trasmissiva ed esercitativa non basta più</a:t>
          </a:r>
        </a:p>
      </dsp:txBody>
      <dsp:txXfrm>
        <a:off x="73195" y="73195"/>
        <a:ext cx="1754621" cy="1353008"/>
      </dsp:txXfrm>
    </dsp:sp>
    <dsp:sp modelId="{FBAF2E55-76B4-4E66-9CF5-237B0C7F8A09}">
      <dsp:nvSpPr>
        <dsp:cNvPr id="0" name=""/>
        <dsp:cNvSpPr/>
      </dsp:nvSpPr>
      <dsp:spPr>
        <a:xfrm>
          <a:off x="1901011" y="1649338"/>
          <a:ext cx="2851516" cy="1499398"/>
        </a:xfrm>
        <a:prstGeom prst="rightArrow">
          <a:avLst>
            <a:gd name="adj1" fmla="val 75000"/>
            <a:gd name="adj2" fmla="val 50000"/>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2B68BB5-5FAA-4FC7-82A7-403BD693E4AE}">
      <dsp:nvSpPr>
        <dsp:cNvPr id="0" name=""/>
        <dsp:cNvSpPr/>
      </dsp:nvSpPr>
      <dsp:spPr>
        <a:xfrm>
          <a:off x="0" y="1649338"/>
          <a:ext cx="1901011" cy="1499398"/>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a:t>Aiutare gli studenti a conseguire competenze</a:t>
          </a:r>
        </a:p>
      </dsp:txBody>
      <dsp:txXfrm>
        <a:off x="73195" y="1722533"/>
        <a:ext cx="1754621" cy="1353008"/>
      </dsp:txXfrm>
    </dsp:sp>
    <dsp:sp modelId="{1CAD12EF-92AE-496D-8A80-4FAA7BCE5D56}">
      <dsp:nvSpPr>
        <dsp:cNvPr id="0" name=""/>
        <dsp:cNvSpPr/>
      </dsp:nvSpPr>
      <dsp:spPr>
        <a:xfrm>
          <a:off x="1901011" y="3298677"/>
          <a:ext cx="2851516" cy="1499398"/>
        </a:xfrm>
        <a:prstGeom prst="rightArrow">
          <a:avLst>
            <a:gd name="adj1" fmla="val 75000"/>
            <a:gd name="adj2" fmla="val 50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0D136B9-B64B-4BFE-97B0-1C3913D84A98}">
      <dsp:nvSpPr>
        <dsp:cNvPr id="0" name=""/>
        <dsp:cNvSpPr/>
      </dsp:nvSpPr>
      <dsp:spPr>
        <a:xfrm>
          <a:off x="0" y="3298677"/>
          <a:ext cx="1901011" cy="1499398"/>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a:t>Superamento del concetto di programmazione</a:t>
          </a:r>
        </a:p>
      </dsp:txBody>
      <dsp:txXfrm>
        <a:off x="73195" y="3371872"/>
        <a:ext cx="1754621" cy="13530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FEE2C-7112-4B1E-BF4E-0F2121A5EBEF}">
      <dsp:nvSpPr>
        <dsp:cNvPr id="0" name=""/>
        <dsp:cNvSpPr/>
      </dsp:nvSpPr>
      <dsp:spPr>
        <a:xfrm>
          <a:off x="1901011" y="0"/>
          <a:ext cx="2851516" cy="1499398"/>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42E05C9-CD6A-421A-A3C6-624DFFD43737}">
      <dsp:nvSpPr>
        <dsp:cNvPr id="0" name=""/>
        <dsp:cNvSpPr/>
      </dsp:nvSpPr>
      <dsp:spPr>
        <a:xfrm>
          <a:off x="0" y="0"/>
          <a:ext cx="1901011" cy="149939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a:t>La didattica trasmissiva ed esercitativa non basta più</a:t>
          </a:r>
        </a:p>
      </dsp:txBody>
      <dsp:txXfrm>
        <a:off x="73195" y="73195"/>
        <a:ext cx="1754621" cy="1353008"/>
      </dsp:txXfrm>
    </dsp:sp>
    <dsp:sp modelId="{FBAF2E55-76B4-4E66-9CF5-237B0C7F8A09}">
      <dsp:nvSpPr>
        <dsp:cNvPr id="0" name=""/>
        <dsp:cNvSpPr/>
      </dsp:nvSpPr>
      <dsp:spPr>
        <a:xfrm>
          <a:off x="1901011" y="1649338"/>
          <a:ext cx="2851516" cy="1499398"/>
        </a:xfrm>
        <a:prstGeom prst="rightArrow">
          <a:avLst>
            <a:gd name="adj1" fmla="val 75000"/>
            <a:gd name="adj2" fmla="val 50000"/>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2B68BB5-5FAA-4FC7-82A7-403BD693E4AE}">
      <dsp:nvSpPr>
        <dsp:cNvPr id="0" name=""/>
        <dsp:cNvSpPr/>
      </dsp:nvSpPr>
      <dsp:spPr>
        <a:xfrm>
          <a:off x="0" y="1649338"/>
          <a:ext cx="1901011" cy="1499398"/>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a:t>Aiutare gli studenti a conseguire competenze</a:t>
          </a:r>
        </a:p>
      </dsp:txBody>
      <dsp:txXfrm>
        <a:off x="73195" y="1722533"/>
        <a:ext cx="1754621" cy="1353008"/>
      </dsp:txXfrm>
    </dsp:sp>
    <dsp:sp modelId="{1CAD12EF-92AE-496D-8A80-4FAA7BCE5D56}">
      <dsp:nvSpPr>
        <dsp:cNvPr id="0" name=""/>
        <dsp:cNvSpPr/>
      </dsp:nvSpPr>
      <dsp:spPr>
        <a:xfrm>
          <a:off x="1901011" y="3298677"/>
          <a:ext cx="2851516" cy="1499398"/>
        </a:xfrm>
        <a:prstGeom prst="rightArrow">
          <a:avLst>
            <a:gd name="adj1" fmla="val 75000"/>
            <a:gd name="adj2" fmla="val 50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0D136B9-B64B-4BFE-97B0-1C3913D84A98}">
      <dsp:nvSpPr>
        <dsp:cNvPr id="0" name=""/>
        <dsp:cNvSpPr/>
      </dsp:nvSpPr>
      <dsp:spPr>
        <a:xfrm>
          <a:off x="0" y="3298677"/>
          <a:ext cx="1901011" cy="1499398"/>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it-IT" sz="1700" kern="1200"/>
            <a:t>Superamento del concetto di programmazione</a:t>
          </a:r>
        </a:p>
      </dsp:txBody>
      <dsp:txXfrm>
        <a:off x="73195" y="3371872"/>
        <a:ext cx="1754621" cy="13530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46022-70CE-425F-B91F-5C947FA077D1}">
      <dsp:nvSpPr>
        <dsp:cNvPr id="0" name=""/>
        <dsp:cNvSpPr/>
      </dsp:nvSpPr>
      <dsp:spPr>
        <a:xfrm>
          <a:off x="1005662" y="163"/>
          <a:ext cx="2194373" cy="1755498"/>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198E449-3C6F-44A7-A651-5C6CD667B41F}">
      <dsp:nvSpPr>
        <dsp:cNvPr id="0" name=""/>
        <dsp:cNvSpPr/>
      </dsp:nvSpPr>
      <dsp:spPr>
        <a:xfrm>
          <a:off x="1203156" y="1580112"/>
          <a:ext cx="1952992" cy="614424"/>
        </a:xfrm>
        <a:prstGeom prst="wedgeRectCallout">
          <a:avLst>
            <a:gd name="adj1" fmla="val 20250"/>
            <a:gd name="adj2" fmla="val -607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err="1"/>
            <a:t>Role</a:t>
          </a:r>
          <a:r>
            <a:rPr lang="it-IT" sz="2400" kern="1200" dirty="0"/>
            <a:t> </a:t>
          </a:r>
          <a:r>
            <a:rPr lang="it-IT" sz="2400" kern="1200" dirty="0" err="1"/>
            <a:t>Playing</a:t>
          </a:r>
          <a:endParaRPr lang="it-IT" sz="2400" kern="1200" dirty="0"/>
        </a:p>
      </dsp:txBody>
      <dsp:txXfrm>
        <a:off x="1203156" y="1580112"/>
        <a:ext cx="1952992" cy="614424"/>
      </dsp:txXfrm>
    </dsp:sp>
    <dsp:sp modelId="{527009AB-1461-4F4D-8A19-776397AD9866}">
      <dsp:nvSpPr>
        <dsp:cNvPr id="0" name=""/>
        <dsp:cNvSpPr/>
      </dsp:nvSpPr>
      <dsp:spPr>
        <a:xfrm>
          <a:off x="3419473" y="163"/>
          <a:ext cx="2194373" cy="1755498"/>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63FB1D7-181D-4119-91B3-F5A12E6AC19B}">
      <dsp:nvSpPr>
        <dsp:cNvPr id="0" name=""/>
        <dsp:cNvSpPr/>
      </dsp:nvSpPr>
      <dsp:spPr>
        <a:xfrm>
          <a:off x="3616967" y="1580112"/>
          <a:ext cx="1952992" cy="614424"/>
        </a:xfrm>
        <a:prstGeom prst="wedgeRectCallout">
          <a:avLst>
            <a:gd name="adj1" fmla="val 20250"/>
            <a:gd name="adj2" fmla="val -607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Ricerca-Azione</a:t>
          </a:r>
        </a:p>
      </dsp:txBody>
      <dsp:txXfrm>
        <a:off x="3616967" y="1580112"/>
        <a:ext cx="1952992" cy="614424"/>
      </dsp:txXfrm>
    </dsp:sp>
    <dsp:sp modelId="{51F5E1DD-C535-4DA2-BE2C-3421A025AABE}">
      <dsp:nvSpPr>
        <dsp:cNvPr id="0" name=""/>
        <dsp:cNvSpPr/>
      </dsp:nvSpPr>
      <dsp:spPr>
        <a:xfrm>
          <a:off x="5833284" y="163"/>
          <a:ext cx="2194373" cy="1755498"/>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DD71A14-1E9D-4B47-B1C7-A8DD384BC36B}">
      <dsp:nvSpPr>
        <dsp:cNvPr id="0" name=""/>
        <dsp:cNvSpPr/>
      </dsp:nvSpPr>
      <dsp:spPr>
        <a:xfrm>
          <a:off x="6030778" y="1580112"/>
          <a:ext cx="1952992" cy="614424"/>
        </a:xfrm>
        <a:prstGeom prst="wedgeRectCallout">
          <a:avLst>
            <a:gd name="adj1" fmla="val 20250"/>
            <a:gd name="adj2" fmla="val -607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Digital Storytelling</a:t>
          </a:r>
        </a:p>
      </dsp:txBody>
      <dsp:txXfrm>
        <a:off x="6030778" y="1580112"/>
        <a:ext cx="1952992" cy="614424"/>
      </dsp:txXfrm>
    </dsp:sp>
    <dsp:sp modelId="{6AE778FF-8208-4F3D-AF94-F2866ADE1FBC}">
      <dsp:nvSpPr>
        <dsp:cNvPr id="0" name=""/>
        <dsp:cNvSpPr/>
      </dsp:nvSpPr>
      <dsp:spPr>
        <a:xfrm>
          <a:off x="2212568" y="2413974"/>
          <a:ext cx="2194373" cy="1755498"/>
        </a:xfrm>
        <a:prstGeom prst="rect">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A5D3C9-AE77-469C-9059-5D0D76802F3A}">
      <dsp:nvSpPr>
        <dsp:cNvPr id="0" name=""/>
        <dsp:cNvSpPr/>
      </dsp:nvSpPr>
      <dsp:spPr>
        <a:xfrm>
          <a:off x="2410061" y="3993923"/>
          <a:ext cx="1952992" cy="614424"/>
        </a:xfrm>
        <a:prstGeom prst="wedgeRectCallout">
          <a:avLst>
            <a:gd name="adj1" fmla="val 20250"/>
            <a:gd name="adj2" fmla="val -6070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Situated learning</a:t>
          </a:r>
        </a:p>
      </dsp:txBody>
      <dsp:txXfrm>
        <a:off x="2410061" y="3993923"/>
        <a:ext cx="1952992" cy="614424"/>
      </dsp:txXfrm>
    </dsp:sp>
    <dsp:sp modelId="{93F14790-64E6-4A0D-AEDC-EB1C44DC116E}">
      <dsp:nvSpPr>
        <dsp:cNvPr id="0" name=""/>
        <dsp:cNvSpPr/>
      </dsp:nvSpPr>
      <dsp:spPr>
        <a:xfrm>
          <a:off x="4626379" y="2413974"/>
          <a:ext cx="2194373" cy="1755498"/>
        </a:xfrm>
        <a:prstGeom prst="rect">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FF128DD-E3C1-4470-864B-849EE27E76AA}">
      <dsp:nvSpPr>
        <dsp:cNvPr id="0" name=""/>
        <dsp:cNvSpPr/>
      </dsp:nvSpPr>
      <dsp:spPr>
        <a:xfrm>
          <a:off x="4823872" y="3993923"/>
          <a:ext cx="1952992" cy="614424"/>
        </a:xfrm>
        <a:prstGeom prst="wedgeRectCallout">
          <a:avLst>
            <a:gd name="adj1" fmla="val 20250"/>
            <a:gd name="adj2" fmla="val -607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t>Brainstorming</a:t>
          </a:r>
        </a:p>
      </dsp:txBody>
      <dsp:txXfrm>
        <a:off x="4823872" y="3993923"/>
        <a:ext cx="1952992" cy="614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1C33E-243C-49F8-B486-49C217213C25}">
      <dsp:nvSpPr>
        <dsp:cNvPr id="0" name=""/>
        <dsp:cNvSpPr/>
      </dsp:nvSpPr>
      <dsp:spPr>
        <a:xfrm>
          <a:off x="857345" y="3457"/>
          <a:ext cx="2164459" cy="173156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10D3D8-99CC-4616-A4F2-A7B9216B6E56}">
      <dsp:nvSpPr>
        <dsp:cNvPr id="0" name=""/>
        <dsp:cNvSpPr/>
      </dsp:nvSpPr>
      <dsp:spPr>
        <a:xfrm>
          <a:off x="1052146" y="1561868"/>
          <a:ext cx="1926368" cy="606048"/>
        </a:xfrm>
        <a:prstGeom prst="wedgeRectCallout">
          <a:avLst>
            <a:gd name="adj1" fmla="val 20250"/>
            <a:gd name="adj2" fmla="val -607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Scrum</a:t>
          </a:r>
          <a:endParaRPr lang="it-IT" sz="1700" kern="1200" dirty="0"/>
        </a:p>
      </dsp:txBody>
      <dsp:txXfrm>
        <a:off x="1052146" y="1561868"/>
        <a:ext cx="1926368" cy="606048"/>
      </dsp:txXfrm>
    </dsp:sp>
    <dsp:sp modelId="{92C018FF-E76E-4B99-84DD-57D32BB94FC5}">
      <dsp:nvSpPr>
        <dsp:cNvPr id="0" name=""/>
        <dsp:cNvSpPr/>
      </dsp:nvSpPr>
      <dsp:spPr>
        <a:xfrm>
          <a:off x="3238250" y="3457"/>
          <a:ext cx="2164459" cy="173156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C6A4A5-ADA8-493F-AC06-8F1B049656A8}">
      <dsp:nvSpPr>
        <dsp:cNvPr id="0" name=""/>
        <dsp:cNvSpPr/>
      </dsp:nvSpPr>
      <dsp:spPr>
        <a:xfrm>
          <a:off x="3433051" y="1561868"/>
          <a:ext cx="1926368" cy="606048"/>
        </a:xfrm>
        <a:prstGeom prst="wedgeRectCallout">
          <a:avLst>
            <a:gd name="adj1" fmla="val 20250"/>
            <a:gd name="adj2" fmla="val -607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a:t>Design thinking</a:t>
          </a:r>
        </a:p>
      </dsp:txBody>
      <dsp:txXfrm>
        <a:off x="3433051" y="1561868"/>
        <a:ext cx="1926368" cy="606048"/>
      </dsp:txXfrm>
    </dsp:sp>
    <dsp:sp modelId="{93902D8C-2AFC-4384-8C92-EF9E23DC4F49}">
      <dsp:nvSpPr>
        <dsp:cNvPr id="0" name=""/>
        <dsp:cNvSpPr/>
      </dsp:nvSpPr>
      <dsp:spPr>
        <a:xfrm>
          <a:off x="5619155" y="3457"/>
          <a:ext cx="2164459" cy="173156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A936CC-B322-43AB-B054-36206C2DCF6A}">
      <dsp:nvSpPr>
        <dsp:cNvPr id="0" name=""/>
        <dsp:cNvSpPr/>
      </dsp:nvSpPr>
      <dsp:spPr>
        <a:xfrm>
          <a:off x="5813956" y="1561868"/>
          <a:ext cx="1926368" cy="606048"/>
        </a:xfrm>
        <a:prstGeom prst="wedgeRectCallout">
          <a:avLst>
            <a:gd name="adj1" fmla="val 20250"/>
            <a:gd name="adj2" fmla="val -607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a:t>APS (applied problem solving</a:t>
          </a:r>
        </a:p>
      </dsp:txBody>
      <dsp:txXfrm>
        <a:off x="5813956" y="1561868"/>
        <a:ext cx="1926368" cy="606048"/>
      </dsp:txXfrm>
    </dsp:sp>
    <dsp:sp modelId="{B67DA496-DB8C-4BEC-8B15-6E19E710CA07}">
      <dsp:nvSpPr>
        <dsp:cNvPr id="0" name=""/>
        <dsp:cNvSpPr/>
      </dsp:nvSpPr>
      <dsp:spPr>
        <a:xfrm>
          <a:off x="2047797" y="2384362"/>
          <a:ext cx="2164459" cy="1731567"/>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768260-2EC2-4E3D-B1CA-AD658734D706}">
      <dsp:nvSpPr>
        <dsp:cNvPr id="0" name=""/>
        <dsp:cNvSpPr/>
      </dsp:nvSpPr>
      <dsp:spPr>
        <a:xfrm>
          <a:off x="2242599" y="3942773"/>
          <a:ext cx="1926368" cy="606048"/>
        </a:xfrm>
        <a:prstGeom prst="wedgeRectCallout">
          <a:avLst>
            <a:gd name="adj1" fmla="val 20250"/>
            <a:gd name="adj2" fmla="val -60700"/>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Flipped</a:t>
          </a:r>
          <a:r>
            <a:rPr lang="it-IT" sz="1700" kern="1200" dirty="0"/>
            <a:t> </a:t>
          </a:r>
          <a:r>
            <a:rPr lang="it-IT" sz="1700" kern="1200" dirty="0" err="1"/>
            <a:t>teaching</a:t>
          </a:r>
          <a:endParaRPr lang="it-IT" sz="1700" kern="1200" dirty="0"/>
        </a:p>
      </dsp:txBody>
      <dsp:txXfrm>
        <a:off x="2242599" y="3942773"/>
        <a:ext cx="1926368" cy="606048"/>
      </dsp:txXfrm>
    </dsp:sp>
    <dsp:sp modelId="{5EC73DD5-9E42-4E45-9B82-B52A412944A4}">
      <dsp:nvSpPr>
        <dsp:cNvPr id="0" name=""/>
        <dsp:cNvSpPr/>
      </dsp:nvSpPr>
      <dsp:spPr>
        <a:xfrm>
          <a:off x="4428702" y="2384362"/>
          <a:ext cx="2164459" cy="173156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269C30-8831-4AE5-9A19-E1DE471FC92C}">
      <dsp:nvSpPr>
        <dsp:cNvPr id="0" name=""/>
        <dsp:cNvSpPr/>
      </dsp:nvSpPr>
      <dsp:spPr>
        <a:xfrm>
          <a:off x="4623504" y="3942773"/>
          <a:ext cx="1926368" cy="606048"/>
        </a:xfrm>
        <a:prstGeom prst="wedgeRectCallout">
          <a:avLst>
            <a:gd name="adj1" fmla="val 20250"/>
            <a:gd name="adj2" fmla="val -607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IBSE</a:t>
          </a:r>
        </a:p>
      </dsp:txBody>
      <dsp:txXfrm>
        <a:off x="4623504" y="3942773"/>
        <a:ext cx="1926368" cy="60604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diagrams.loki3.com/TabbedArc+Icon">
  <dgm:title val="Arco a schede"/>
  <dgm:desc val="Mostra un set di elementi correlati disposti ad arco su un'area comune. Risultati ottimali con piccole quantità di testo."/>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0BE12-86DA-4A54-AE56-3EF33FEC5D8F}" type="datetimeFigureOut">
              <a:rPr lang="it-IT" smtClean="0"/>
              <a:t>04/10/2017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1CC3A0-2F33-40B0-9E1E-8F40505BB6A3}" type="slidenum">
              <a:rPr lang="it-IT" smtClean="0"/>
              <a:t>‹N›</a:t>
            </a:fld>
            <a:endParaRPr lang="it-IT"/>
          </a:p>
        </p:txBody>
      </p:sp>
    </p:spTree>
    <p:extLst>
      <p:ext uri="{BB962C8B-B14F-4D97-AF65-F5344CB8AC3E}">
        <p14:creationId xmlns:p14="http://schemas.microsoft.com/office/powerpoint/2010/main" val="2821793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271617-8509-42C8-88AD-4F240183B038}" type="slidenum">
              <a:rPr lang="it-IT" altLang="it-IT"/>
              <a:pPr/>
              <a:t>89</a:t>
            </a:fld>
            <a:endParaRPr lang="it-IT" altLang="it-IT"/>
          </a:p>
        </p:txBody>
      </p:sp>
      <p:sp>
        <p:nvSpPr>
          <p:cNvPr id="710658" name="Rectangle 2"/>
          <p:cNvSpPr>
            <a:spLocks noGrp="1" noRot="1" noChangeAspect="1" noChangeArrowheads="1" noTextEdit="1"/>
          </p:cNvSpPr>
          <p:nvPr>
            <p:ph type="sldImg"/>
          </p:nvPr>
        </p:nvSpPr>
        <p:spPr>
          <a:xfrm>
            <a:off x="1171575" y="706438"/>
            <a:ext cx="4514850" cy="3386137"/>
          </a:xfrm>
          <a:ln/>
        </p:spPr>
      </p:sp>
      <p:sp>
        <p:nvSpPr>
          <p:cNvPr id="710659" name="Rectangle 3"/>
          <p:cNvSpPr>
            <a:spLocks noGrp="1" noChangeArrowheads="1"/>
          </p:cNvSpPr>
          <p:nvPr>
            <p:ph type="body" idx="1"/>
          </p:nvPr>
        </p:nvSpPr>
        <p:spPr>
          <a:xfrm>
            <a:off x="914400" y="4375150"/>
            <a:ext cx="5029200" cy="4090988"/>
          </a:xfrm>
        </p:spPr>
        <p:txBody>
          <a:bodyPr lIns="88608" tIns="44303" rIns="88608" bIns="44303"/>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56115AF-8325-4DE8-BEFF-F644C1500E37}" type="datetimeFigureOut">
              <a:rPr lang="it-IT" smtClean="0"/>
              <a:t>04/10/2017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427175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56115AF-8325-4DE8-BEFF-F644C1500E37}" type="datetimeFigureOut">
              <a:rPr lang="it-IT" smtClean="0"/>
              <a:t>04/10/2017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394261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56115AF-8325-4DE8-BEFF-F644C1500E37}" type="datetimeFigureOut">
              <a:rPr lang="it-IT" smtClean="0"/>
              <a:t>04/10/2017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178053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olo e sottotitolo">
    <p:bg>
      <p:bgPr>
        <a:solidFill>
          <a:srgbClr val="FFFFFF"/>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892969" y="1151930"/>
            <a:ext cx="7358063" cy="2321719"/>
          </a:xfrm>
          <a:prstGeom prst="rect">
            <a:avLst/>
          </a:prstGeom>
        </p:spPr>
        <p:txBody>
          <a:bodyPr anchor="b"/>
          <a:lstStyle/>
          <a:p>
            <a:r>
              <a:t>Titolo Testo</a:t>
            </a:r>
          </a:p>
        </p:txBody>
      </p:sp>
      <p:sp>
        <p:nvSpPr>
          <p:cNvPr id="12" name="Shape 12"/>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b="0">
                <a:solidFill>
                  <a:srgbClr val="000000"/>
                </a:solidFill>
                <a:latin typeface="+mn-lt"/>
                <a:ea typeface="+mn-ea"/>
                <a:cs typeface="+mn-cs"/>
                <a:sym typeface="Helvetica Light"/>
              </a:defRPr>
            </a:lvl1pPr>
            <a:lvl2pPr marL="0" indent="160729" algn="ctr">
              <a:spcBef>
                <a:spcPts val="0"/>
              </a:spcBef>
              <a:buSzTx/>
              <a:buNone/>
              <a:defRPr sz="2250" b="0">
                <a:solidFill>
                  <a:srgbClr val="000000"/>
                </a:solidFill>
                <a:latin typeface="+mn-lt"/>
                <a:ea typeface="+mn-ea"/>
                <a:cs typeface="+mn-cs"/>
                <a:sym typeface="Helvetica Light"/>
              </a:defRPr>
            </a:lvl2pPr>
            <a:lvl3pPr marL="0" indent="321457" algn="ctr">
              <a:spcBef>
                <a:spcPts val="0"/>
              </a:spcBef>
              <a:buSzTx/>
              <a:buNone/>
              <a:defRPr sz="2250" b="0">
                <a:solidFill>
                  <a:srgbClr val="000000"/>
                </a:solidFill>
                <a:latin typeface="+mn-lt"/>
                <a:ea typeface="+mn-ea"/>
                <a:cs typeface="+mn-cs"/>
                <a:sym typeface="Helvetica Light"/>
              </a:defRPr>
            </a:lvl3pPr>
            <a:lvl4pPr marL="0" indent="482186" algn="ctr">
              <a:spcBef>
                <a:spcPts val="0"/>
              </a:spcBef>
              <a:buSzTx/>
              <a:buNone/>
              <a:defRPr sz="2250" b="0">
                <a:solidFill>
                  <a:srgbClr val="000000"/>
                </a:solidFill>
                <a:latin typeface="+mn-lt"/>
                <a:ea typeface="+mn-ea"/>
                <a:cs typeface="+mn-cs"/>
                <a:sym typeface="Helvetica Light"/>
              </a:defRPr>
            </a:lvl4pPr>
            <a:lvl5pPr marL="0" indent="642915" algn="ctr">
              <a:spcBef>
                <a:spcPts val="0"/>
              </a:spcBef>
              <a:buSzTx/>
              <a:buNone/>
              <a:defRPr sz="2250" b="0">
                <a:solidFill>
                  <a:srgbClr val="000000"/>
                </a:solidFill>
                <a:latin typeface="+mn-lt"/>
                <a:ea typeface="+mn-ea"/>
                <a:cs typeface="+mn-cs"/>
                <a:sym typeface="Helvetica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591783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Orizzontale">
    <p:bg>
      <p:bgPr>
        <a:solidFill>
          <a:srgbClr val="FFFFFF"/>
        </a:solidFill>
        <a:effectLst/>
      </p:bgPr>
    </p:bg>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Titolo Testo</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50" b="0">
                <a:solidFill>
                  <a:srgbClr val="000000"/>
                </a:solidFill>
                <a:latin typeface="+mn-lt"/>
                <a:ea typeface="+mn-ea"/>
                <a:cs typeface="+mn-cs"/>
                <a:sym typeface="Helvetica Light"/>
              </a:defRPr>
            </a:lvl1pPr>
            <a:lvl2pPr marL="0" indent="160729" algn="ctr">
              <a:spcBef>
                <a:spcPts val="0"/>
              </a:spcBef>
              <a:buSzTx/>
              <a:buNone/>
              <a:defRPr sz="2250" b="0">
                <a:solidFill>
                  <a:srgbClr val="000000"/>
                </a:solidFill>
                <a:latin typeface="+mn-lt"/>
                <a:ea typeface="+mn-ea"/>
                <a:cs typeface="+mn-cs"/>
                <a:sym typeface="Helvetica Light"/>
              </a:defRPr>
            </a:lvl2pPr>
            <a:lvl3pPr marL="0" indent="321457" algn="ctr">
              <a:spcBef>
                <a:spcPts val="0"/>
              </a:spcBef>
              <a:buSzTx/>
              <a:buNone/>
              <a:defRPr sz="2250" b="0">
                <a:solidFill>
                  <a:srgbClr val="000000"/>
                </a:solidFill>
                <a:latin typeface="+mn-lt"/>
                <a:ea typeface="+mn-ea"/>
                <a:cs typeface="+mn-cs"/>
                <a:sym typeface="Helvetica Light"/>
              </a:defRPr>
            </a:lvl3pPr>
            <a:lvl4pPr marL="0" indent="482186" algn="ctr">
              <a:spcBef>
                <a:spcPts val="0"/>
              </a:spcBef>
              <a:buSzTx/>
              <a:buNone/>
              <a:defRPr sz="2250" b="0">
                <a:solidFill>
                  <a:srgbClr val="000000"/>
                </a:solidFill>
                <a:latin typeface="+mn-lt"/>
                <a:ea typeface="+mn-ea"/>
                <a:cs typeface="+mn-cs"/>
                <a:sym typeface="Helvetica Light"/>
              </a:defRPr>
            </a:lvl4pPr>
            <a:lvl5pPr marL="0" indent="642915" algn="ctr">
              <a:spcBef>
                <a:spcPts val="0"/>
              </a:spcBef>
              <a:buSzTx/>
              <a:buNone/>
              <a:defRPr sz="2250" b="0">
                <a:solidFill>
                  <a:srgbClr val="000000"/>
                </a:solidFill>
                <a:latin typeface="+mn-lt"/>
                <a:ea typeface="+mn-ea"/>
                <a:cs typeface="+mn-cs"/>
                <a:sym typeface="Helvetica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23" name="Shape 23"/>
          <p:cNvSpPr>
            <a:spLocks noGrp="1"/>
          </p:cNvSpPr>
          <p:nvPr>
            <p:ph type="sldNum" sz="quarter" idx="2"/>
          </p:nvPr>
        </p:nvSpPr>
        <p:spPr>
          <a:xfrm>
            <a:off x="4437983" y="6500812"/>
            <a:ext cx="315792" cy="29738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950512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Titolo Testo</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1577900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Verticale">
    <p:bg>
      <p:bgPr>
        <a:solidFill>
          <a:srgbClr val="FFFFFF"/>
        </a:solidFill>
        <a:effectLst/>
      </p:bgPr>
    </p:bg>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19">
                <a:solidFill>
                  <a:srgbClr val="000000"/>
                </a:solidFill>
                <a:latin typeface="+mn-lt"/>
                <a:ea typeface="+mn-ea"/>
                <a:cs typeface="+mn-cs"/>
                <a:sym typeface="Helvetica Light"/>
              </a:defRPr>
            </a:lvl1pPr>
          </a:lstStyle>
          <a:p>
            <a:r>
              <a:t>Titolo Testo</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50" b="0">
                <a:solidFill>
                  <a:srgbClr val="000000"/>
                </a:solidFill>
                <a:latin typeface="+mn-lt"/>
                <a:ea typeface="+mn-ea"/>
                <a:cs typeface="+mn-cs"/>
                <a:sym typeface="Helvetica Light"/>
              </a:defRPr>
            </a:lvl1pPr>
            <a:lvl2pPr marL="0" indent="160729" algn="ctr">
              <a:spcBef>
                <a:spcPts val="0"/>
              </a:spcBef>
              <a:buSzTx/>
              <a:buNone/>
              <a:defRPr sz="2250" b="0">
                <a:solidFill>
                  <a:srgbClr val="000000"/>
                </a:solidFill>
                <a:latin typeface="+mn-lt"/>
                <a:ea typeface="+mn-ea"/>
                <a:cs typeface="+mn-cs"/>
                <a:sym typeface="Helvetica Light"/>
              </a:defRPr>
            </a:lvl2pPr>
            <a:lvl3pPr marL="0" indent="321457" algn="ctr">
              <a:spcBef>
                <a:spcPts val="0"/>
              </a:spcBef>
              <a:buSzTx/>
              <a:buNone/>
              <a:defRPr sz="2250" b="0">
                <a:solidFill>
                  <a:srgbClr val="000000"/>
                </a:solidFill>
                <a:latin typeface="+mn-lt"/>
                <a:ea typeface="+mn-ea"/>
                <a:cs typeface="+mn-cs"/>
                <a:sym typeface="Helvetica Light"/>
              </a:defRPr>
            </a:lvl3pPr>
            <a:lvl4pPr marL="0" indent="482186" algn="ctr">
              <a:spcBef>
                <a:spcPts val="0"/>
              </a:spcBef>
              <a:buSzTx/>
              <a:buNone/>
              <a:defRPr sz="2250" b="0">
                <a:solidFill>
                  <a:srgbClr val="000000"/>
                </a:solidFill>
                <a:latin typeface="+mn-lt"/>
                <a:ea typeface="+mn-ea"/>
                <a:cs typeface="+mn-cs"/>
                <a:sym typeface="Helvetica Light"/>
              </a:defRPr>
            </a:lvl4pPr>
            <a:lvl5pPr marL="0" indent="642915" algn="ctr">
              <a:spcBef>
                <a:spcPts val="0"/>
              </a:spcBef>
              <a:buSzTx/>
              <a:buNone/>
              <a:defRPr sz="2250" b="0">
                <a:solidFill>
                  <a:srgbClr val="000000"/>
                </a:solidFill>
                <a:latin typeface="+mn-lt"/>
                <a:ea typeface="+mn-ea"/>
                <a:cs typeface="+mn-cs"/>
                <a:sym typeface="Helvetica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41" name="Shape 4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362456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Titolo Testo</a:t>
            </a:r>
          </a:p>
        </p:txBody>
      </p:sp>
      <p:sp>
        <p:nvSpPr>
          <p:cNvPr id="49" name="Shape 4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9255327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Titolo Testo</a:t>
            </a:r>
          </a:p>
        </p:txBody>
      </p:sp>
      <p:sp>
        <p:nvSpPr>
          <p:cNvPr id="57" name="Shape 57"/>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Shape 5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6047211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olo, punti elenco e foto">
    <p:bg>
      <p:bgPr>
        <a:solidFill>
          <a:srgbClr val="FFFFFF"/>
        </a:solidFill>
        <a:effectLst/>
      </p:bgPr>
    </p:bg>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Titolo Testo</a:t>
            </a:r>
          </a:p>
        </p:txBody>
      </p:sp>
      <p:sp>
        <p:nvSpPr>
          <p:cNvPr id="67" name="Shape 67"/>
          <p:cNvSpPr>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b="0">
                <a:solidFill>
                  <a:srgbClr val="000000"/>
                </a:solidFill>
                <a:latin typeface="+mn-lt"/>
                <a:ea typeface="+mn-ea"/>
                <a:cs typeface="+mn-cs"/>
                <a:sym typeface="Helvetica Light"/>
              </a:defRPr>
            </a:lvl1pPr>
            <a:lvl2pPr marL="482186" indent="-241093">
              <a:spcBef>
                <a:spcPts val="2250"/>
              </a:spcBef>
              <a:defRPr sz="1969" b="0">
                <a:solidFill>
                  <a:srgbClr val="000000"/>
                </a:solidFill>
                <a:latin typeface="+mn-lt"/>
                <a:ea typeface="+mn-ea"/>
                <a:cs typeface="+mn-cs"/>
                <a:sym typeface="Helvetica Light"/>
              </a:defRPr>
            </a:lvl2pPr>
            <a:lvl3pPr marL="723279" indent="-241093">
              <a:spcBef>
                <a:spcPts val="2250"/>
              </a:spcBef>
              <a:defRPr sz="1969" b="0">
                <a:solidFill>
                  <a:srgbClr val="000000"/>
                </a:solidFill>
                <a:latin typeface="+mn-lt"/>
                <a:ea typeface="+mn-ea"/>
                <a:cs typeface="+mn-cs"/>
                <a:sym typeface="Helvetica Light"/>
              </a:defRPr>
            </a:lvl3pPr>
            <a:lvl4pPr marL="964372" indent="-241093">
              <a:spcBef>
                <a:spcPts val="2250"/>
              </a:spcBef>
              <a:defRPr sz="1969" b="0">
                <a:solidFill>
                  <a:srgbClr val="000000"/>
                </a:solidFill>
                <a:latin typeface="+mn-lt"/>
                <a:ea typeface="+mn-ea"/>
                <a:cs typeface="+mn-cs"/>
                <a:sym typeface="Helvetica Light"/>
              </a:defRPr>
            </a:lvl4pPr>
            <a:lvl5pPr marL="1205465" indent="-241093">
              <a:spcBef>
                <a:spcPts val="2250"/>
              </a:spcBef>
              <a:defRPr sz="1969" b="0">
                <a:solidFill>
                  <a:srgbClr val="000000"/>
                </a:solidFill>
                <a:latin typeface="+mn-lt"/>
                <a:ea typeface="+mn-ea"/>
                <a:cs typeface="+mn-cs"/>
                <a:sym typeface="Helvetica Light"/>
              </a:defRPr>
            </a:lvl5pPr>
          </a:lstStyle>
          <a:p>
            <a:r>
              <a:t>Corpo livello uno</a:t>
            </a:r>
          </a:p>
          <a:p>
            <a:pPr lvl="1"/>
            <a:r>
              <a:t>Corpo livello due</a:t>
            </a:r>
          </a:p>
          <a:p>
            <a:pPr lvl="2"/>
            <a:r>
              <a:t>Corpo livello tre</a:t>
            </a:r>
          </a:p>
          <a:p>
            <a:pPr lvl="3"/>
            <a:r>
              <a:t>Corpo livello quattro</a:t>
            </a:r>
          </a:p>
          <a:p>
            <a:pPr lvl="4"/>
            <a:r>
              <a:t>Corpo livello cinque</a:t>
            </a:r>
          </a:p>
        </p:txBody>
      </p:sp>
      <p:sp>
        <p:nvSpPr>
          <p:cNvPr id="68" name="Shape 6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3789375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unti elenco">
    <p:bg>
      <p:bgPr>
        <a:solidFill>
          <a:srgbClr val="FFFFFF"/>
        </a:solidFill>
        <a:effectLst/>
      </p:bgPr>
    </p:bg>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Shape 7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993012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56115AF-8325-4DE8-BEFF-F644C1500E37}" type="datetimeFigureOut">
              <a:rPr lang="it-IT" smtClean="0"/>
              <a:t>04/10/2017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1411107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Foto - 3 per pagina">
    <p:bg>
      <p:bgPr>
        <a:solidFill>
          <a:srgbClr val="FFFFFF"/>
        </a:solidFill>
        <a:effectLst/>
      </p:bgPr>
    </p:bg>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9891517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itazione">
    <p:bg>
      <p:bgPr>
        <a:solidFill>
          <a:srgbClr val="FFFFFF"/>
        </a:solidFill>
        <a:effectLst/>
      </p:bgPr>
    </p:bg>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4"/>
            <a:ext cx="7358063" cy="362215"/>
          </a:xfrm>
          <a:prstGeom prst="rect">
            <a:avLst/>
          </a:prstGeom>
        </p:spPr>
        <p:txBody>
          <a:bodyPr anchor="t">
            <a:spAutoFit/>
          </a:bodyPr>
          <a:lstStyle>
            <a:lvl1pPr marL="0" indent="0" algn="ctr">
              <a:spcBef>
                <a:spcPts val="0"/>
              </a:spcBef>
              <a:buSzTx/>
              <a:buNone/>
              <a:defRPr sz="1687" b="0">
                <a:solidFill>
                  <a:srgbClr val="000000"/>
                </a:solidFill>
                <a:latin typeface="Helvetica"/>
                <a:ea typeface="Helvetica"/>
                <a:cs typeface="Helvetica"/>
                <a:sym typeface="Helvetica"/>
              </a:defRPr>
            </a:lvl1pPr>
          </a:lstStyle>
          <a:p>
            <a:r>
              <a:t>–Giovanni Mela</a:t>
            </a:r>
          </a:p>
        </p:txBody>
      </p:sp>
      <p:sp>
        <p:nvSpPr>
          <p:cNvPr id="94" name="Shape 94"/>
          <p:cNvSpPr>
            <a:spLocks noGrp="1"/>
          </p:cNvSpPr>
          <p:nvPr>
            <p:ph type="body" sz="quarter" idx="14"/>
          </p:nvPr>
        </p:nvSpPr>
        <p:spPr>
          <a:xfrm>
            <a:off x="892969" y="2984579"/>
            <a:ext cx="7358063" cy="513795"/>
          </a:xfrm>
          <a:prstGeom prst="rect">
            <a:avLst/>
          </a:prstGeom>
        </p:spPr>
        <p:txBody>
          <a:bodyPr>
            <a:spAutoFit/>
          </a:bodyPr>
          <a:lstStyle>
            <a:lvl1pPr marL="0" indent="0" algn="ctr">
              <a:spcBef>
                <a:spcPts val="0"/>
              </a:spcBef>
              <a:buSzTx/>
              <a:buNone/>
              <a:defRPr sz="2672" b="0">
                <a:solidFill>
                  <a:srgbClr val="000000"/>
                </a:solidFill>
                <a:latin typeface="+mn-lt"/>
                <a:ea typeface="+mn-ea"/>
                <a:cs typeface="+mn-cs"/>
                <a:sym typeface="Helvetica Light"/>
              </a:defRPr>
            </a:lvl1pPr>
          </a:lstStyle>
          <a:p>
            <a:r>
              <a:t>“Inserisci qui una citazione”. </a:t>
            </a:r>
          </a:p>
        </p:txBody>
      </p:sp>
      <p:sp>
        <p:nvSpPr>
          <p:cNvPr id="95" name="Shape 9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268062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oto">
    <p:bg>
      <p:bgPr>
        <a:solidFill>
          <a:srgbClr val="FFFFFF"/>
        </a:solidFill>
        <a:effectLst/>
      </p:bgPr>
    </p:bg>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6398918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Vuoto">
    <p:bg>
      <p:bgPr>
        <a:solidFill>
          <a:srgbClr val="FFFFFF"/>
        </a:solidFill>
        <a:effectLst/>
      </p:bgPr>
    </p:bg>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568936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56115AF-8325-4DE8-BEFF-F644C1500E37}" type="datetimeFigureOut">
              <a:rPr lang="it-IT" smtClean="0"/>
              <a:t>04/10/2017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348913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56115AF-8325-4DE8-BEFF-F644C1500E37}" type="datetimeFigureOut">
              <a:rPr lang="it-IT" smtClean="0"/>
              <a:t>04/10/2017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1113467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56115AF-8325-4DE8-BEFF-F644C1500E37}" type="datetimeFigureOut">
              <a:rPr lang="it-IT" smtClean="0"/>
              <a:t>04/10/2017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131656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56115AF-8325-4DE8-BEFF-F644C1500E37}" type="datetimeFigureOut">
              <a:rPr lang="it-IT" smtClean="0"/>
              <a:t>04/10/2017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35205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56115AF-8325-4DE8-BEFF-F644C1500E37}" type="datetimeFigureOut">
              <a:rPr lang="it-IT" smtClean="0"/>
              <a:t>04/10/2017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115891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56115AF-8325-4DE8-BEFF-F644C1500E37}" type="datetimeFigureOut">
              <a:rPr lang="it-IT" smtClean="0"/>
              <a:t>04/10/2017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863319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56115AF-8325-4DE8-BEFF-F644C1500E37}" type="datetimeFigureOut">
              <a:rPr lang="it-IT" smtClean="0"/>
              <a:t>04/10/2017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08D403F-5D55-471E-B3F0-DABE8BDCE643}" type="slidenum">
              <a:rPr lang="it-IT" smtClean="0"/>
              <a:t>‹N›</a:t>
            </a:fld>
            <a:endParaRPr lang="it-IT"/>
          </a:p>
        </p:txBody>
      </p:sp>
    </p:spTree>
    <p:extLst>
      <p:ext uri="{BB962C8B-B14F-4D97-AF65-F5344CB8AC3E}">
        <p14:creationId xmlns:p14="http://schemas.microsoft.com/office/powerpoint/2010/main" val="39452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115AF-8325-4DE8-BEFF-F644C1500E37}" type="datetimeFigureOut">
              <a:rPr lang="it-IT" smtClean="0"/>
              <a:t>04/10/2017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D403F-5D55-471E-B3F0-DABE8BDCE643}" type="slidenum">
              <a:rPr lang="it-IT" smtClean="0"/>
              <a:t>‹N›</a:t>
            </a:fld>
            <a:endParaRPr lang="it-IT"/>
          </a:p>
        </p:txBody>
      </p:sp>
    </p:spTree>
    <p:extLst>
      <p:ext uri="{BB962C8B-B14F-4D97-AF65-F5344CB8AC3E}">
        <p14:creationId xmlns:p14="http://schemas.microsoft.com/office/powerpoint/2010/main" val="1512406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Titolo Testo</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Shape 4"/>
          <p:cNvSpPr>
            <a:spLocks noGrp="1"/>
          </p:cNvSpPr>
          <p:nvPr>
            <p:ph type="sldNum" sz="quarter" idx="2"/>
          </p:nvPr>
        </p:nvSpPr>
        <p:spPr>
          <a:xfrm>
            <a:off x="4437983" y="6505277"/>
            <a:ext cx="315792"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a:t>
            </a:fld>
            <a:endParaRPr/>
          </a:p>
        </p:txBody>
      </p:sp>
    </p:spTree>
    <p:extLst>
      <p:ext uri="{BB962C8B-B14F-4D97-AF65-F5344CB8AC3E}">
        <p14:creationId xmlns:p14="http://schemas.microsoft.com/office/powerpoint/2010/main" val="307207259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j-lt"/>
          <a:ea typeface="+mj-ea"/>
          <a:cs typeface="+mj-cs"/>
          <a:sym typeface="Raleway SemiBold"/>
        </a:defRPr>
      </a:lvl9pPr>
    </p:titleStyle>
    <p:bodyStyle>
      <a:lvl1pPr marL="312528"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1pPr>
      <a:lvl2pPr marL="625056"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2pPr>
      <a:lvl3pPr marL="937584"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3pPr>
      <a:lvl4pPr marL="1250112"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4pPr>
      <a:lvl5pPr marL="1562640"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5pPr>
      <a:lvl6pPr marL="1875168"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6pPr>
      <a:lvl7pPr marL="2187696"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7pPr>
      <a:lvl8pPr marL="2500224"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8pPr>
      <a:lvl9pPr marL="2812752" marR="0" indent="-312528" algn="l" defTabSz="410751" rtl="0" latinLnBrk="0">
        <a:lnSpc>
          <a:spcPct val="100000"/>
        </a:lnSpc>
        <a:spcBef>
          <a:spcPts val="1406"/>
        </a:spcBef>
        <a:spcAft>
          <a:spcPts val="0"/>
        </a:spcAft>
        <a:buClrTx/>
        <a:buSzPct val="75000"/>
        <a:buFontTx/>
        <a:buChar char="•"/>
        <a:tabLst/>
        <a:defRPr sz="2531" b="1" i="0" u="none" strike="noStrike" cap="none" spc="0" baseline="0">
          <a:ln>
            <a:noFill/>
          </a:ln>
          <a:solidFill>
            <a:srgbClr val="FFFFFF"/>
          </a:solidFill>
          <a:uFillTx/>
          <a:latin typeface="PT Sans"/>
          <a:ea typeface="PT Sans"/>
          <a:cs typeface="PT Sans"/>
          <a:sym typeface="PT Sans"/>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obertocapone.com/" TargetMode="External"/><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hyperlink" Target="mailto:rcapone@unisa.i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120" name="Shape 120"/>
          <p:cNvSpPr>
            <a:spLocks noGrp="1"/>
          </p:cNvSpPr>
          <p:nvPr>
            <p:ph type="ctrTitle"/>
          </p:nvPr>
        </p:nvSpPr>
        <p:spPr>
          <a:xfrm>
            <a:off x="348258" y="339328"/>
            <a:ext cx="8447484" cy="2321719"/>
          </a:xfrm>
          <a:prstGeom prst="rect">
            <a:avLst/>
          </a:prstGeom>
        </p:spPr>
        <p:txBody>
          <a:bodyPr>
            <a:noAutofit/>
          </a:bodyPr>
          <a:lstStyle/>
          <a:p>
            <a:pPr algn="l" defTabSz="373783">
              <a:defRPr sz="7280">
                <a:solidFill>
                  <a:srgbClr val="E52E61"/>
                </a:solidFill>
                <a:latin typeface="Uni Sans Heavy CAPS"/>
                <a:ea typeface="Uni Sans Heavy CAPS"/>
                <a:cs typeface="Uni Sans Heavy CAPS"/>
                <a:sym typeface="Uni Sans Heavy CAPS"/>
              </a:defRPr>
            </a:pPr>
            <a:r>
              <a:rPr lang="it-IT" sz="4000" dirty="0"/>
              <a:t>La Didattica per competenze e l’insegnamento – apprendimento </a:t>
            </a:r>
            <a:r>
              <a:rPr lang="it-IT" sz="4000"/>
              <a:t>della Matematica</a:t>
            </a:r>
            <a:endParaRPr sz="4000" dirty="0"/>
          </a:p>
        </p:txBody>
      </p:sp>
      <p:sp>
        <p:nvSpPr>
          <p:cNvPr id="121" name="Shape 121"/>
          <p:cNvSpPr>
            <a:spLocks noGrp="1"/>
          </p:cNvSpPr>
          <p:nvPr>
            <p:ph type="subTitle" sz="quarter" idx="1"/>
          </p:nvPr>
        </p:nvSpPr>
        <p:spPr>
          <a:xfrm>
            <a:off x="357188" y="2736949"/>
            <a:ext cx="8447485" cy="463995"/>
          </a:xfrm>
          <a:prstGeom prst="rect">
            <a:avLst/>
          </a:prstGeom>
        </p:spPr>
        <p:txBody>
          <a:bodyPr/>
          <a:lstStyle>
            <a:lvl1pPr algn="l">
              <a:defRPr b="1">
                <a:solidFill>
                  <a:srgbClr val="FFFFFF"/>
                </a:solidFill>
                <a:latin typeface="Raleway"/>
                <a:ea typeface="Raleway"/>
                <a:cs typeface="Raleway"/>
                <a:sym typeface="Raleway"/>
              </a:defRPr>
            </a:lvl1pPr>
          </a:lstStyle>
          <a:p>
            <a:r>
              <a:rPr lang="it-IT" dirty="0"/>
              <a:t>Roberto Capone</a:t>
            </a:r>
            <a:endParaRP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8" y="34290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427984" y="5373216"/>
            <a:ext cx="4572000" cy="830997"/>
          </a:xfrm>
          <a:prstGeom prst="rect">
            <a:avLst/>
          </a:prstGeom>
        </p:spPr>
        <p:txBody>
          <a:bodyPr>
            <a:spAutoFit/>
          </a:bodyPr>
          <a:lstStyle/>
          <a:p>
            <a:pPr lvl="0" algn="ctr"/>
            <a:r>
              <a:rPr lang="it-IT" sz="2400" b="1" dirty="0">
                <a:solidFill>
                  <a:prstClr val="black"/>
                </a:solidFill>
                <a:latin typeface="Calibri"/>
                <a:hlinkClick r:id="rId3"/>
              </a:rPr>
              <a:t>www.robertocapone.com</a:t>
            </a:r>
            <a:endParaRPr lang="it-IT" sz="2400" b="1" dirty="0">
              <a:solidFill>
                <a:prstClr val="black"/>
              </a:solidFill>
              <a:latin typeface="Calibri"/>
            </a:endParaRPr>
          </a:p>
          <a:p>
            <a:pPr lvl="0" algn="ctr"/>
            <a:r>
              <a:rPr lang="it-IT" sz="2400" b="1" dirty="0">
                <a:solidFill>
                  <a:prstClr val="black"/>
                </a:solidFill>
                <a:latin typeface="Calibri"/>
                <a:hlinkClick r:id="rId4"/>
              </a:rPr>
              <a:t>rcapone@unisa.it</a:t>
            </a:r>
            <a:endParaRPr lang="it-IT" sz="2400" b="1" dirty="0">
              <a:solidFill>
                <a:prstClr val="black"/>
              </a:solidFill>
              <a:latin typeface="Calibri"/>
            </a:endParaRPr>
          </a:p>
        </p:txBody>
      </p:sp>
    </p:spTree>
    <p:extLst>
      <p:ext uri="{BB962C8B-B14F-4D97-AF65-F5344CB8AC3E}">
        <p14:creationId xmlns:p14="http://schemas.microsoft.com/office/powerpoint/2010/main" val="4090722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1305342"/>
            <a:ext cx="8064896" cy="2308324"/>
          </a:xfrm>
          <a:prstGeom prst="rect">
            <a:avLst/>
          </a:prstGeom>
        </p:spPr>
        <p:txBody>
          <a:bodyPr wrap="square">
            <a:spAutoFit/>
          </a:bodyPr>
          <a:lstStyle/>
          <a:p>
            <a:r>
              <a:rPr lang="it-IT" i="1" dirty="0">
                <a:latin typeface="Cambria" panose="02040503050406030204" pitchFamily="18" charset="0"/>
              </a:rPr>
              <a:t>La competenza non è uno stato od una conoscenza posseduta. Non è riducibile né a un sapere, né a ciò che si è acquisito con la formazione. [...] La competenza non risiede nelle risorse (conoscenze, capacità) da mobilizzare, ma nella mobilizzazione stessa di queste risorse. [...]. Qualunque competenza è finalizzata (o funzionale) e contestualizzata: essa non può dunque essere separata dalle proprie condizioni di “messa in opera”. [...] La competenza è un saper agire (o reagire) riconosciuto. Qualunque competenza, per esistere, necessita del giudizio altrui.</a:t>
            </a:r>
            <a:endParaRPr lang="it-IT" dirty="0">
              <a:latin typeface="Cambria" panose="02040503050406030204" pitchFamily="18" charset="0"/>
            </a:endParaRPr>
          </a:p>
          <a:p>
            <a:r>
              <a:rPr lang="it-IT" dirty="0">
                <a:latin typeface="Cambria" panose="02040503050406030204" pitchFamily="18" charset="0"/>
              </a:rPr>
              <a:t>G. Le </a:t>
            </a:r>
            <a:r>
              <a:rPr lang="it-IT" dirty="0" err="1">
                <a:latin typeface="Cambria" panose="02040503050406030204" pitchFamily="18" charset="0"/>
              </a:rPr>
              <a:t>Boterf</a:t>
            </a:r>
            <a:r>
              <a:rPr lang="it-IT" dirty="0">
                <a:latin typeface="Cambria" panose="02040503050406030204" pitchFamily="18" charset="0"/>
              </a:rPr>
              <a:t>, </a:t>
            </a:r>
            <a:r>
              <a:rPr lang="it-IT" i="1" dirty="0">
                <a:latin typeface="Cambria" panose="02040503050406030204" pitchFamily="18" charset="0"/>
              </a:rPr>
              <a:t>De la </a:t>
            </a:r>
            <a:r>
              <a:rPr lang="it-IT" i="1" dirty="0" err="1">
                <a:latin typeface="Cambria" panose="02040503050406030204" pitchFamily="18" charset="0"/>
              </a:rPr>
              <a:t>compétence</a:t>
            </a:r>
            <a:r>
              <a:rPr lang="it-IT" dirty="0">
                <a:latin typeface="Cambria" panose="02040503050406030204" pitchFamily="18" charset="0"/>
              </a:rPr>
              <a:t>, </a:t>
            </a:r>
            <a:r>
              <a:rPr lang="it-IT" dirty="0" err="1">
                <a:latin typeface="Cambria" panose="02040503050406030204" pitchFamily="18" charset="0"/>
              </a:rPr>
              <a:t>Les</a:t>
            </a:r>
            <a:r>
              <a:rPr lang="it-IT" dirty="0">
                <a:latin typeface="Cambria" panose="02040503050406030204" pitchFamily="18" charset="0"/>
              </a:rPr>
              <a:t> </a:t>
            </a:r>
            <a:r>
              <a:rPr lang="it-IT" dirty="0" err="1">
                <a:latin typeface="Cambria" panose="02040503050406030204" pitchFamily="18" charset="0"/>
              </a:rPr>
              <a:t>éditions</a:t>
            </a:r>
            <a:r>
              <a:rPr lang="it-IT" dirty="0">
                <a:latin typeface="Cambria" panose="02040503050406030204" pitchFamily="18" charset="0"/>
              </a:rPr>
              <a:t> de l’</a:t>
            </a:r>
            <a:r>
              <a:rPr lang="it-IT" dirty="0" err="1">
                <a:latin typeface="Cambria" panose="02040503050406030204" pitchFamily="18" charset="0"/>
              </a:rPr>
              <a:t>Organisation</a:t>
            </a:r>
            <a:r>
              <a:rPr lang="it-IT" dirty="0">
                <a:latin typeface="Cambria" panose="02040503050406030204" pitchFamily="18" charset="0"/>
              </a:rPr>
              <a:t>, Paris 1994</a:t>
            </a:r>
          </a:p>
        </p:txBody>
      </p:sp>
      <p:sp>
        <p:nvSpPr>
          <p:cNvPr id="3" name="Rettangolo 2"/>
          <p:cNvSpPr/>
          <p:nvPr/>
        </p:nvSpPr>
        <p:spPr>
          <a:xfrm>
            <a:off x="539552" y="4077072"/>
            <a:ext cx="8064896" cy="1477328"/>
          </a:xfrm>
          <a:prstGeom prst="rect">
            <a:avLst/>
          </a:prstGeom>
        </p:spPr>
        <p:txBody>
          <a:bodyPr wrap="square">
            <a:spAutoFit/>
          </a:bodyPr>
          <a:lstStyle/>
          <a:p>
            <a:r>
              <a:rPr lang="it-IT" i="1" dirty="0">
                <a:latin typeface="Cambria" panose="02040503050406030204" pitchFamily="18" charset="0"/>
              </a:rPr>
              <a:t>La competenza  può essere definita come un sistema coordinato di conoscenze e abilità che sono mobilitate dal soggetto in relazione ad uno scopo (un compito, un insieme di compiti o un’azione) che lo interessano e che favoriscono buone disposizioni interne motivazionali e affettive </a:t>
            </a:r>
            <a:endParaRPr lang="it-IT" dirty="0">
              <a:latin typeface="Cambria" panose="02040503050406030204" pitchFamily="18" charset="0"/>
            </a:endParaRPr>
          </a:p>
          <a:p>
            <a:r>
              <a:rPr lang="it-IT" dirty="0">
                <a:latin typeface="Cambria" panose="02040503050406030204" pitchFamily="18" charset="0"/>
              </a:rPr>
              <a:t>(</a:t>
            </a:r>
            <a:r>
              <a:rPr lang="it-IT" dirty="0" err="1">
                <a:latin typeface="Cambria" panose="02040503050406030204" pitchFamily="18" charset="0"/>
              </a:rPr>
              <a:t>Pellerey</a:t>
            </a:r>
            <a:r>
              <a:rPr lang="it-IT" dirty="0">
                <a:latin typeface="Cambria" panose="02040503050406030204" pitchFamily="18" charset="0"/>
              </a:rPr>
              <a:t>, 2003)</a:t>
            </a:r>
          </a:p>
        </p:txBody>
      </p:sp>
      <p:sp>
        <p:nvSpPr>
          <p:cNvPr id="5" name="Rettangolo 4"/>
          <p:cNvSpPr/>
          <p:nvPr/>
        </p:nvSpPr>
        <p:spPr>
          <a:xfrm>
            <a:off x="755576" y="396531"/>
            <a:ext cx="7380820" cy="677108"/>
          </a:xfrm>
          <a:prstGeom prst="rect">
            <a:avLst/>
          </a:prstGeom>
        </p:spPr>
        <p:txBody>
          <a:bodyPr wrap="square">
            <a:spAutoFit/>
          </a:bodyPr>
          <a:lstStyle/>
          <a:p>
            <a:pPr lvl="0" algn="ctr">
              <a:lnSpc>
                <a:spcPct val="95000"/>
              </a:lnSpc>
              <a:spcBef>
                <a:spcPct val="0"/>
              </a:spcBef>
            </a:pPr>
            <a:r>
              <a:rPr lang="it-IT" altLang="it-IT" sz="4000" dirty="0">
                <a:solidFill>
                  <a:prstClr val="black"/>
                </a:solidFill>
                <a:latin typeface="Cambria" panose="02040503050406030204" pitchFamily="18" charset="0"/>
                <a:sym typeface="Arial" pitchFamily="34" charset="0"/>
              </a:rPr>
              <a:t>Diverse visioni di «competenza»</a:t>
            </a:r>
            <a:endParaRPr lang="en-US" altLang="it-IT" sz="4000" b="1" dirty="0">
              <a:solidFill>
                <a:prstClr val="black"/>
              </a:solidFill>
              <a:latin typeface="Cambria" panose="02040503050406030204" pitchFamily="18" charset="0"/>
              <a:cs typeface="Arial" pitchFamily="34" charset="0"/>
              <a:sym typeface="Arial" pitchFamily="34" charset="0"/>
            </a:endParaRPr>
          </a:p>
        </p:txBody>
      </p:sp>
    </p:spTree>
    <p:extLst>
      <p:ext uri="{BB962C8B-B14F-4D97-AF65-F5344CB8AC3E}">
        <p14:creationId xmlns:p14="http://schemas.microsoft.com/office/powerpoint/2010/main" val="11759688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75556" y="3501008"/>
            <a:ext cx="7992888" cy="2031325"/>
          </a:xfrm>
          <a:prstGeom prst="rect">
            <a:avLst/>
          </a:prstGeom>
        </p:spPr>
        <p:txBody>
          <a:bodyPr wrap="square">
            <a:spAutoFit/>
          </a:bodyPr>
          <a:lstStyle/>
          <a:p>
            <a:r>
              <a:rPr lang="it-IT"/>
              <a:t> </a:t>
            </a:r>
            <a:r>
              <a:rPr lang="it-IT" i="1"/>
              <a:t>L’idea è di fornire dei contenuti spendibili fuori dal mondo della scuola, nella vita quotidiana, da “cittadini” più che da “studenti”…. Le competenze devono costituire un bagaglio (non tanto di nozioni, quanto delle abilità di risolvere situazioni problematiche, sapendo scegliere risorse, strategie e ragionamenti) per il cittadino»; si tratta quindi di individuare degli importanti contenuti che costituiscono il cuore fondante, il nucleo attorno al quale ruotano altri contenuti. </a:t>
            </a:r>
            <a:endParaRPr lang="it-IT"/>
          </a:p>
          <a:p>
            <a:r>
              <a:rPr lang="it-IT"/>
              <a:t>(Arzarello, Robutti, 2002)</a:t>
            </a:r>
          </a:p>
        </p:txBody>
      </p:sp>
      <p:sp>
        <p:nvSpPr>
          <p:cNvPr id="2" name="Rettangolo 1"/>
          <p:cNvSpPr/>
          <p:nvPr/>
        </p:nvSpPr>
        <p:spPr>
          <a:xfrm>
            <a:off x="683568" y="1340768"/>
            <a:ext cx="7884876" cy="1200329"/>
          </a:xfrm>
          <a:prstGeom prst="rect">
            <a:avLst/>
          </a:prstGeom>
        </p:spPr>
        <p:txBody>
          <a:bodyPr wrap="square">
            <a:spAutoFit/>
          </a:bodyPr>
          <a:lstStyle/>
          <a:p>
            <a:r>
              <a:rPr lang="it-IT" i="1"/>
              <a:t>(Le competenze) non possono ridursi ad una sola disciplina; esse suppongono e creano delle connessioni tra conoscenze e suggeriscono nuovi usi e nuove padronanze, il che significa che “le competenze generano competenze” </a:t>
            </a:r>
            <a:endParaRPr lang="it-IT"/>
          </a:p>
          <a:p>
            <a:r>
              <a:rPr lang="it-IT"/>
              <a:t>(D’Amore, 2000)</a:t>
            </a:r>
          </a:p>
        </p:txBody>
      </p:sp>
      <p:sp>
        <p:nvSpPr>
          <p:cNvPr id="5" name="Rettangolo 4"/>
          <p:cNvSpPr/>
          <p:nvPr/>
        </p:nvSpPr>
        <p:spPr>
          <a:xfrm>
            <a:off x="845586" y="357625"/>
            <a:ext cx="7452828" cy="677108"/>
          </a:xfrm>
          <a:prstGeom prst="rect">
            <a:avLst/>
          </a:prstGeom>
        </p:spPr>
        <p:txBody>
          <a:bodyPr wrap="square">
            <a:spAutoFit/>
          </a:bodyPr>
          <a:lstStyle/>
          <a:p>
            <a:pPr lvl="0" algn="ctr">
              <a:lnSpc>
                <a:spcPct val="95000"/>
              </a:lnSpc>
              <a:spcBef>
                <a:spcPct val="0"/>
              </a:spcBef>
            </a:pPr>
            <a:r>
              <a:rPr lang="it-IT" altLang="it-IT" sz="4000" dirty="0">
                <a:latin typeface="Cambria" panose="02040503050406030204" pitchFamily="18" charset="0"/>
                <a:sym typeface="Arial" pitchFamily="34" charset="0"/>
              </a:rPr>
              <a:t>Diverse visioni di «competenza»</a:t>
            </a:r>
            <a:endParaRPr lang="en-US" altLang="it-IT" sz="4000" b="1" dirty="0">
              <a:latin typeface="Cambria" panose="02040503050406030204" pitchFamily="18" charset="0"/>
              <a:cs typeface="Arial" pitchFamily="34" charset="0"/>
              <a:sym typeface="Arial" pitchFamily="34" charset="0"/>
            </a:endParaRPr>
          </a:p>
        </p:txBody>
      </p:sp>
    </p:spTree>
    <p:extLst>
      <p:ext uri="{BB962C8B-B14F-4D97-AF65-F5344CB8AC3E}">
        <p14:creationId xmlns:p14="http://schemas.microsoft.com/office/powerpoint/2010/main" val="9885600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compete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85254">
            <a:off x="2667000" y="2301304"/>
            <a:ext cx="3810000" cy="2695575"/>
          </a:xfrm>
          <a:prstGeom prst="rect">
            <a:avLst/>
          </a:prstGeom>
          <a:noFill/>
          <a:extLst>
            <a:ext uri="{909E8E84-426E-40DD-AFC4-6F175D3DCCD1}">
              <a14:hiddenFill xmlns:a14="http://schemas.microsoft.com/office/drawing/2010/main">
                <a:solidFill>
                  <a:srgbClr val="FFFFFF"/>
                </a:solidFill>
              </a14:hiddenFill>
            </a:ext>
          </a:extLst>
        </p:spPr>
      </p:pic>
      <p:sp>
        <p:nvSpPr>
          <p:cNvPr id="5"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a:buNone/>
            </a:pPr>
            <a:r>
              <a:rPr lang="it-IT" sz="4000">
                <a:solidFill>
                  <a:schemeClr val="bg1"/>
                </a:solidFill>
              </a:rPr>
              <a:t>Dalle competenze alla competenza</a:t>
            </a:r>
          </a:p>
        </p:txBody>
      </p:sp>
      <p:sp>
        <p:nvSpPr>
          <p:cNvPr id="3" name="Rettangolo 2"/>
          <p:cNvSpPr/>
          <p:nvPr/>
        </p:nvSpPr>
        <p:spPr>
          <a:xfrm>
            <a:off x="755576" y="1196752"/>
            <a:ext cx="7848872" cy="1477328"/>
          </a:xfrm>
          <a:prstGeom prst="rect">
            <a:avLst/>
          </a:prstGeom>
        </p:spPr>
        <p:txBody>
          <a:bodyPr wrap="square">
            <a:spAutoFit/>
          </a:bodyPr>
          <a:lstStyle/>
          <a:p>
            <a:r>
              <a:rPr lang="it-IT" dirty="0"/>
              <a:t>La competenza è una integrazione di conoscenze (sapere), abilità (saper fare), capacità metacognitive e metodologiche (sapere come fare, trasferire, generalizzare, acquisire e organizzare informazioni, risolvere problemi), capacità personali e sociali (collaborare, relazionarsi, assumere iniziative, affrontare e gestire situazioni nuove e complesse, assumere responsabilità personali e sociali)</a:t>
            </a:r>
          </a:p>
        </p:txBody>
      </p:sp>
      <p:sp>
        <p:nvSpPr>
          <p:cNvPr id="4" name="Rettangolo 3"/>
          <p:cNvSpPr/>
          <p:nvPr/>
        </p:nvSpPr>
        <p:spPr>
          <a:xfrm>
            <a:off x="755576" y="4771018"/>
            <a:ext cx="7867520" cy="1754326"/>
          </a:xfrm>
          <a:prstGeom prst="rect">
            <a:avLst/>
          </a:prstGeom>
        </p:spPr>
        <p:txBody>
          <a:bodyPr wrap="square">
            <a:spAutoFit/>
          </a:bodyPr>
          <a:lstStyle/>
          <a:p>
            <a:r>
              <a:rPr lang="it-IT" dirty="0"/>
              <a:t>Il passaggio </a:t>
            </a:r>
            <a:r>
              <a:rPr lang="it-IT" i="1" dirty="0"/>
              <a:t>dalle </a:t>
            </a:r>
            <a:r>
              <a:rPr lang="it-IT" dirty="0"/>
              <a:t>competenze </a:t>
            </a:r>
            <a:r>
              <a:rPr lang="it-IT" i="1" dirty="0"/>
              <a:t>alla </a:t>
            </a:r>
            <a:r>
              <a:rPr lang="it-IT" dirty="0"/>
              <a:t>competenza e dai 3 </a:t>
            </a:r>
            <a:r>
              <a:rPr lang="it-IT" i="1" dirty="0" err="1"/>
              <a:t>savoir</a:t>
            </a:r>
            <a:r>
              <a:rPr lang="it-IT" i="1" dirty="0"/>
              <a:t> </a:t>
            </a:r>
            <a:r>
              <a:rPr lang="it-IT" dirty="0"/>
              <a:t>(sapere, saper fare e saper essere) all’unico </a:t>
            </a:r>
            <a:r>
              <a:rPr lang="it-IT" i="1" dirty="0"/>
              <a:t>saper agire (e reagire)</a:t>
            </a:r>
            <a:r>
              <a:rPr lang="it-IT" dirty="0"/>
              <a:t>. In quest’ottica, non esiste competenza senza la co-presenza di tutti questi fattori. La competenza, quindi, viene intesa come la mobilitazione di conoscenze, abilità e risorse personali, per risolvere problemi, assumere e portare a termine compiti in contesti professionali, sociali, di studio, di lavoro, di sviluppo personale; in sintesi, cioè, un “sapere agito”</a:t>
            </a:r>
          </a:p>
        </p:txBody>
      </p:sp>
    </p:spTree>
    <p:extLst>
      <p:ext uri="{BB962C8B-B14F-4D97-AF65-F5344CB8AC3E}">
        <p14:creationId xmlns:p14="http://schemas.microsoft.com/office/powerpoint/2010/main" val="7640390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24744"/>
            <a:ext cx="6131024" cy="4853136"/>
          </a:xfrm>
        </p:spPr>
        <p:txBody>
          <a:bodyPr>
            <a:noAutofit/>
          </a:bodyPr>
          <a:lstStyle/>
          <a:p>
            <a:pPr marL="0" indent="0" algn="just">
              <a:buNone/>
            </a:pPr>
            <a:r>
              <a:rPr lang="it-IT" sz="2000" i="1"/>
              <a:t>"Dov’è la conoscenza che perdiamo nell’informazione? Dov’è la saggezza che perdiamo nella conoscenza? </a:t>
            </a:r>
          </a:p>
          <a:p>
            <a:pPr marL="0" indent="0" algn="r">
              <a:buNone/>
            </a:pPr>
            <a:r>
              <a:rPr lang="it-IT" sz="2000"/>
              <a:t>ELIOT</a:t>
            </a:r>
          </a:p>
          <a:p>
            <a:pPr marL="0" indent="0" algn="just">
              <a:buNone/>
            </a:pPr>
            <a:endParaRPr lang="it-IT" sz="2000" i="1"/>
          </a:p>
          <a:p>
            <a:pPr marL="0" indent="0" algn="just">
              <a:buNone/>
            </a:pPr>
            <a:r>
              <a:rPr lang="it-IT" sz="2000" i="1"/>
              <a:t>"Dunque, poiché tutte le cose sono causate e causanti, aiutate ed adiuvanti, mediate ed immediate, e tutte sono legate da un vincolo naturale e insensibile che unisce le più lantane e le più disparate, ritengo che sia impossibile conoscere le parti senza conoscere il tutto, così come è impossibile conoscere il tutto senza conoscere il tutto?</a:t>
            </a:r>
          </a:p>
          <a:p>
            <a:pPr marL="0" indent="0" algn="r">
              <a:buNone/>
            </a:pPr>
            <a:r>
              <a:rPr lang="it-IT" sz="2000"/>
              <a:t>PASCAL</a:t>
            </a:r>
          </a:p>
          <a:p>
            <a:pPr marL="0" indent="0" algn="just">
              <a:buNone/>
            </a:pPr>
            <a:endParaRPr lang="it-IT" sz="2000" i="1"/>
          </a:p>
          <a:p>
            <a:pPr marL="0" indent="0" algn="just">
              <a:buNone/>
            </a:pPr>
            <a:r>
              <a:rPr lang="it-IT" sz="2000" i="1"/>
              <a:t>"E’ meglio una testa ben fatta che una testa ben piena«</a:t>
            </a:r>
          </a:p>
          <a:p>
            <a:pPr marL="0" indent="0" algn="r">
              <a:buNone/>
            </a:pPr>
            <a:r>
              <a:rPr lang="it-IT" sz="2000"/>
              <a:t>MONTAIGNE</a:t>
            </a:r>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Il substrato culturale</a:t>
            </a:r>
          </a:p>
        </p:txBody>
      </p:sp>
      <p:pic>
        <p:nvPicPr>
          <p:cNvPr id="2050" name="Picture 2" descr="http://3.bp.blogspot.com/-0LErcvWOIcU/TtZuxixAE0I/AAAAAAAAAIM/lYdDgkPQejw/s320/la%2Btesta%2Bben%2Bfa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658684"/>
            <a:ext cx="2336577" cy="378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3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1+#ppt_w/2"/>
                                          </p:val>
                                        </p:tav>
                                        <p:tav tm="100000">
                                          <p:val>
                                            <p:strVal val="#ppt_x"/>
                                          </p:val>
                                        </p:tav>
                                      </p:tavLst>
                                    </p:anim>
                                    <p:anim calcmode="lin" valueType="num">
                                      <p:cBhvr additive="base">
                                        <p:cTn id="44"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Le missioni dell’educazione per Morin</a:t>
            </a:r>
          </a:p>
        </p:txBody>
      </p:sp>
      <p:graphicFrame>
        <p:nvGraphicFramePr>
          <p:cNvPr id="2" name="Diagramma 1"/>
          <p:cNvGraphicFramePr/>
          <p:nvPr>
            <p:extLst>
              <p:ext uri="{D42A27DB-BD31-4B8C-83A1-F6EECF244321}">
                <p14:modId xmlns:p14="http://schemas.microsoft.com/office/powerpoint/2010/main" val="2964781090"/>
              </p:ext>
            </p:extLst>
          </p:nvPr>
        </p:nvGraphicFramePr>
        <p:xfrm>
          <a:off x="179512" y="908720"/>
          <a:ext cx="8784976" cy="594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473134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39493FF7-BA29-4F27-8F60-5B5B0A46C2CB}"/>
                                            </p:graphicEl>
                                          </p:spTgt>
                                        </p:tgtEl>
                                        <p:attrNameLst>
                                          <p:attrName>style.visibility</p:attrName>
                                        </p:attrNameLst>
                                      </p:cBhvr>
                                      <p:to>
                                        <p:strVal val="visible"/>
                                      </p:to>
                                    </p:set>
                                    <p:anim calcmode="lin" valueType="num">
                                      <p:cBhvr additive="base">
                                        <p:cTn id="7" dur="500" fill="hold"/>
                                        <p:tgtEl>
                                          <p:spTgt spid="2">
                                            <p:graphicEl>
                                              <a:dgm id="{39493FF7-BA29-4F27-8F60-5B5B0A46C2C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39493FF7-BA29-4F27-8F60-5B5B0A46C2CB}"/>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graphicEl>
                                              <a:dgm id="{A37FE301-FB4B-4878-8F06-02E7EC4A600E}"/>
                                            </p:graphicEl>
                                          </p:spTgt>
                                        </p:tgtEl>
                                        <p:attrNameLst>
                                          <p:attrName>style.visibility</p:attrName>
                                        </p:attrNameLst>
                                      </p:cBhvr>
                                      <p:to>
                                        <p:strVal val="visible"/>
                                      </p:to>
                                    </p:set>
                                    <p:anim calcmode="lin" valueType="num">
                                      <p:cBhvr additive="base">
                                        <p:cTn id="11" dur="500" fill="hold"/>
                                        <p:tgtEl>
                                          <p:spTgt spid="2">
                                            <p:graphicEl>
                                              <a:dgm id="{A37FE301-FB4B-4878-8F06-02E7EC4A600E}"/>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A37FE301-FB4B-4878-8F06-02E7EC4A600E}"/>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graphicEl>
                                              <a:dgm id="{36C1E615-30AB-4602-8373-B59FC2A81E87}"/>
                                            </p:graphicEl>
                                          </p:spTgt>
                                        </p:tgtEl>
                                        <p:attrNameLst>
                                          <p:attrName>style.visibility</p:attrName>
                                        </p:attrNameLst>
                                      </p:cBhvr>
                                      <p:to>
                                        <p:strVal val="visible"/>
                                      </p:to>
                                    </p:set>
                                    <p:anim calcmode="lin" valueType="num">
                                      <p:cBhvr additive="base">
                                        <p:cTn id="17" dur="500" fill="hold"/>
                                        <p:tgtEl>
                                          <p:spTgt spid="2">
                                            <p:graphicEl>
                                              <a:dgm id="{36C1E615-30AB-4602-8373-B59FC2A81E87}"/>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36C1E615-30AB-4602-8373-B59FC2A81E87}"/>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graphicEl>
                                              <a:dgm id="{A6BC5621-1F68-499D-A200-EC86C5BBBAAB}"/>
                                            </p:graphicEl>
                                          </p:spTgt>
                                        </p:tgtEl>
                                        <p:attrNameLst>
                                          <p:attrName>style.visibility</p:attrName>
                                        </p:attrNameLst>
                                      </p:cBhvr>
                                      <p:to>
                                        <p:strVal val="visible"/>
                                      </p:to>
                                    </p:set>
                                    <p:anim calcmode="lin" valueType="num">
                                      <p:cBhvr additive="base">
                                        <p:cTn id="21" dur="500" fill="hold"/>
                                        <p:tgtEl>
                                          <p:spTgt spid="2">
                                            <p:graphicEl>
                                              <a:dgm id="{A6BC5621-1F68-499D-A200-EC86C5BBBAAB}"/>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graphicEl>
                                              <a:dgm id="{A6BC5621-1F68-499D-A200-EC86C5BBBAAB}"/>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graphicEl>
                                              <a:dgm id="{D5D8684A-5C03-4D60-86AA-B187BA00339E}"/>
                                            </p:graphicEl>
                                          </p:spTgt>
                                        </p:tgtEl>
                                        <p:attrNameLst>
                                          <p:attrName>style.visibility</p:attrName>
                                        </p:attrNameLst>
                                      </p:cBhvr>
                                      <p:to>
                                        <p:strVal val="visible"/>
                                      </p:to>
                                    </p:set>
                                    <p:anim calcmode="lin" valueType="num">
                                      <p:cBhvr additive="base">
                                        <p:cTn id="27" dur="500" fill="hold"/>
                                        <p:tgtEl>
                                          <p:spTgt spid="2">
                                            <p:graphicEl>
                                              <a:dgm id="{D5D8684A-5C03-4D60-86AA-B187BA00339E}"/>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graphicEl>
                                              <a:dgm id="{D5D8684A-5C03-4D60-86AA-B187BA00339E}"/>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graphicEl>
                                              <a:dgm id="{E16E66B5-A4B6-415B-AB96-7C2824C45EDF}"/>
                                            </p:graphicEl>
                                          </p:spTgt>
                                        </p:tgtEl>
                                        <p:attrNameLst>
                                          <p:attrName>style.visibility</p:attrName>
                                        </p:attrNameLst>
                                      </p:cBhvr>
                                      <p:to>
                                        <p:strVal val="visible"/>
                                      </p:to>
                                    </p:set>
                                    <p:anim calcmode="lin" valueType="num">
                                      <p:cBhvr additive="base">
                                        <p:cTn id="31" dur="500" fill="hold"/>
                                        <p:tgtEl>
                                          <p:spTgt spid="2">
                                            <p:graphicEl>
                                              <a:dgm id="{E16E66B5-A4B6-415B-AB96-7C2824C45EDF}"/>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graphicEl>
                                              <a:dgm id="{E16E66B5-A4B6-415B-AB96-7C2824C45EDF}"/>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graphicEl>
                                              <a:dgm id="{1C8E089A-8BF7-44A3-ABDC-685A7DFD2E01}"/>
                                            </p:graphicEl>
                                          </p:spTgt>
                                        </p:tgtEl>
                                        <p:attrNameLst>
                                          <p:attrName>style.visibility</p:attrName>
                                        </p:attrNameLst>
                                      </p:cBhvr>
                                      <p:to>
                                        <p:strVal val="visible"/>
                                      </p:to>
                                    </p:set>
                                    <p:anim calcmode="lin" valueType="num">
                                      <p:cBhvr additive="base">
                                        <p:cTn id="37" dur="500" fill="hold"/>
                                        <p:tgtEl>
                                          <p:spTgt spid="2">
                                            <p:graphicEl>
                                              <a:dgm id="{1C8E089A-8BF7-44A3-ABDC-685A7DFD2E01}"/>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graphicEl>
                                              <a:dgm id="{1C8E089A-8BF7-44A3-ABDC-685A7DFD2E01}"/>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graphicEl>
                                              <a:dgm id="{03455D76-A5B2-473B-8847-C2D8CACBCF52}"/>
                                            </p:graphicEl>
                                          </p:spTgt>
                                        </p:tgtEl>
                                        <p:attrNameLst>
                                          <p:attrName>style.visibility</p:attrName>
                                        </p:attrNameLst>
                                      </p:cBhvr>
                                      <p:to>
                                        <p:strVal val="visible"/>
                                      </p:to>
                                    </p:set>
                                    <p:anim calcmode="lin" valueType="num">
                                      <p:cBhvr additive="base">
                                        <p:cTn id="41" dur="500" fill="hold"/>
                                        <p:tgtEl>
                                          <p:spTgt spid="2">
                                            <p:graphicEl>
                                              <a:dgm id="{03455D76-A5B2-473B-8847-C2D8CACBCF52}"/>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graphicEl>
                                              <a:dgm id="{03455D76-A5B2-473B-8847-C2D8CACBCF52}"/>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graphicEl>
                                              <a:dgm id="{EC8B4872-9F29-4D9D-8989-05AA29F92525}"/>
                                            </p:graphicEl>
                                          </p:spTgt>
                                        </p:tgtEl>
                                        <p:attrNameLst>
                                          <p:attrName>style.visibility</p:attrName>
                                        </p:attrNameLst>
                                      </p:cBhvr>
                                      <p:to>
                                        <p:strVal val="visible"/>
                                      </p:to>
                                    </p:set>
                                    <p:anim calcmode="lin" valueType="num">
                                      <p:cBhvr additive="base">
                                        <p:cTn id="47" dur="500" fill="hold"/>
                                        <p:tgtEl>
                                          <p:spTgt spid="2">
                                            <p:graphicEl>
                                              <a:dgm id="{EC8B4872-9F29-4D9D-8989-05AA29F92525}"/>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graphicEl>
                                              <a:dgm id="{EC8B4872-9F29-4D9D-8989-05AA29F92525}"/>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graphicEl>
                                              <a:dgm id="{97387258-04AA-46B2-9DFB-D650BF5BB863}"/>
                                            </p:graphicEl>
                                          </p:spTgt>
                                        </p:tgtEl>
                                        <p:attrNameLst>
                                          <p:attrName>style.visibility</p:attrName>
                                        </p:attrNameLst>
                                      </p:cBhvr>
                                      <p:to>
                                        <p:strVal val="visible"/>
                                      </p:to>
                                    </p:set>
                                    <p:anim calcmode="lin" valueType="num">
                                      <p:cBhvr additive="base">
                                        <p:cTn id="51" dur="500" fill="hold"/>
                                        <p:tgtEl>
                                          <p:spTgt spid="2">
                                            <p:graphicEl>
                                              <a:dgm id="{97387258-04AA-46B2-9DFB-D650BF5BB863}"/>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graphicEl>
                                              <a:dgm id="{97387258-04AA-46B2-9DFB-D650BF5BB86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Le missioni dell’educazione per Morin</a:t>
            </a:r>
          </a:p>
        </p:txBody>
      </p:sp>
      <p:graphicFrame>
        <p:nvGraphicFramePr>
          <p:cNvPr id="2" name="Diagramma 1"/>
          <p:cNvGraphicFramePr/>
          <p:nvPr>
            <p:extLst>
              <p:ext uri="{D42A27DB-BD31-4B8C-83A1-F6EECF244321}">
                <p14:modId xmlns:p14="http://schemas.microsoft.com/office/powerpoint/2010/main" val="2537336611"/>
              </p:ext>
            </p:extLst>
          </p:nvPr>
        </p:nvGraphicFramePr>
        <p:xfrm>
          <a:off x="611560" y="1052736"/>
          <a:ext cx="784887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400656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graphicEl>
                                              <a:dgm id="{F1B402A3-DDA5-4C7E-BB09-CD0C8A319EAD}"/>
                                            </p:graphicEl>
                                          </p:spTgt>
                                        </p:tgtEl>
                                        <p:attrNameLst>
                                          <p:attrName>style.visibility</p:attrName>
                                        </p:attrNameLst>
                                      </p:cBhvr>
                                      <p:to>
                                        <p:strVal val="visible"/>
                                      </p:to>
                                    </p:set>
                                    <p:anim calcmode="lin" valueType="num">
                                      <p:cBhvr additive="base">
                                        <p:cTn id="7" dur="500" fill="hold"/>
                                        <p:tgtEl>
                                          <p:spTgt spid="2">
                                            <p:graphicEl>
                                              <a:dgm id="{F1B402A3-DDA5-4C7E-BB09-CD0C8A319EA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graphicEl>
                                              <a:dgm id="{F1B402A3-DDA5-4C7E-BB09-CD0C8A319EA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graphicEl>
                                              <a:dgm id="{88FB5AFC-9A21-4DC1-9EE7-5BD8E5E2B783}"/>
                                            </p:graphicEl>
                                          </p:spTgt>
                                        </p:tgtEl>
                                        <p:attrNameLst>
                                          <p:attrName>style.visibility</p:attrName>
                                        </p:attrNameLst>
                                      </p:cBhvr>
                                      <p:to>
                                        <p:strVal val="visible"/>
                                      </p:to>
                                    </p:set>
                                    <p:anim calcmode="lin" valueType="num">
                                      <p:cBhvr additive="base">
                                        <p:cTn id="13" dur="500" fill="hold"/>
                                        <p:tgtEl>
                                          <p:spTgt spid="2">
                                            <p:graphicEl>
                                              <a:dgm id="{88FB5AFC-9A21-4DC1-9EE7-5BD8E5E2B783}"/>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graphicEl>
                                              <a:dgm id="{88FB5AFC-9A21-4DC1-9EE7-5BD8E5E2B783}"/>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graphicEl>
                                              <a:dgm id="{2243C87B-0323-4792-8438-000BDD4674C2}"/>
                                            </p:graphicEl>
                                          </p:spTgt>
                                        </p:tgtEl>
                                        <p:attrNameLst>
                                          <p:attrName>style.visibility</p:attrName>
                                        </p:attrNameLst>
                                      </p:cBhvr>
                                      <p:to>
                                        <p:strVal val="visible"/>
                                      </p:to>
                                    </p:set>
                                    <p:anim calcmode="lin" valueType="num">
                                      <p:cBhvr additive="base">
                                        <p:cTn id="19" dur="500" fill="hold"/>
                                        <p:tgtEl>
                                          <p:spTgt spid="2">
                                            <p:graphicEl>
                                              <a:dgm id="{2243C87B-0323-4792-8438-000BDD4674C2}"/>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graphicEl>
                                              <a:dgm id="{2243C87B-0323-4792-8438-000BDD4674C2}"/>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AC569"/>
        </a:solid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669727" y="312539"/>
            <a:ext cx="7804547" cy="898237"/>
          </a:xfrm>
          <a:prstGeom prst="rect">
            <a:avLst/>
          </a:prstGeom>
        </p:spPr>
        <p:txBody>
          <a:bodyPr>
            <a:normAutofit/>
          </a:bodyPr>
          <a:lstStyle>
            <a:lvl1pPr defTabSz="578358">
              <a:defRPr sz="7919"/>
            </a:lvl1pPr>
          </a:lstStyle>
          <a:p>
            <a:r>
              <a:rPr lang="it-IT" sz="4400" dirty="0"/>
              <a:t>Le tre sfide</a:t>
            </a:r>
            <a:endParaRPr sz="4400" dirty="0"/>
          </a:p>
        </p:txBody>
      </p:sp>
      <p:sp>
        <p:nvSpPr>
          <p:cNvPr id="132" name="Shape 132"/>
          <p:cNvSpPr>
            <a:spLocks noGrp="1"/>
          </p:cNvSpPr>
          <p:nvPr>
            <p:ph type="body" sz="half" idx="1"/>
          </p:nvPr>
        </p:nvSpPr>
        <p:spPr>
          <a:xfrm>
            <a:off x="669727" y="1428115"/>
            <a:ext cx="7804547" cy="1905164"/>
          </a:xfrm>
          <a:prstGeom prst="rect">
            <a:avLst/>
          </a:prstGeom>
        </p:spPr>
        <p:txBody>
          <a:bodyPr>
            <a:normAutofit/>
          </a:bodyPr>
          <a:lstStyle/>
          <a:p>
            <a:pPr marL="0" indent="0" defTabSz="340923">
              <a:spcBef>
                <a:spcPts val="1125"/>
              </a:spcBef>
              <a:buSzTx/>
              <a:buNone/>
              <a:defRPr sz="2988"/>
            </a:pPr>
            <a:r>
              <a:rPr lang="it-IT" sz="2800" dirty="0"/>
              <a:t>La sfida culturale</a:t>
            </a:r>
            <a:endParaRPr sz="2800" dirty="0"/>
          </a:p>
          <a:p>
            <a:pPr marL="0" indent="0" defTabSz="340923">
              <a:spcBef>
                <a:spcPts val="1125"/>
              </a:spcBef>
              <a:buSzTx/>
              <a:buNone/>
              <a:defRPr sz="2988"/>
            </a:pPr>
            <a:r>
              <a:rPr lang="it-IT" sz="2800" dirty="0"/>
              <a:t>La sfida sociologica</a:t>
            </a:r>
            <a:endParaRPr sz="2800" dirty="0"/>
          </a:p>
          <a:p>
            <a:pPr marL="0" indent="0" defTabSz="340923">
              <a:spcBef>
                <a:spcPts val="1125"/>
              </a:spcBef>
              <a:buSzTx/>
              <a:buNone/>
              <a:defRPr sz="2988"/>
            </a:pPr>
            <a:r>
              <a:rPr lang="it-IT" sz="2800" dirty="0"/>
              <a:t>La sfida civica</a:t>
            </a:r>
            <a:endParaRPr sz="2800" dirty="0"/>
          </a:p>
        </p:txBody>
      </p:sp>
      <p:pic>
        <p:nvPicPr>
          <p:cNvPr id="133" name="pasted-image.tiff"/>
          <p:cNvPicPr>
            <a:picLocks noChangeAspect="1"/>
          </p:cNvPicPr>
          <p:nvPr/>
        </p:nvPicPr>
        <p:blipFill>
          <a:blip r:embed="rId2">
            <a:extLst/>
          </a:blip>
          <a:srcRect t="5747" b="2"/>
          <a:stretch>
            <a:fillRect/>
          </a:stretch>
        </p:blipFill>
        <p:spPr>
          <a:xfrm>
            <a:off x="-48957" y="3550619"/>
            <a:ext cx="9241913" cy="3705551"/>
          </a:xfrm>
          <a:custGeom>
            <a:avLst/>
            <a:gdLst/>
            <a:ahLst/>
            <a:cxnLst>
              <a:cxn ang="0">
                <a:pos x="wd2" y="hd2"/>
              </a:cxn>
              <a:cxn ang="5400000">
                <a:pos x="wd2" y="hd2"/>
              </a:cxn>
              <a:cxn ang="10800000">
                <a:pos x="wd2" y="hd2"/>
              </a:cxn>
              <a:cxn ang="16200000">
                <a:pos x="wd2" y="hd2"/>
              </a:cxn>
            </a:cxnLst>
            <a:rect l="0" t="0" r="r" b="b"/>
            <a:pathLst>
              <a:path w="21600" h="21599" extrusionOk="0">
                <a:moveTo>
                  <a:pt x="7169" y="0"/>
                </a:moveTo>
                <a:cubicBezTo>
                  <a:pt x="7149" y="-1"/>
                  <a:pt x="7132" y="19"/>
                  <a:pt x="7106" y="51"/>
                </a:cubicBezTo>
                <a:cubicBezTo>
                  <a:pt x="7053" y="114"/>
                  <a:pt x="7029" y="186"/>
                  <a:pt x="7010" y="347"/>
                </a:cubicBezTo>
                <a:cubicBezTo>
                  <a:pt x="6980" y="592"/>
                  <a:pt x="6995" y="831"/>
                  <a:pt x="7110" y="1931"/>
                </a:cubicBezTo>
                <a:cubicBezTo>
                  <a:pt x="7149" y="2302"/>
                  <a:pt x="7183" y="2641"/>
                  <a:pt x="7185" y="2684"/>
                </a:cubicBezTo>
                <a:cubicBezTo>
                  <a:pt x="7189" y="2753"/>
                  <a:pt x="6779" y="2763"/>
                  <a:pt x="3616" y="2775"/>
                </a:cubicBezTo>
                <a:lnTo>
                  <a:pt x="42" y="2788"/>
                </a:lnTo>
                <a:lnTo>
                  <a:pt x="42" y="3175"/>
                </a:lnTo>
                <a:cubicBezTo>
                  <a:pt x="42" y="3388"/>
                  <a:pt x="32" y="3576"/>
                  <a:pt x="21" y="3593"/>
                </a:cubicBezTo>
                <a:cubicBezTo>
                  <a:pt x="7" y="3614"/>
                  <a:pt x="0" y="6677"/>
                  <a:pt x="0" y="12612"/>
                </a:cubicBezTo>
                <a:lnTo>
                  <a:pt x="0" y="21599"/>
                </a:lnTo>
                <a:lnTo>
                  <a:pt x="10800" y="21599"/>
                </a:lnTo>
                <a:lnTo>
                  <a:pt x="21600" y="21599"/>
                </a:lnTo>
                <a:lnTo>
                  <a:pt x="21600" y="12194"/>
                </a:lnTo>
                <a:lnTo>
                  <a:pt x="21600" y="10142"/>
                </a:lnTo>
                <a:lnTo>
                  <a:pt x="21600" y="2788"/>
                </a:lnTo>
                <a:lnTo>
                  <a:pt x="20033" y="2788"/>
                </a:lnTo>
                <a:lnTo>
                  <a:pt x="18467" y="2788"/>
                </a:lnTo>
                <a:lnTo>
                  <a:pt x="18377" y="2307"/>
                </a:lnTo>
                <a:cubicBezTo>
                  <a:pt x="18198" y="1352"/>
                  <a:pt x="18198" y="1354"/>
                  <a:pt x="18198" y="1005"/>
                </a:cubicBezTo>
                <a:cubicBezTo>
                  <a:pt x="18198" y="772"/>
                  <a:pt x="18208" y="651"/>
                  <a:pt x="18229" y="605"/>
                </a:cubicBezTo>
                <a:cubicBezTo>
                  <a:pt x="18276" y="508"/>
                  <a:pt x="18270" y="257"/>
                  <a:pt x="18219" y="217"/>
                </a:cubicBezTo>
                <a:cubicBezTo>
                  <a:pt x="18147" y="160"/>
                  <a:pt x="18094" y="234"/>
                  <a:pt x="18094" y="391"/>
                </a:cubicBezTo>
                <a:cubicBezTo>
                  <a:pt x="18094" y="469"/>
                  <a:pt x="18101" y="555"/>
                  <a:pt x="18111" y="583"/>
                </a:cubicBezTo>
                <a:cubicBezTo>
                  <a:pt x="18131" y="641"/>
                  <a:pt x="18097" y="2693"/>
                  <a:pt x="18076" y="2749"/>
                </a:cubicBezTo>
                <a:cubicBezTo>
                  <a:pt x="18056" y="2800"/>
                  <a:pt x="8157" y="2800"/>
                  <a:pt x="8137" y="2749"/>
                </a:cubicBezTo>
                <a:cubicBezTo>
                  <a:pt x="8129" y="2727"/>
                  <a:pt x="8078" y="2465"/>
                  <a:pt x="8023" y="2165"/>
                </a:cubicBezTo>
                <a:cubicBezTo>
                  <a:pt x="7902" y="1497"/>
                  <a:pt x="7755" y="944"/>
                  <a:pt x="7629" y="677"/>
                </a:cubicBezTo>
                <a:cubicBezTo>
                  <a:pt x="7577" y="566"/>
                  <a:pt x="7453" y="362"/>
                  <a:pt x="7355" y="221"/>
                </a:cubicBezTo>
                <a:cubicBezTo>
                  <a:pt x="7243" y="62"/>
                  <a:pt x="7202" y="2"/>
                  <a:pt x="7169" y="0"/>
                </a:cubicBezTo>
                <a:close/>
                <a:moveTo>
                  <a:pt x="18198" y="1983"/>
                </a:moveTo>
                <a:cubicBezTo>
                  <a:pt x="18217" y="1953"/>
                  <a:pt x="18364" y="2689"/>
                  <a:pt x="18351" y="2749"/>
                </a:cubicBezTo>
                <a:cubicBezTo>
                  <a:pt x="18337" y="2809"/>
                  <a:pt x="18181" y="2794"/>
                  <a:pt x="18166" y="2731"/>
                </a:cubicBezTo>
                <a:cubicBezTo>
                  <a:pt x="18148" y="2659"/>
                  <a:pt x="18175" y="2018"/>
                  <a:pt x="18198" y="1983"/>
                </a:cubicBezTo>
                <a:close/>
              </a:path>
            </a:pathLst>
          </a:custGeom>
          <a:ln w="12700">
            <a:miter lim="400000"/>
          </a:ln>
        </p:spPr>
      </p:pic>
    </p:spTree>
    <p:extLst>
      <p:ext uri="{BB962C8B-B14F-4D97-AF65-F5344CB8AC3E}">
        <p14:creationId xmlns:p14="http://schemas.microsoft.com/office/powerpoint/2010/main" val="35697379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54150" y="0"/>
            <a:ext cx="7478690" cy="7427913"/>
          </a:xfrm>
          <a:prstGeom prst="rect">
            <a:avLst/>
          </a:prstGeom>
        </p:spPr>
      </p:pic>
      <p:sp>
        <p:nvSpPr>
          <p:cNvPr id="5" name="Rettangolo 4"/>
          <p:cNvSpPr/>
          <p:nvPr/>
        </p:nvSpPr>
        <p:spPr>
          <a:xfrm>
            <a:off x="805258" y="1381209"/>
            <a:ext cx="3672409" cy="3477875"/>
          </a:xfrm>
          <a:prstGeom prst="rect">
            <a:avLst/>
          </a:prstGeom>
        </p:spPr>
        <p:txBody>
          <a:bodyPr wrap="square">
            <a:spAutoFit/>
          </a:bodyPr>
          <a:lstStyle/>
          <a:p>
            <a:r>
              <a:rPr lang="it-IT" sz="2000" dirty="0">
                <a:latin typeface="Cambria" panose="02040503050406030204" pitchFamily="18" charset="0"/>
              </a:rPr>
              <a:t>E’ necessario confrontare sapere umanistico (che affronta la riflessione sui fondamentali problemi umani e favorisce l’integrazione delle conoscenze) e la cultura tecnico-scientifico (che separa i campi, suscita straordinarie scoperte ma non una riflessione sul destino umano e sul divenire della scienza stessa)</a:t>
            </a:r>
          </a:p>
        </p:txBody>
      </p:sp>
      <p:sp>
        <p:nvSpPr>
          <p:cNvPr id="7" name="Freccia a destra 6"/>
          <p:cNvSpPr/>
          <p:nvPr/>
        </p:nvSpPr>
        <p:spPr>
          <a:xfrm rot="5400000">
            <a:off x="-684585" y="3876231"/>
            <a:ext cx="230425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467543" y="5424403"/>
            <a:ext cx="4104457" cy="830997"/>
          </a:xfrm>
          <a:prstGeom prst="rect">
            <a:avLst/>
          </a:prstGeom>
          <a:noFill/>
        </p:spPr>
        <p:txBody>
          <a:bodyPr wrap="square" rtlCol="0">
            <a:spAutoFit/>
          </a:bodyPr>
          <a:lstStyle/>
          <a:p>
            <a:r>
              <a:rPr lang="it-IT" sz="2400" dirty="0">
                <a:latin typeface="Cambria" panose="02040503050406030204" pitchFamily="18" charset="0"/>
              </a:rPr>
              <a:t>Alleanza tra le due culture. No alla </a:t>
            </a:r>
            <a:r>
              <a:rPr lang="it-IT" sz="2400" dirty="0" err="1">
                <a:latin typeface="Cambria" panose="02040503050406030204" pitchFamily="18" charset="0"/>
              </a:rPr>
              <a:t>superspecializzazione</a:t>
            </a:r>
            <a:endParaRPr lang="it-IT" sz="2400" dirty="0">
              <a:latin typeface="Cambria" panose="02040503050406030204" pitchFamily="18" charset="0"/>
            </a:endParaRPr>
          </a:p>
        </p:txBody>
      </p:sp>
      <p:sp>
        <p:nvSpPr>
          <p:cNvPr id="10" name="Titolo 9"/>
          <p:cNvSpPr>
            <a:spLocks noGrp="1"/>
          </p:cNvSpPr>
          <p:nvPr>
            <p:ph type="title"/>
          </p:nvPr>
        </p:nvSpPr>
        <p:spPr>
          <a:xfrm>
            <a:off x="467543" y="341784"/>
            <a:ext cx="8229600" cy="1143000"/>
          </a:xfrm>
        </p:spPr>
        <p:txBody>
          <a:bodyPr>
            <a:normAutofit fontScale="90000"/>
          </a:bodyPr>
          <a:lstStyle/>
          <a:p>
            <a:pPr algn="l"/>
            <a:r>
              <a:rPr lang="it-IT" b="1" dirty="0">
                <a:latin typeface="Cambria" panose="02040503050406030204" pitchFamily="18" charset="0"/>
              </a:rPr>
              <a:t>La sfida culturale</a:t>
            </a:r>
            <a:br>
              <a:rPr lang="it-IT" b="1" dirty="0">
                <a:latin typeface="Cambria" panose="02040503050406030204" pitchFamily="18" charset="0"/>
              </a:rPr>
            </a:br>
            <a:endParaRPr lang="it-IT" dirty="0">
              <a:latin typeface="Cambria" panose="02040503050406030204" pitchFamily="18" charset="0"/>
            </a:endParaRPr>
          </a:p>
        </p:txBody>
      </p:sp>
    </p:spTree>
    <p:extLst>
      <p:ext uri="{BB962C8B-B14F-4D97-AF65-F5344CB8AC3E}">
        <p14:creationId xmlns:p14="http://schemas.microsoft.com/office/powerpoint/2010/main" val="4281768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sultati immagini per parlam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883" y="1"/>
            <a:ext cx="10475253" cy="662159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689036" y="1268760"/>
            <a:ext cx="3384377" cy="3785652"/>
          </a:xfrm>
          <a:prstGeom prst="rect">
            <a:avLst/>
          </a:prstGeom>
        </p:spPr>
        <p:txBody>
          <a:bodyPr wrap="square">
            <a:spAutoFit/>
          </a:bodyPr>
          <a:lstStyle/>
          <a:p>
            <a:r>
              <a:rPr lang="it-IT" sz="2000" dirty="0">
                <a:latin typeface="Cambria" panose="02040503050406030204" pitchFamily="18" charset="0"/>
              </a:rPr>
              <a:t>Il sapere è diventato sempre più esoterico (accessibile ai soli specialisti) e anonimo (quantitativo e formalizzato). Si giunge così all’indebolimento del senso di responsabilità (poiché ciascuno tende ad essere responsabile solo del proprio compito specializzato) ed all’indebolimento della solidarietà</a:t>
            </a:r>
          </a:p>
        </p:txBody>
      </p:sp>
      <p:sp>
        <p:nvSpPr>
          <p:cNvPr id="7" name="Freccia a destra 6"/>
          <p:cNvSpPr/>
          <p:nvPr/>
        </p:nvSpPr>
        <p:spPr>
          <a:xfrm rot="5400000">
            <a:off x="-799930" y="3993757"/>
            <a:ext cx="230425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457200" y="5673442"/>
            <a:ext cx="3682752" cy="707886"/>
          </a:xfrm>
          <a:prstGeom prst="rect">
            <a:avLst/>
          </a:prstGeom>
          <a:solidFill>
            <a:schemeClr val="bg1"/>
          </a:solidFill>
        </p:spPr>
        <p:txBody>
          <a:bodyPr wrap="square" rtlCol="0">
            <a:spAutoFit/>
          </a:bodyPr>
          <a:lstStyle/>
          <a:p>
            <a:r>
              <a:rPr lang="it-IT" sz="2000" dirty="0">
                <a:latin typeface="Cambria" panose="02040503050406030204" pitchFamily="18" charset="0"/>
              </a:rPr>
              <a:t>Superare il deficit democratico . No ai politici «specialisti»</a:t>
            </a:r>
          </a:p>
        </p:txBody>
      </p:sp>
      <p:sp>
        <p:nvSpPr>
          <p:cNvPr id="2" name="Titolo 1"/>
          <p:cNvSpPr>
            <a:spLocks noGrp="1"/>
          </p:cNvSpPr>
          <p:nvPr>
            <p:ph type="title"/>
          </p:nvPr>
        </p:nvSpPr>
        <p:spPr/>
        <p:txBody>
          <a:bodyPr>
            <a:normAutofit/>
          </a:bodyPr>
          <a:lstStyle/>
          <a:p>
            <a:pPr algn="l"/>
            <a:r>
              <a:rPr lang="it-IT" sz="4000" dirty="0">
                <a:latin typeface="Cambria" panose="02040503050406030204" pitchFamily="18" charset="0"/>
              </a:rPr>
              <a:t>La sfida civica</a:t>
            </a:r>
          </a:p>
        </p:txBody>
      </p:sp>
    </p:spTree>
    <p:extLst>
      <p:ext uri="{BB962C8B-B14F-4D97-AF65-F5344CB8AC3E}">
        <p14:creationId xmlns:p14="http://schemas.microsoft.com/office/powerpoint/2010/main" val="37301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isultati immagini per intelligenza artifici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056" y="0"/>
            <a:ext cx="11793288" cy="6886243"/>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39551" y="1484784"/>
            <a:ext cx="3816425" cy="3477875"/>
          </a:xfrm>
          <a:prstGeom prst="rect">
            <a:avLst/>
          </a:prstGeom>
        </p:spPr>
        <p:txBody>
          <a:bodyPr wrap="square">
            <a:spAutoFit/>
          </a:bodyPr>
          <a:lstStyle/>
          <a:p>
            <a:r>
              <a:rPr lang="it-IT" sz="2000" dirty="0">
                <a:latin typeface="Cambria" panose="02040503050406030204" pitchFamily="18" charset="0"/>
              </a:rPr>
              <a:t>L’informazione è una materia che la conoscenza deve prima integrare e padroneggiare; la conoscenza deve essere costantemente rivisitata e riveduta dal pensiero; il pensiero è oggi più che mai il capitale più prezioso per l’individuo e la società</a:t>
            </a:r>
          </a:p>
          <a:p>
            <a:br>
              <a:rPr lang="it-IT" sz="2000" dirty="0">
                <a:latin typeface="Cambria" panose="02040503050406030204" pitchFamily="18" charset="0"/>
              </a:rPr>
            </a:br>
            <a:endParaRPr lang="it-IT" sz="2000" dirty="0">
              <a:latin typeface="Cambria" panose="02040503050406030204" pitchFamily="18" charset="0"/>
            </a:endParaRPr>
          </a:p>
        </p:txBody>
      </p:sp>
      <p:sp>
        <p:nvSpPr>
          <p:cNvPr id="7" name="Freccia a destra 6"/>
          <p:cNvSpPr/>
          <p:nvPr/>
        </p:nvSpPr>
        <p:spPr>
          <a:xfrm rot="5400000">
            <a:off x="-802291" y="4171105"/>
            <a:ext cx="230425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82433" y="5687334"/>
            <a:ext cx="5544616" cy="830997"/>
          </a:xfrm>
          <a:prstGeom prst="rect">
            <a:avLst/>
          </a:prstGeom>
          <a:noFill/>
        </p:spPr>
        <p:txBody>
          <a:bodyPr wrap="square" rtlCol="0">
            <a:spAutoFit/>
          </a:bodyPr>
          <a:lstStyle/>
          <a:p>
            <a:pPr>
              <a:buFont typeface="Wingdings" pitchFamily="2" charset="2"/>
              <a:buNone/>
            </a:pPr>
            <a:r>
              <a:rPr lang="it-IT" altLang="it-IT" sz="2400" dirty="0">
                <a:latin typeface="Cambria" panose="02040503050406030204" pitchFamily="18" charset="0"/>
              </a:rPr>
              <a:t>il problema dell’intelligenza                                         neuro-cerebrale artificiale  </a:t>
            </a:r>
          </a:p>
        </p:txBody>
      </p:sp>
      <p:sp>
        <p:nvSpPr>
          <p:cNvPr id="3" name="Titolo 2"/>
          <p:cNvSpPr>
            <a:spLocks noGrp="1"/>
          </p:cNvSpPr>
          <p:nvPr>
            <p:ph type="title"/>
          </p:nvPr>
        </p:nvSpPr>
        <p:spPr/>
        <p:txBody>
          <a:bodyPr>
            <a:normAutofit fontScale="90000"/>
          </a:bodyPr>
          <a:lstStyle/>
          <a:p>
            <a:pPr algn="l"/>
            <a:r>
              <a:rPr lang="it-IT" dirty="0">
                <a:latin typeface="Cambria" panose="02040503050406030204" pitchFamily="18" charset="0"/>
              </a:rPr>
              <a:t>La sfida sociologica</a:t>
            </a:r>
            <a:br>
              <a:rPr lang="it-IT" dirty="0">
                <a:latin typeface="Cambria" panose="02040503050406030204" pitchFamily="18" charset="0"/>
              </a:rPr>
            </a:br>
            <a:endParaRPr lang="it-IT" dirty="0">
              <a:latin typeface="Cambria" panose="02040503050406030204" pitchFamily="18" charset="0"/>
            </a:endParaRPr>
          </a:p>
        </p:txBody>
      </p:sp>
    </p:spTree>
    <p:extLst>
      <p:ext uri="{BB962C8B-B14F-4D97-AF65-F5344CB8AC3E}">
        <p14:creationId xmlns:p14="http://schemas.microsoft.com/office/powerpoint/2010/main" val="148911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4407181" cy="326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1" y="3970239"/>
            <a:ext cx="4339532" cy="288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1608" y="2373890"/>
            <a:ext cx="4125259" cy="430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734075" y="404664"/>
            <a:ext cx="4042792" cy="1143000"/>
          </a:xfrm>
        </p:spPr>
        <p:txBody>
          <a:bodyPr>
            <a:noAutofit/>
          </a:bodyPr>
          <a:lstStyle/>
          <a:p>
            <a:r>
              <a:rPr lang="it-IT" sz="4000" dirty="0">
                <a:solidFill>
                  <a:schemeClr val="bg2">
                    <a:lumMod val="50000"/>
                  </a:schemeClr>
                </a:solidFill>
                <a:latin typeface="Uni Sans Heavy CAPS"/>
                <a:sym typeface="Raleway SemiBold"/>
              </a:rPr>
              <a:t>La Scuola per imparare a vivere</a:t>
            </a:r>
          </a:p>
        </p:txBody>
      </p:sp>
    </p:spTree>
    <p:extLst>
      <p:ext uri="{BB962C8B-B14F-4D97-AF65-F5344CB8AC3E}">
        <p14:creationId xmlns:p14="http://schemas.microsoft.com/office/powerpoint/2010/main" val="323900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500" fill="hold"/>
                                        <p:tgtEl>
                                          <p:spTgt spid="2053"/>
                                        </p:tgtEl>
                                        <p:attrNameLst>
                                          <p:attrName>ppt_w</p:attrName>
                                        </p:attrNameLst>
                                      </p:cBhvr>
                                      <p:tavLst>
                                        <p:tav tm="0">
                                          <p:val>
                                            <p:fltVal val="0"/>
                                          </p:val>
                                        </p:tav>
                                        <p:tav tm="100000">
                                          <p:val>
                                            <p:strVal val="#ppt_w"/>
                                          </p:val>
                                        </p:tav>
                                      </p:tavLst>
                                    </p:anim>
                                    <p:anim calcmode="lin" valueType="num">
                                      <p:cBhvr>
                                        <p:cTn id="8" dur="500" fill="hold"/>
                                        <p:tgtEl>
                                          <p:spTgt spid="2053"/>
                                        </p:tgtEl>
                                        <p:attrNameLst>
                                          <p:attrName>ppt_h</p:attrName>
                                        </p:attrNameLst>
                                      </p:cBhvr>
                                      <p:tavLst>
                                        <p:tav tm="0">
                                          <p:val>
                                            <p:fltVal val="0"/>
                                          </p:val>
                                        </p:tav>
                                        <p:tav tm="100000">
                                          <p:val>
                                            <p:strVal val="#ppt_h"/>
                                          </p:val>
                                        </p:tav>
                                      </p:tavLst>
                                    </p:anim>
                                    <p:animEffect transition="in" filter="fade">
                                      <p:cBhvr>
                                        <p:cTn id="9" dur="500"/>
                                        <p:tgtEl>
                                          <p:spTgt spid="205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p:cTn id="14" dur="500" fill="hold"/>
                                        <p:tgtEl>
                                          <p:spTgt spid="2054"/>
                                        </p:tgtEl>
                                        <p:attrNameLst>
                                          <p:attrName>ppt_w</p:attrName>
                                        </p:attrNameLst>
                                      </p:cBhvr>
                                      <p:tavLst>
                                        <p:tav tm="0">
                                          <p:val>
                                            <p:fltVal val="0"/>
                                          </p:val>
                                        </p:tav>
                                        <p:tav tm="100000">
                                          <p:val>
                                            <p:strVal val="#ppt_w"/>
                                          </p:val>
                                        </p:tav>
                                      </p:tavLst>
                                    </p:anim>
                                    <p:anim calcmode="lin" valueType="num">
                                      <p:cBhvr>
                                        <p:cTn id="15" dur="500" fill="hold"/>
                                        <p:tgtEl>
                                          <p:spTgt spid="2054"/>
                                        </p:tgtEl>
                                        <p:attrNameLst>
                                          <p:attrName>ppt_h</p:attrName>
                                        </p:attrNameLst>
                                      </p:cBhvr>
                                      <p:tavLst>
                                        <p:tav tm="0">
                                          <p:val>
                                            <p:fltVal val="0"/>
                                          </p:val>
                                        </p:tav>
                                        <p:tav tm="100000">
                                          <p:val>
                                            <p:strVal val="#ppt_h"/>
                                          </p:val>
                                        </p:tav>
                                      </p:tavLst>
                                    </p:anim>
                                    <p:animEffect transition="in" filter="fade">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669727" y="71438"/>
            <a:ext cx="7804547" cy="1093329"/>
          </a:xfrm>
          <a:prstGeom prst="rect">
            <a:avLst/>
          </a:prstGeom>
        </p:spPr>
        <p:txBody>
          <a:bodyPr>
            <a:normAutofit/>
          </a:bodyPr>
          <a:lstStyle>
            <a:lvl1pPr>
              <a:defRPr sz="6000"/>
            </a:lvl1pPr>
          </a:lstStyle>
          <a:p>
            <a:r>
              <a:rPr lang="it-IT" sz="4800" dirty="0"/>
              <a:t>Le tre sfide</a:t>
            </a:r>
            <a:endParaRPr sz="4800" dirty="0"/>
          </a:p>
        </p:txBody>
      </p:sp>
      <p:sp>
        <p:nvSpPr>
          <p:cNvPr id="128" name="Shape 128"/>
          <p:cNvSpPr>
            <a:spLocks noGrp="1"/>
          </p:cNvSpPr>
          <p:nvPr>
            <p:ph type="body" sz="half" idx="1"/>
          </p:nvPr>
        </p:nvSpPr>
        <p:spPr>
          <a:xfrm>
            <a:off x="669727" y="1169789"/>
            <a:ext cx="7804547" cy="2430236"/>
          </a:xfrm>
          <a:prstGeom prst="rect">
            <a:avLst/>
          </a:prstGeom>
        </p:spPr>
        <p:txBody>
          <a:bodyPr>
            <a:normAutofit/>
          </a:bodyPr>
          <a:lstStyle/>
          <a:p>
            <a:pPr marL="0" lvl="0" indent="0" defTabSz="914400">
              <a:spcBef>
                <a:spcPts val="0"/>
              </a:spcBef>
              <a:buSzTx/>
              <a:buNone/>
              <a:defRPr/>
            </a:pPr>
            <a:r>
              <a:rPr lang="it-IT" sz="2000" dirty="0"/>
              <a:t>Raccogliere le tre sfide significa procedere ad una "</a:t>
            </a:r>
            <a:r>
              <a:rPr lang="it-IT" sz="2000" i="1" dirty="0"/>
              <a:t>riforma dell’insegnamento che deve condurre alla riforma di pensiero e la riforma di pensiero deve condurre a quella dell’insegnamento</a:t>
            </a:r>
            <a:r>
              <a:rPr lang="it-IT" sz="2000" dirty="0"/>
              <a:t>" (pag. 13). </a:t>
            </a:r>
          </a:p>
        </p:txBody>
      </p:sp>
      <p:pic>
        <p:nvPicPr>
          <p:cNvPr id="129" name="56074_technology_blue_server_farm.jpg"/>
          <p:cNvPicPr>
            <a:picLocks noChangeAspect="1"/>
          </p:cNvPicPr>
          <p:nvPr/>
        </p:nvPicPr>
        <p:blipFill>
          <a:blip r:embed="rId2">
            <a:extLst/>
          </a:blip>
          <a:stretch>
            <a:fillRect/>
          </a:stretch>
        </p:blipFill>
        <p:spPr>
          <a:xfrm>
            <a:off x="0" y="3987734"/>
            <a:ext cx="9144000" cy="5143501"/>
          </a:xfrm>
          <a:prstGeom prst="rect">
            <a:avLst/>
          </a:prstGeom>
          <a:ln w="12700">
            <a:miter lim="400000"/>
          </a:ln>
        </p:spPr>
      </p:pic>
    </p:spTree>
    <p:extLst>
      <p:ext uri="{BB962C8B-B14F-4D97-AF65-F5344CB8AC3E}">
        <p14:creationId xmlns:p14="http://schemas.microsoft.com/office/powerpoint/2010/main" val="33547517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txBox="1">
            <a:spLocks noChangeArrowheads="1"/>
          </p:cNvSpPr>
          <p:nvPr/>
        </p:nvSpPr>
        <p:spPr>
          <a:xfrm>
            <a:off x="504747" y="2924944"/>
            <a:ext cx="8134506" cy="2095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it-IT" altLang="it-IT" sz="2000" dirty="0">
                <a:latin typeface="Cambria" panose="02040503050406030204" pitchFamily="18" charset="0"/>
              </a:rPr>
              <a:t>1° Occorre riformare le menti per riformare le Istituzioni, ma occorre contemporaneamente riformare le Istituzioni per riformare le menti.</a:t>
            </a:r>
          </a:p>
          <a:p>
            <a:pPr>
              <a:buFont typeface="Wingdings" pitchFamily="2" charset="2"/>
              <a:buNone/>
            </a:pPr>
            <a:r>
              <a:rPr lang="it-IT" altLang="it-IT" sz="2000" dirty="0">
                <a:latin typeface="Cambria" panose="02040503050406030204" pitchFamily="18" charset="0"/>
              </a:rPr>
              <a:t>2° la relazione scuola/società è:</a:t>
            </a:r>
          </a:p>
          <a:p>
            <a:pPr>
              <a:buFont typeface="Wingdings" pitchFamily="2" charset="2"/>
              <a:buNone/>
            </a:pPr>
            <a:r>
              <a:rPr lang="it-IT" altLang="it-IT" sz="2000" dirty="0">
                <a:latin typeface="Cambria" panose="02040503050406030204" pitchFamily="18" charset="0"/>
              </a:rPr>
              <a:t> </a:t>
            </a:r>
            <a:r>
              <a:rPr lang="it-IT" altLang="it-IT" sz="2000" b="1" dirty="0">
                <a:latin typeface="Cambria" panose="02040503050406030204" pitchFamily="18" charset="0"/>
              </a:rPr>
              <a:t>√ </a:t>
            </a:r>
            <a:r>
              <a:rPr lang="it-IT" altLang="it-IT" sz="2000" i="1" u="sng" dirty="0" err="1">
                <a:latin typeface="Cambria" panose="02040503050406030204" pitchFamily="18" charset="0"/>
              </a:rPr>
              <a:t>ologrammatica</a:t>
            </a:r>
            <a:r>
              <a:rPr lang="it-IT" altLang="it-IT" sz="2000" i="1" dirty="0">
                <a:latin typeface="Cambria" panose="02040503050406030204" pitchFamily="18" charset="0"/>
              </a:rPr>
              <a:t> </a:t>
            </a:r>
            <a:r>
              <a:rPr lang="it-IT" altLang="it-IT" sz="2000" dirty="0">
                <a:latin typeface="Cambria" panose="02040503050406030204" pitchFamily="18" charset="0"/>
              </a:rPr>
              <a:t>: la singola scuola porta dentro di sé l’intera società così come la società  porta al suo interno tutte le scuole.</a:t>
            </a:r>
          </a:p>
          <a:p>
            <a:pPr>
              <a:buFont typeface="Wingdings" pitchFamily="2" charset="2"/>
              <a:buNone/>
            </a:pPr>
            <a:r>
              <a:rPr lang="it-IT" altLang="it-IT" sz="2000" dirty="0">
                <a:latin typeface="Cambria" panose="02040503050406030204" pitchFamily="18" charset="0"/>
              </a:rPr>
              <a:t>  </a:t>
            </a:r>
            <a:r>
              <a:rPr lang="it-IT" altLang="it-IT" sz="2000" b="1" dirty="0">
                <a:latin typeface="Cambria" panose="02040503050406030204" pitchFamily="18" charset="0"/>
              </a:rPr>
              <a:t>√ </a:t>
            </a:r>
            <a:r>
              <a:rPr lang="it-IT" altLang="it-IT" sz="2000" i="1" u="sng" dirty="0">
                <a:latin typeface="Cambria" panose="02040503050406030204" pitchFamily="18" charset="0"/>
              </a:rPr>
              <a:t>ricorsiva</a:t>
            </a:r>
            <a:r>
              <a:rPr lang="it-IT" altLang="it-IT" sz="2000" dirty="0">
                <a:latin typeface="Cambria" panose="02040503050406030204" pitchFamily="18" charset="0"/>
              </a:rPr>
              <a:t>: la società produce la scuola che produce la società</a:t>
            </a:r>
          </a:p>
        </p:txBody>
      </p:sp>
      <p:sp>
        <p:nvSpPr>
          <p:cNvPr id="7" name="CasellaDiTesto 6"/>
          <p:cNvSpPr txBox="1"/>
          <p:nvPr/>
        </p:nvSpPr>
        <p:spPr>
          <a:xfrm>
            <a:off x="1907704" y="1556792"/>
            <a:ext cx="5832648" cy="1200329"/>
          </a:xfrm>
          <a:prstGeom prst="rect">
            <a:avLst/>
          </a:prstGeom>
          <a:noFill/>
        </p:spPr>
        <p:txBody>
          <a:bodyPr wrap="square" rtlCol="0">
            <a:spAutoFit/>
          </a:bodyPr>
          <a:lstStyle/>
          <a:p>
            <a:pPr lvl="0"/>
            <a:r>
              <a:rPr lang="it-IT" sz="2400" dirty="0">
                <a:latin typeface="Cambria" panose="02040503050406030204" pitchFamily="18" charset="0"/>
              </a:rPr>
              <a:t>Una proposta non programmatica ma paradigmatica.</a:t>
            </a:r>
          </a:p>
          <a:p>
            <a:endParaRPr lang="it-IT" sz="2400" dirty="0">
              <a:latin typeface="Cambria" panose="02040503050406030204" pitchFamily="18" charset="0"/>
            </a:endParaRPr>
          </a:p>
        </p:txBody>
      </p:sp>
      <p:pic>
        <p:nvPicPr>
          <p:cNvPr id="7170" name="Picture 2" descr="Risultati immagini per riforma della scu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13599">
            <a:off x="1531579" y="2225816"/>
            <a:ext cx="6378731" cy="287453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fontScale="90000"/>
          </a:bodyPr>
          <a:lstStyle/>
          <a:p>
            <a:r>
              <a:rPr lang="en-US" altLang="it-IT" sz="4800" dirty="0">
                <a:sym typeface="Arial" charset="0"/>
              </a:rPr>
              <a:t>Le </a:t>
            </a:r>
            <a:r>
              <a:rPr lang="en-US" altLang="it-IT" sz="4800" dirty="0" err="1">
                <a:sym typeface="Arial" charset="0"/>
              </a:rPr>
              <a:t>tre</a:t>
            </a:r>
            <a:r>
              <a:rPr lang="en-US" altLang="it-IT" sz="4800" dirty="0">
                <a:sym typeface="Arial" charset="0"/>
              </a:rPr>
              <a:t> </a:t>
            </a:r>
            <a:r>
              <a:rPr lang="en-US" altLang="it-IT" sz="4800" dirty="0" err="1">
                <a:sym typeface="Arial" charset="0"/>
              </a:rPr>
              <a:t>sfide</a:t>
            </a:r>
            <a:br>
              <a:rPr lang="en-US" altLang="it-IT" sz="4800" dirty="0">
                <a:sym typeface="Arial" charset="0"/>
              </a:rPr>
            </a:br>
            <a:endParaRPr lang="it-IT" sz="4800" dirty="0">
              <a:sym typeface="Raleway SemiBold"/>
            </a:endParaRPr>
          </a:p>
        </p:txBody>
      </p:sp>
    </p:spTree>
    <p:extLst>
      <p:ext uri="{BB962C8B-B14F-4D97-AF65-F5344CB8AC3E}">
        <p14:creationId xmlns:p14="http://schemas.microsoft.com/office/powerpoint/2010/main" val="2113933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additive="base">
                                        <p:cTn id="19" dur="500" fill="hold"/>
                                        <p:tgtEl>
                                          <p:spTgt spid="7170"/>
                                        </p:tgtEl>
                                        <p:attrNameLst>
                                          <p:attrName>ppt_x</p:attrName>
                                        </p:attrNameLst>
                                      </p:cBhvr>
                                      <p:tavLst>
                                        <p:tav tm="0">
                                          <p:val>
                                            <p:strVal val="0-#ppt_w/2"/>
                                          </p:val>
                                        </p:tav>
                                        <p:tav tm="100000">
                                          <p:val>
                                            <p:strVal val="#ppt_x"/>
                                          </p:val>
                                        </p:tav>
                                      </p:tavLst>
                                    </p:anim>
                                    <p:anim calcmode="lin" valueType="num">
                                      <p:cBhvr additive="base">
                                        <p:cTn id="2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Inter – poli- trans disciplinarietà</a:t>
            </a:r>
          </a:p>
        </p:txBody>
      </p:sp>
      <p:graphicFrame>
        <p:nvGraphicFramePr>
          <p:cNvPr id="6" name="Diagramma 5"/>
          <p:cNvGraphicFramePr/>
          <p:nvPr>
            <p:extLst>
              <p:ext uri="{D42A27DB-BD31-4B8C-83A1-F6EECF244321}">
                <p14:modId xmlns:p14="http://schemas.microsoft.com/office/powerpoint/2010/main" val="3207474779"/>
              </p:ext>
            </p:extLst>
          </p:nvPr>
        </p:nvGraphicFramePr>
        <p:xfrm>
          <a:off x="3175" y="764704"/>
          <a:ext cx="8961313"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0030062"/>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Grp="1" noChangeArrowheads="1"/>
          </p:cNvSpPr>
          <p:nvPr>
            <p:ph type="body" sz="half" idx="1"/>
          </p:nvPr>
        </p:nvSpPr>
        <p:spPr>
          <a:xfrm>
            <a:off x="323850" y="908050"/>
            <a:ext cx="4038600" cy="5327650"/>
          </a:xfrm>
        </p:spPr>
        <p:txBody>
          <a:bodyPr/>
          <a:lstStyle/>
          <a:p>
            <a:pPr>
              <a:lnSpc>
                <a:spcPct val="90000"/>
              </a:lnSpc>
              <a:buFont typeface="Wingdings" pitchFamily="2" charset="2"/>
              <a:buNone/>
            </a:pPr>
            <a:r>
              <a:rPr lang="it-IT" altLang="it-IT" sz="2400">
                <a:solidFill>
                  <a:srgbClr val="009900"/>
                </a:solidFill>
              </a:rPr>
              <a:t>Pluri o multi</a:t>
            </a:r>
          </a:p>
          <a:p>
            <a:pPr>
              <a:lnSpc>
                <a:spcPct val="90000"/>
              </a:lnSpc>
              <a:buFont typeface="Wingdings" pitchFamily="2" charset="2"/>
              <a:buNone/>
            </a:pPr>
            <a:r>
              <a:rPr lang="it-IT" altLang="it-IT" sz="2400">
                <a:solidFill>
                  <a:srgbClr val="009900"/>
                </a:solidFill>
              </a:rPr>
              <a:t>disciplinarietà</a:t>
            </a:r>
          </a:p>
          <a:p>
            <a:pPr>
              <a:lnSpc>
                <a:spcPct val="90000"/>
              </a:lnSpc>
              <a:buFont typeface="Wingdings" pitchFamily="2" charset="2"/>
              <a:buNone/>
            </a:pPr>
            <a:endParaRPr lang="it-IT" altLang="it-IT" sz="2400">
              <a:solidFill>
                <a:srgbClr val="009900"/>
              </a:solidFill>
            </a:endParaRPr>
          </a:p>
          <a:p>
            <a:pPr>
              <a:lnSpc>
                <a:spcPct val="90000"/>
              </a:lnSpc>
              <a:buFont typeface="Wingdings" pitchFamily="2" charset="2"/>
              <a:buNone/>
            </a:pPr>
            <a:endParaRPr lang="it-IT" altLang="it-IT" sz="2400">
              <a:solidFill>
                <a:srgbClr val="009900"/>
              </a:solidFill>
            </a:endParaRPr>
          </a:p>
          <a:p>
            <a:pPr>
              <a:lnSpc>
                <a:spcPct val="90000"/>
              </a:lnSpc>
              <a:buFont typeface="Wingdings" pitchFamily="2" charset="2"/>
              <a:buNone/>
            </a:pPr>
            <a:r>
              <a:rPr lang="it-IT" altLang="it-IT" sz="2400">
                <a:solidFill>
                  <a:srgbClr val="009900"/>
                </a:solidFill>
              </a:rPr>
              <a:t>Interdisciplinarietà</a:t>
            </a:r>
          </a:p>
          <a:p>
            <a:pPr>
              <a:lnSpc>
                <a:spcPct val="90000"/>
              </a:lnSpc>
              <a:buFont typeface="Wingdings" pitchFamily="2" charset="2"/>
              <a:buNone/>
            </a:pPr>
            <a:endParaRPr lang="it-IT" altLang="it-IT" sz="2400">
              <a:solidFill>
                <a:srgbClr val="009900"/>
              </a:solidFill>
            </a:endParaRPr>
          </a:p>
          <a:p>
            <a:pPr>
              <a:lnSpc>
                <a:spcPct val="90000"/>
              </a:lnSpc>
              <a:buFont typeface="Wingdings" pitchFamily="2" charset="2"/>
              <a:buNone/>
            </a:pPr>
            <a:endParaRPr lang="it-IT" altLang="it-IT" sz="2400">
              <a:solidFill>
                <a:srgbClr val="009900"/>
              </a:solidFill>
            </a:endParaRPr>
          </a:p>
          <a:p>
            <a:pPr>
              <a:lnSpc>
                <a:spcPct val="90000"/>
              </a:lnSpc>
              <a:buFont typeface="Wingdings" pitchFamily="2" charset="2"/>
              <a:buNone/>
            </a:pPr>
            <a:endParaRPr lang="it-IT" altLang="it-IT" sz="2400">
              <a:solidFill>
                <a:srgbClr val="009900"/>
              </a:solidFill>
            </a:endParaRPr>
          </a:p>
          <a:p>
            <a:pPr>
              <a:lnSpc>
                <a:spcPct val="90000"/>
              </a:lnSpc>
              <a:buFont typeface="Wingdings" pitchFamily="2" charset="2"/>
              <a:buNone/>
            </a:pPr>
            <a:r>
              <a:rPr lang="it-IT" altLang="it-IT" sz="2400">
                <a:solidFill>
                  <a:srgbClr val="009900"/>
                </a:solidFill>
              </a:rPr>
              <a:t>Transdisciplinarietà</a:t>
            </a:r>
          </a:p>
        </p:txBody>
      </p:sp>
      <p:sp>
        <p:nvSpPr>
          <p:cNvPr id="37894" name="Rectangle 6"/>
          <p:cNvSpPr>
            <a:spLocks noGrp="1" noChangeArrowheads="1"/>
          </p:cNvSpPr>
          <p:nvPr>
            <p:ph type="body" sz="half" idx="2"/>
          </p:nvPr>
        </p:nvSpPr>
        <p:spPr>
          <a:xfrm>
            <a:off x="4859338" y="908050"/>
            <a:ext cx="3822700" cy="5400675"/>
          </a:xfrm>
        </p:spPr>
        <p:txBody>
          <a:bodyPr/>
          <a:lstStyle/>
          <a:p>
            <a:pPr>
              <a:lnSpc>
                <a:spcPct val="90000"/>
              </a:lnSpc>
              <a:buFont typeface="Wingdings" pitchFamily="2" charset="2"/>
              <a:buNone/>
            </a:pPr>
            <a:r>
              <a:rPr lang="it-IT" altLang="it-IT" sz="2000"/>
              <a:t>“</a:t>
            </a:r>
            <a:r>
              <a:rPr lang="it-IT" altLang="it-IT" sz="2000" i="1"/>
              <a:t>Scambio di</a:t>
            </a:r>
            <a:r>
              <a:rPr lang="it-IT" altLang="it-IT" sz="2400" i="1"/>
              <a:t> </a:t>
            </a:r>
            <a:r>
              <a:rPr lang="it-IT" altLang="it-IT" sz="2000" i="1"/>
              <a:t>dati e</a:t>
            </a:r>
          </a:p>
          <a:p>
            <a:pPr>
              <a:lnSpc>
                <a:spcPct val="90000"/>
              </a:lnSpc>
              <a:buFont typeface="Wingdings" pitchFamily="2" charset="2"/>
              <a:buNone/>
            </a:pPr>
            <a:r>
              <a:rPr lang="it-IT" altLang="it-IT" sz="2000" i="1"/>
              <a:t>informazioni tra pensieri</a:t>
            </a:r>
          </a:p>
          <a:p>
            <a:pPr>
              <a:lnSpc>
                <a:spcPct val="90000"/>
              </a:lnSpc>
              <a:buFont typeface="Wingdings" pitchFamily="2" charset="2"/>
              <a:buNone/>
            </a:pPr>
            <a:r>
              <a:rPr lang="it-IT" altLang="it-IT" sz="2000" i="1"/>
              <a:t>diversi”</a:t>
            </a:r>
          </a:p>
          <a:p>
            <a:pPr>
              <a:lnSpc>
                <a:spcPct val="90000"/>
              </a:lnSpc>
              <a:buFont typeface="Wingdings" pitchFamily="2" charset="2"/>
              <a:buNone/>
            </a:pPr>
            <a:endParaRPr lang="it-IT" altLang="it-IT" sz="2000" i="1"/>
          </a:p>
          <a:p>
            <a:pPr>
              <a:lnSpc>
                <a:spcPct val="90000"/>
              </a:lnSpc>
              <a:buFont typeface="Wingdings" pitchFamily="2" charset="2"/>
              <a:buNone/>
            </a:pPr>
            <a:r>
              <a:rPr lang="it-IT" altLang="it-IT" sz="2000"/>
              <a:t>“</a:t>
            </a:r>
            <a:r>
              <a:rPr lang="it-IT" altLang="it-IT" sz="2000" i="1"/>
              <a:t>Comunicazione e</a:t>
            </a:r>
          </a:p>
          <a:p>
            <a:pPr>
              <a:lnSpc>
                <a:spcPct val="90000"/>
              </a:lnSpc>
              <a:buFont typeface="Wingdings" pitchFamily="2" charset="2"/>
              <a:buNone/>
            </a:pPr>
            <a:r>
              <a:rPr lang="it-IT" altLang="it-IT" sz="2000" i="1"/>
              <a:t>integrazione tra contenuti e</a:t>
            </a:r>
          </a:p>
          <a:p>
            <a:pPr>
              <a:lnSpc>
                <a:spcPct val="90000"/>
              </a:lnSpc>
              <a:buFont typeface="Wingdings" pitchFamily="2" charset="2"/>
              <a:buNone/>
            </a:pPr>
            <a:r>
              <a:rPr lang="it-IT" altLang="it-IT" sz="2000" i="1"/>
              <a:t>metodi di saperi diversi</a:t>
            </a:r>
            <a:r>
              <a:rPr lang="it-IT" altLang="it-IT" sz="2000"/>
              <a:t>”</a:t>
            </a:r>
          </a:p>
          <a:p>
            <a:pPr>
              <a:lnSpc>
                <a:spcPct val="90000"/>
              </a:lnSpc>
              <a:buFont typeface="Wingdings" pitchFamily="2" charset="2"/>
              <a:buNone/>
            </a:pPr>
            <a:endParaRPr lang="it-IT" altLang="it-IT" sz="2000"/>
          </a:p>
          <a:p>
            <a:pPr>
              <a:lnSpc>
                <a:spcPct val="90000"/>
              </a:lnSpc>
              <a:buFont typeface="Wingdings" pitchFamily="2" charset="2"/>
              <a:buNone/>
            </a:pPr>
            <a:r>
              <a:rPr lang="it-IT" altLang="it-IT" sz="2000" i="1"/>
              <a:t>“Valorizza le conoscenze delle</a:t>
            </a:r>
          </a:p>
          <a:p>
            <a:pPr>
              <a:lnSpc>
                <a:spcPct val="90000"/>
              </a:lnSpc>
              <a:buFont typeface="Wingdings" pitchFamily="2" charset="2"/>
              <a:buNone/>
            </a:pPr>
            <a:r>
              <a:rPr lang="it-IT" altLang="it-IT" sz="2000" i="1"/>
              <a:t>singole discipline che, </a:t>
            </a:r>
          </a:p>
          <a:p>
            <a:pPr>
              <a:lnSpc>
                <a:spcPct val="90000"/>
              </a:lnSpc>
              <a:buFont typeface="Wingdings" pitchFamily="2" charset="2"/>
              <a:buNone/>
            </a:pPr>
            <a:r>
              <a:rPr lang="it-IT" altLang="it-IT" sz="2000" i="1"/>
              <a:t>alimentandosi le une con le</a:t>
            </a:r>
          </a:p>
          <a:p>
            <a:pPr>
              <a:lnSpc>
                <a:spcPct val="90000"/>
              </a:lnSpc>
              <a:buFont typeface="Wingdings" pitchFamily="2" charset="2"/>
              <a:buNone/>
            </a:pPr>
            <a:r>
              <a:rPr lang="it-IT" altLang="it-IT" sz="2000" i="1"/>
              <a:t>altre, riescono a dare una</a:t>
            </a:r>
          </a:p>
          <a:p>
            <a:pPr>
              <a:lnSpc>
                <a:spcPct val="90000"/>
              </a:lnSpc>
              <a:buFont typeface="Wingdings" pitchFamily="2" charset="2"/>
              <a:buNone/>
            </a:pPr>
            <a:r>
              <a:rPr lang="it-IT" altLang="it-IT" sz="2000" i="1"/>
              <a:t>visione del mondo che</a:t>
            </a:r>
          </a:p>
          <a:p>
            <a:pPr>
              <a:lnSpc>
                <a:spcPct val="90000"/>
              </a:lnSpc>
              <a:buFont typeface="Wingdings" pitchFamily="2" charset="2"/>
              <a:buNone/>
            </a:pPr>
            <a:r>
              <a:rPr lang="it-IT" altLang="it-IT" sz="2000" i="1"/>
              <a:t>singolarmente non avrebbero</a:t>
            </a:r>
          </a:p>
          <a:p>
            <a:pPr>
              <a:lnSpc>
                <a:spcPct val="90000"/>
              </a:lnSpc>
              <a:buFont typeface="Wingdings" pitchFamily="2" charset="2"/>
              <a:buNone/>
            </a:pPr>
            <a:r>
              <a:rPr lang="it-IT" altLang="it-IT" sz="2000" i="1"/>
              <a:t>mai potuto dare</a:t>
            </a:r>
            <a:r>
              <a:rPr lang="it-IT" altLang="it-IT" sz="2000"/>
              <a:t>”</a:t>
            </a:r>
          </a:p>
        </p:txBody>
      </p:sp>
      <p:sp>
        <p:nvSpPr>
          <p:cNvPr id="37895" name="AutoShape 7"/>
          <p:cNvSpPr>
            <a:spLocks noChangeArrowheads="1"/>
          </p:cNvSpPr>
          <p:nvPr/>
        </p:nvSpPr>
        <p:spPr bwMode="auto">
          <a:xfrm>
            <a:off x="3564781" y="836613"/>
            <a:ext cx="1151235" cy="86419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896" name="AutoShape 8"/>
          <p:cNvSpPr>
            <a:spLocks noChangeArrowheads="1"/>
          </p:cNvSpPr>
          <p:nvPr/>
        </p:nvSpPr>
        <p:spPr bwMode="auto">
          <a:xfrm>
            <a:off x="3564780" y="2276475"/>
            <a:ext cx="1151235" cy="79248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897" name="AutoShape 9"/>
          <p:cNvSpPr>
            <a:spLocks noChangeArrowheads="1"/>
          </p:cNvSpPr>
          <p:nvPr/>
        </p:nvSpPr>
        <p:spPr bwMode="auto">
          <a:xfrm>
            <a:off x="3564781" y="3933825"/>
            <a:ext cx="1151233" cy="791319"/>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Inter – poli- trans disciplinarietà</a:t>
            </a:r>
          </a:p>
        </p:txBody>
      </p:sp>
    </p:spTree>
    <p:extLst>
      <p:ext uri="{BB962C8B-B14F-4D97-AF65-F5344CB8AC3E}">
        <p14:creationId xmlns:p14="http://schemas.microsoft.com/office/powerpoint/2010/main" val="451192857"/>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789040"/>
            <a:ext cx="8229600" cy="1656184"/>
          </a:xfrm>
        </p:spPr>
        <p:txBody>
          <a:bodyPr>
            <a:normAutofit/>
          </a:bodyPr>
          <a:lstStyle/>
          <a:p>
            <a:pPr marL="0" indent="0" algn="just">
              <a:buNone/>
            </a:pPr>
            <a:r>
              <a:rPr lang="it-IT" sz="1800"/>
              <a:t>Morin sostiene che una tale testa è caratterizzata non dall’accumulo del sapere quanto piuttosto dal poter disporre allo stesso tempo di:</a:t>
            </a:r>
          </a:p>
          <a:p>
            <a:pPr algn="just"/>
            <a:r>
              <a:rPr lang="it-IT" sz="1800"/>
              <a:t>a) una attitudine generale a porre e a trattare i problemi</a:t>
            </a:r>
          </a:p>
          <a:p>
            <a:pPr algn="just"/>
            <a:r>
              <a:rPr lang="it-IT" sz="1800"/>
              <a:t>b) principi organizzatori che permettano di collegare i saperi e di dare loro senso</a:t>
            </a:r>
          </a:p>
          <a:p>
            <a:pPr marL="0" indent="0">
              <a:buNone/>
            </a:pPr>
            <a:endParaRPr lang="it-IT" sz="1800"/>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La testa “ben fatta”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843808" y="1636791"/>
            <a:ext cx="4464496"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400"/>
              <a:t>Ma come è una testa ben fatta? </a:t>
            </a:r>
          </a:p>
          <a:p>
            <a:endParaRPr lang="it-IT" sz="2400"/>
          </a:p>
        </p:txBody>
      </p:sp>
    </p:spTree>
    <p:extLst>
      <p:ext uri="{BB962C8B-B14F-4D97-AF65-F5344CB8AC3E}">
        <p14:creationId xmlns:p14="http://schemas.microsoft.com/office/powerpoint/2010/main" val="2557036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712" y="3819394"/>
            <a:ext cx="464511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488" y="569913"/>
            <a:ext cx="4608512" cy="307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contenuto 2"/>
          <p:cNvSpPr>
            <a:spLocks noGrp="1"/>
          </p:cNvSpPr>
          <p:nvPr>
            <p:ph idx="1"/>
          </p:nvPr>
        </p:nvSpPr>
        <p:spPr>
          <a:xfrm>
            <a:off x="-18922" y="908720"/>
            <a:ext cx="4521425" cy="2540138"/>
          </a:xfrm>
        </p:spPr>
        <p:txBody>
          <a:bodyPr>
            <a:normAutofit/>
          </a:bodyPr>
          <a:lstStyle/>
          <a:p>
            <a:r>
              <a:rPr lang="it-IT" sz="2000"/>
              <a:t>La testa ben fatta va dunque al di là del sapere parcellizzato (e quindi al di là delle "discipline") </a:t>
            </a:r>
          </a:p>
          <a:p>
            <a:r>
              <a:rPr lang="it-IT" sz="2000"/>
              <a:t>Riconnette sapere umanistico e sapere scientifico,</a:t>
            </a:r>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La testa “ben fatta”</a:t>
            </a:r>
          </a:p>
        </p:txBody>
      </p:sp>
      <p:sp>
        <p:nvSpPr>
          <p:cNvPr id="2" name="Rettangolo 1"/>
          <p:cNvSpPr/>
          <p:nvPr/>
        </p:nvSpPr>
        <p:spPr>
          <a:xfrm>
            <a:off x="107504" y="3992734"/>
            <a:ext cx="4226204" cy="2246769"/>
          </a:xfrm>
          <a:prstGeom prst="rect">
            <a:avLst/>
          </a:prstGeom>
        </p:spPr>
        <p:txBody>
          <a:bodyPr wrap="square">
            <a:spAutoFit/>
          </a:bodyPr>
          <a:lstStyle/>
          <a:p>
            <a:pPr marL="342900" indent="-342900">
              <a:buFont typeface="Arial" panose="020B0604020202020204" pitchFamily="34" charset="0"/>
              <a:buChar char="•"/>
            </a:pPr>
            <a:r>
              <a:rPr lang="it-IT" sz="2000"/>
              <a:t>Mette fine alla separazione fra le due culture </a:t>
            </a:r>
          </a:p>
          <a:p>
            <a:pPr marL="342900" indent="-342900">
              <a:buFont typeface="Arial" panose="020B0604020202020204" pitchFamily="34" charset="0"/>
              <a:buChar char="•"/>
            </a:pPr>
            <a:r>
              <a:rPr lang="it-IT" sz="2000"/>
              <a:t>Consente di rispondere alle sfide poste dalla globalità e dalla complessità delle vista quotidiana, sociale, politica, nazionale e mondiale</a:t>
            </a:r>
          </a:p>
        </p:txBody>
      </p:sp>
    </p:spTree>
    <p:extLst>
      <p:ext uri="{BB962C8B-B14F-4D97-AF65-F5344CB8AC3E}">
        <p14:creationId xmlns:p14="http://schemas.microsoft.com/office/powerpoint/2010/main" val="2846859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1+#ppt_w/2"/>
                                          </p:val>
                                        </p:tav>
                                        <p:tav tm="100000">
                                          <p:val>
                                            <p:strVal val="#ppt_x"/>
                                          </p:val>
                                        </p:tav>
                                      </p:tavLst>
                                    </p:anim>
                                    <p:anim calcmode="lin" valueType="num">
                                      <p:cBhvr additive="base">
                                        <p:cTn id="2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500" fill="hold"/>
                                        <p:tgtEl>
                                          <p:spTgt spid="1027"/>
                                        </p:tgtEl>
                                        <p:attrNameLst>
                                          <p:attrName>ppt_x</p:attrName>
                                        </p:attrNameLst>
                                      </p:cBhvr>
                                      <p:tavLst>
                                        <p:tav tm="0">
                                          <p:val>
                                            <p:strVal val="1+#ppt_w/2"/>
                                          </p:val>
                                        </p:tav>
                                        <p:tav tm="100000">
                                          <p:val>
                                            <p:strVal val="#ppt_x"/>
                                          </p:val>
                                        </p:tav>
                                      </p:tavLst>
                                    </p:anim>
                                    <p:anim calcmode="lin" valueType="num">
                                      <p:cBhvr additive="base">
                                        <p:cTn id="3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6115" y="908720"/>
            <a:ext cx="5210021" cy="504056"/>
          </a:xfrm>
        </p:spPr>
        <p:txBody>
          <a:bodyPr>
            <a:noAutofit/>
          </a:bodyPr>
          <a:lstStyle/>
          <a:p>
            <a:pPr marL="0" indent="0">
              <a:buNone/>
            </a:pPr>
            <a:r>
              <a:rPr lang="it-IT" sz="2400"/>
              <a:t>I tratti essenziali dell’insegnante sono </a:t>
            </a:r>
          </a:p>
          <a:p>
            <a:pPr marL="0" indent="0">
              <a:buNone/>
            </a:pPr>
            <a:r>
              <a:rPr lang="it-IT" sz="2400"/>
              <a:t>(pag. 106):</a:t>
            </a:r>
          </a:p>
          <a:p>
            <a:pPr marL="0" indent="0">
              <a:buNone/>
            </a:pPr>
            <a:endParaRPr lang="it-IT" sz="2400"/>
          </a:p>
          <a:p>
            <a:pPr marL="0" indent="0">
              <a:buNone/>
            </a:pPr>
            <a:endParaRPr lang="it-IT" sz="2400"/>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Identikit dell’insegnante</a:t>
            </a:r>
          </a:p>
        </p:txBody>
      </p:sp>
      <p:graphicFrame>
        <p:nvGraphicFramePr>
          <p:cNvPr id="5" name="Diagramma 4"/>
          <p:cNvGraphicFramePr/>
          <p:nvPr>
            <p:extLst>
              <p:ext uri="{D42A27DB-BD31-4B8C-83A1-F6EECF244321}">
                <p14:modId xmlns:p14="http://schemas.microsoft.com/office/powerpoint/2010/main" val="1109632871"/>
              </p:ext>
            </p:extLst>
          </p:nvPr>
        </p:nvGraphicFramePr>
        <p:xfrm>
          <a:off x="3175" y="836712"/>
          <a:ext cx="913765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tangolo 5"/>
          <p:cNvSpPr/>
          <p:nvPr/>
        </p:nvSpPr>
        <p:spPr>
          <a:xfrm>
            <a:off x="395536" y="5889466"/>
            <a:ext cx="8640960" cy="707886"/>
          </a:xfrm>
          <a:prstGeom prst="rect">
            <a:avLst/>
          </a:prstGeom>
        </p:spPr>
        <p:txBody>
          <a:bodyPr wrap="square">
            <a:spAutoFit/>
          </a:bodyPr>
          <a:lstStyle/>
          <a:p>
            <a:r>
              <a:rPr lang="it-IT" sz="2000"/>
              <a:t>Sono questi i punti necessari per uscire dal pensiero chiuso e parcellizzato, ripiegato su se stesso, sul proprio sempre più minuscolo pezzetto di puzzle.</a:t>
            </a:r>
          </a:p>
        </p:txBody>
      </p:sp>
    </p:spTree>
    <p:extLst>
      <p:ext uri="{BB962C8B-B14F-4D97-AF65-F5344CB8AC3E}">
        <p14:creationId xmlns:p14="http://schemas.microsoft.com/office/powerpoint/2010/main" val="38695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graphicEl>
                                              <a:dgm id="{57D0513B-9BF5-4C19-B2E6-9E3A0FF37120}"/>
                                            </p:graphicEl>
                                          </p:spTgt>
                                        </p:tgtEl>
                                        <p:attrNameLst>
                                          <p:attrName>style.visibility</p:attrName>
                                        </p:attrNameLst>
                                      </p:cBhvr>
                                      <p:to>
                                        <p:strVal val="visible"/>
                                      </p:to>
                                    </p:set>
                                    <p:anim calcmode="lin" valueType="num">
                                      <p:cBhvr additive="base">
                                        <p:cTn id="7" dur="500" fill="hold"/>
                                        <p:tgtEl>
                                          <p:spTgt spid="5">
                                            <p:graphicEl>
                                              <a:dgm id="{57D0513B-9BF5-4C19-B2E6-9E3A0FF37120}"/>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57D0513B-9BF5-4C19-B2E6-9E3A0FF37120}"/>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graphicEl>
                                              <a:dgm id="{835F17E6-CE82-4427-8CB1-D81C73C2FCFA}"/>
                                            </p:graphicEl>
                                          </p:spTgt>
                                        </p:tgtEl>
                                        <p:attrNameLst>
                                          <p:attrName>style.visibility</p:attrName>
                                        </p:attrNameLst>
                                      </p:cBhvr>
                                      <p:to>
                                        <p:strVal val="visible"/>
                                      </p:to>
                                    </p:set>
                                    <p:anim calcmode="lin" valueType="num">
                                      <p:cBhvr additive="base">
                                        <p:cTn id="13" dur="500" fill="hold"/>
                                        <p:tgtEl>
                                          <p:spTgt spid="5">
                                            <p:graphicEl>
                                              <a:dgm id="{835F17E6-CE82-4427-8CB1-D81C73C2FCFA}"/>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835F17E6-CE82-4427-8CB1-D81C73C2FCFA}"/>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graphicEl>
                                              <a:dgm id="{9A98503D-2DD8-4996-9967-D7E41248904B}"/>
                                            </p:graphicEl>
                                          </p:spTgt>
                                        </p:tgtEl>
                                        <p:attrNameLst>
                                          <p:attrName>style.visibility</p:attrName>
                                        </p:attrNameLst>
                                      </p:cBhvr>
                                      <p:to>
                                        <p:strVal val="visible"/>
                                      </p:to>
                                    </p:set>
                                    <p:anim calcmode="lin" valueType="num">
                                      <p:cBhvr additive="base">
                                        <p:cTn id="19" dur="500" fill="hold"/>
                                        <p:tgtEl>
                                          <p:spTgt spid="5">
                                            <p:graphicEl>
                                              <a:dgm id="{9A98503D-2DD8-4996-9967-D7E41248904B}"/>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graphicEl>
                                              <a:dgm id="{9A98503D-2DD8-4996-9967-D7E41248904B}"/>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graphicEl>
                                              <a:dgm id="{CFFA2CE6-9B8E-4828-A8FC-F79B3AA706FE}"/>
                                            </p:graphicEl>
                                          </p:spTgt>
                                        </p:tgtEl>
                                        <p:attrNameLst>
                                          <p:attrName>style.visibility</p:attrName>
                                        </p:attrNameLst>
                                      </p:cBhvr>
                                      <p:to>
                                        <p:strVal val="visible"/>
                                      </p:to>
                                    </p:set>
                                    <p:anim calcmode="lin" valueType="num">
                                      <p:cBhvr additive="base">
                                        <p:cTn id="25" dur="500" fill="hold"/>
                                        <p:tgtEl>
                                          <p:spTgt spid="5">
                                            <p:graphicEl>
                                              <a:dgm id="{CFFA2CE6-9B8E-4828-A8FC-F79B3AA706FE}"/>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graphicEl>
                                              <a:dgm id="{CFFA2CE6-9B8E-4828-A8FC-F79B3AA706FE}"/>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graphicEl>
                                              <a:dgm id="{F2C28D16-286B-4C9C-8A71-D6E91ABC7C28}"/>
                                            </p:graphicEl>
                                          </p:spTgt>
                                        </p:tgtEl>
                                        <p:attrNameLst>
                                          <p:attrName>style.visibility</p:attrName>
                                        </p:attrNameLst>
                                      </p:cBhvr>
                                      <p:to>
                                        <p:strVal val="visible"/>
                                      </p:to>
                                    </p:set>
                                    <p:anim calcmode="lin" valueType="num">
                                      <p:cBhvr additive="base">
                                        <p:cTn id="31" dur="500" fill="hold"/>
                                        <p:tgtEl>
                                          <p:spTgt spid="5">
                                            <p:graphicEl>
                                              <a:dgm id="{F2C28D16-286B-4C9C-8A71-D6E91ABC7C28}"/>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graphicEl>
                                              <a:dgm id="{F2C28D16-286B-4C9C-8A71-D6E91ABC7C28}"/>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graphicEl>
                                              <a:dgm id="{D72D184D-6A46-46D0-B883-4ADE8A9440FD}"/>
                                            </p:graphicEl>
                                          </p:spTgt>
                                        </p:tgtEl>
                                        <p:attrNameLst>
                                          <p:attrName>style.visibility</p:attrName>
                                        </p:attrNameLst>
                                      </p:cBhvr>
                                      <p:to>
                                        <p:strVal val="visible"/>
                                      </p:to>
                                    </p:set>
                                    <p:anim calcmode="lin" valueType="num">
                                      <p:cBhvr additive="base">
                                        <p:cTn id="37" dur="500" fill="hold"/>
                                        <p:tgtEl>
                                          <p:spTgt spid="5">
                                            <p:graphicEl>
                                              <a:dgm id="{D72D184D-6A46-46D0-B883-4ADE8A9440FD}"/>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D72D184D-6A46-46D0-B883-4ADE8A9440FD}"/>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graphicEl>
                                              <a:dgm id="{93416314-5398-484C-9BEE-1131591B71D6}"/>
                                            </p:graphicEl>
                                          </p:spTgt>
                                        </p:tgtEl>
                                        <p:attrNameLst>
                                          <p:attrName>style.visibility</p:attrName>
                                        </p:attrNameLst>
                                      </p:cBhvr>
                                      <p:to>
                                        <p:strVal val="visible"/>
                                      </p:to>
                                    </p:set>
                                    <p:anim calcmode="lin" valueType="num">
                                      <p:cBhvr additive="base">
                                        <p:cTn id="43" dur="500" fill="hold"/>
                                        <p:tgtEl>
                                          <p:spTgt spid="5">
                                            <p:graphicEl>
                                              <a:dgm id="{93416314-5398-484C-9BEE-1131591B71D6}"/>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graphicEl>
                                              <a:dgm id="{93416314-5398-484C-9BEE-1131591B71D6}"/>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908720"/>
            <a:ext cx="3240360" cy="646331"/>
          </a:xfrm>
          <a:prstGeom prst="rect">
            <a:avLst/>
          </a:prstGeom>
        </p:spPr>
        <p:txBody>
          <a:bodyPr wrap="square">
            <a:spAutoFit/>
          </a:bodyPr>
          <a:lstStyle/>
          <a:p>
            <a:r>
              <a:rPr lang="it-IT" b="1"/>
              <a:t>Come realizzare la didattica per competenze</a:t>
            </a:r>
            <a:endParaRPr lang="it-IT"/>
          </a:p>
        </p:txBody>
      </p:sp>
      <p:sp>
        <p:nvSpPr>
          <p:cNvPr id="5"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graphicFrame>
        <p:nvGraphicFramePr>
          <p:cNvPr id="6" name="Diagramma 5"/>
          <p:cNvGraphicFramePr/>
          <p:nvPr>
            <p:extLst>
              <p:ext uri="{D42A27DB-BD31-4B8C-83A1-F6EECF244321}">
                <p14:modId xmlns:p14="http://schemas.microsoft.com/office/powerpoint/2010/main" val="393056147"/>
              </p:ext>
            </p:extLst>
          </p:nvPr>
        </p:nvGraphicFramePr>
        <p:xfrm>
          <a:off x="323528" y="1727268"/>
          <a:ext cx="4752528" cy="4798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p:cNvSpPr txBox="1"/>
          <p:nvPr/>
        </p:nvSpPr>
        <p:spPr>
          <a:xfrm>
            <a:off x="5508104" y="1180490"/>
            <a:ext cx="3456384" cy="1600438"/>
          </a:xfrm>
          <a:prstGeom prst="rect">
            <a:avLst/>
          </a:prstGeom>
          <a:noFill/>
          <a:ln>
            <a:solidFill>
              <a:schemeClr val="accent1"/>
            </a:solidFill>
          </a:ln>
        </p:spPr>
        <p:txBody>
          <a:bodyPr wrap="square" rtlCol="0">
            <a:spAutoFit/>
          </a:bodyPr>
          <a:lstStyle/>
          <a:p>
            <a:r>
              <a:rPr lang="it-IT" sz="1600"/>
              <a:t>Essa ci permette al massimo di conseguire conoscenze e abilità, ma non competenze.</a:t>
            </a:r>
          </a:p>
          <a:p>
            <a:r>
              <a:rPr lang="it-IT" sz="1600"/>
              <a:t>Genera sempre più estraniazione e rifiuto negli alunni</a:t>
            </a:r>
          </a:p>
          <a:p>
            <a:endParaRPr lang="it-IT"/>
          </a:p>
        </p:txBody>
      </p:sp>
      <p:sp>
        <p:nvSpPr>
          <p:cNvPr id="9" name="Rettangolo 8"/>
          <p:cNvSpPr/>
          <p:nvPr/>
        </p:nvSpPr>
        <p:spPr>
          <a:xfrm>
            <a:off x="5508104" y="2951073"/>
            <a:ext cx="3456384" cy="2062103"/>
          </a:xfrm>
          <a:prstGeom prst="rect">
            <a:avLst/>
          </a:prstGeom>
          <a:ln>
            <a:solidFill>
              <a:schemeClr val="accent1"/>
            </a:solidFill>
          </a:ln>
        </p:spPr>
        <p:txBody>
          <a:bodyPr wrap="square">
            <a:spAutoFit/>
          </a:bodyPr>
          <a:lstStyle/>
          <a:p>
            <a:r>
              <a:rPr lang="it-IT" sz="1600"/>
              <a:t>Dobbiamo offrire occasioni di assolvere in autonomia i “compiti significativi”, cioè compiti realizzati in contesto vero o verosimile e in situazioni di esperienza, che implichino la mobilitazione di saperi provenienti da campi disciplinari differenti</a:t>
            </a:r>
          </a:p>
        </p:txBody>
      </p:sp>
      <p:sp>
        <p:nvSpPr>
          <p:cNvPr id="10" name="Rettangolo 9"/>
          <p:cNvSpPr/>
          <p:nvPr/>
        </p:nvSpPr>
        <p:spPr>
          <a:xfrm>
            <a:off x="5508104" y="5201905"/>
            <a:ext cx="3456384" cy="1323439"/>
          </a:xfrm>
          <a:prstGeom prst="rect">
            <a:avLst/>
          </a:prstGeom>
          <a:ln>
            <a:solidFill>
              <a:schemeClr val="accent1"/>
            </a:solidFill>
          </a:ln>
        </p:spPr>
        <p:txBody>
          <a:bodyPr wrap="square">
            <a:spAutoFit/>
          </a:bodyPr>
          <a:lstStyle/>
          <a:p>
            <a:r>
              <a:rPr lang="it-IT" sz="1600"/>
              <a:t>Capacità di generalizzare, organizzare il pensiero, fare ipotesi, collaborare, realizzare un prodotto materiale o immateriale</a:t>
            </a:r>
          </a:p>
          <a:p>
            <a:endParaRPr lang="it-IT" sz="1600"/>
          </a:p>
        </p:txBody>
      </p:sp>
    </p:spTree>
    <p:extLst>
      <p:ext uri="{BB962C8B-B14F-4D97-AF65-F5344CB8AC3E}">
        <p14:creationId xmlns:p14="http://schemas.microsoft.com/office/powerpoint/2010/main" val="29712292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graphicEl>
                                              <a:dgm id="{342E05C9-CD6A-421A-A3C6-624DFFD43737}"/>
                                            </p:graphicEl>
                                          </p:spTgt>
                                        </p:tgtEl>
                                        <p:attrNameLst>
                                          <p:attrName>style.visibility</p:attrName>
                                        </p:attrNameLst>
                                      </p:cBhvr>
                                      <p:to>
                                        <p:strVal val="visible"/>
                                      </p:to>
                                    </p:set>
                                    <p:anim calcmode="lin" valueType="num">
                                      <p:cBhvr additive="base">
                                        <p:cTn id="13" dur="500" fill="hold"/>
                                        <p:tgtEl>
                                          <p:spTgt spid="6">
                                            <p:graphicEl>
                                              <a:dgm id="{342E05C9-CD6A-421A-A3C6-624DFFD43737}"/>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graphicEl>
                                              <a:dgm id="{342E05C9-CD6A-421A-A3C6-624DFFD43737}"/>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graphicEl>
                                              <a:dgm id="{49CFEE2C-7112-4B1E-BF4E-0F2121A5EBEF}"/>
                                            </p:graphicEl>
                                          </p:spTgt>
                                        </p:tgtEl>
                                        <p:attrNameLst>
                                          <p:attrName>style.visibility</p:attrName>
                                        </p:attrNameLst>
                                      </p:cBhvr>
                                      <p:to>
                                        <p:strVal val="visible"/>
                                      </p:to>
                                    </p:set>
                                    <p:anim calcmode="lin" valueType="num">
                                      <p:cBhvr additive="base">
                                        <p:cTn id="19" dur="500" fill="hold"/>
                                        <p:tgtEl>
                                          <p:spTgt spid="6">
                                            <p:graphicEl>
                                              <a:dgm id="{49CFEE2C-7112-4B1E-BF4E-0F2121A5EBEF}"/>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49CFEE2C-7112-4B1E-BF4E-0F2121A5EBEF}"/>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graphicEl>
                                              <a:dgm id="{02B68BB5-5FAA-4FC7-82A7-403BD693E4AE}"/>
                                            </p:graphicEl>
                                          </p:spTgt>
                                        </p:tgtEl>
                                        <p:attrNameLst>
                                          <p:attrName>style.visibility</p:attrName>
                                        </p:attrNameLst>
                                      </p:cBhvr>
                                      <p:to>
                                        <p:strVal val="visible"/>
                                      </p:to>
                                    </p:set>
                                    <p:anim calcmode="lin" valueType="num">
                                      <p:cBhvr additive="base">
                                        <p:cTn id="25" dur="500" fill="hold"/>
                                        <p:tgtEl>
                                          <p:spTgt spid="6">
                                            <p:graphicEl>
                                              <a:dgm id="{02B68BB5-5FAA-4FC7-82A7-403BD693E4AE}"/>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graphicEl>
                                              <a:dgm id="{02B68BB5-5FAA-4FC7-82A7-403BD693E4AE}"/>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graphicEl>
                                              <a:dgm id="{FBAF2E55-76B4-4E66-9CF5-237B0C7F8A09}"/>
                                            </p:graphicEl>
                                          </p:spTgt>
                                        </p:tgtEl>
                                        <p:attrNameLst>
                                          <p:attrName>style.visibility</p:attrName>
                                        </p:attrNameLst>
                                      </p:cBhvr>
                                      <p:to>
                                        <p:strVal val="visible"/>
                                      </p:to>
                                    </p:set>
                                    <p:anim calcmode="lin" valueType="num">
                                      <p:cBhvr additive="base">
                                        <p:cTn id="31" dur="500" fill="hold"/>
                                        <p:tgtEl>
                                          <p:spTgt spid="6">
                                            <p:graphicEl>
                                              <a:dgm id="{FBAF2E55-76B4-4E66-9CF5-237B0C7F8A09}"/>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graphicEl>
                                              <a:dgm id="{FBAF2E55-76B4-4E66-9CF5-237B0C7F8A09}"/>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graphicEl>
                                              <a:dgm id="{10D136B9-B64B-4BFE-97B0-1C3913D84A98}"/>
                                            </p:graphicEl>
                                          </p:spTgt>
                                        </p:tgtEl>
                                        <p:attrNameLst>
                                          <p:attrName>style.visibility</p:attrName>
                                        </p:attrNameLst>
                                      </p:cBhvr>
                                      <p:to>
                                        <p:strVal val="visible"/>
                                      </p:to>
                                    </p:set>
                                    <p:anim calcmode="lin" valueType="num">
                                      <p:cBhvr additive="base">
                                        <p:cTn id="37" dur="500" fill="hold"/>
                                        <p:tgtEl>
                                          <p:spTgt spid="6">
                                            <p:graphicEl>
                                              <a:dgm id="{10D136B9-B64B-4BFE-97B0-1C3913D84A98}"/>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graphicEl>
                                              <a:dgm id="{10D136B9-B64B-4BFE-97B0-1C3913D84A98}"/>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graphicEl>
                                              <a:dgm id="{1CAD12EF-92AE-496D-8A80-4FAA7BCE5D56}"/>
                                            </p:graphicEl>
                                          </p:spTgt>
                                        </p:tgtEl>
                                        <p:attrNameLst>
                                          <p:attrName>style.visibility</p:attrName>
                                        </p:attrNameLst>
                                      </p:cBhvr>
                                      <p:to>
                                        <p:strVal val="visible"/>
                                      </p:to>
                                    </p:set>
                                    <p:anim calcmode="lin" valueType="num">
                                      <p:cBhvr additive="base">
                                        <p:cTn id="43" dur="500" fill="hold"/>
                                        <p:tgtEl>
                                          <p:spTgt spid="6">
                                            <p:graphicEl>
                                              <a:dgm id="{1CAD12EF-92AE-496D-8A80-4FAA7BCE5D56}"/>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graphicEl>
                                              <a:dgm id="{1CAD12EF-92AE-496D-8A80-4FAA7BCE5D56}"/>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1+#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Sub>
          <a:bldDgm bld="one"/>
        </p:bldSub>
      </p:bldGraphic>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908720"/>
            <a:ext cx="32403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Calibri"/>
                <a:ea typeface="+mn-ea"/>
                <a:cs typeface="+mn-cs"/>
              </a:rPr>
              <a:t>Come realizzare la didattica per competenze</a:t>
            </a: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it-IT" sz="4000" b="0" i="0" u="none" strike="noStrike" kern="1200" cap="none" spc="0" normalizeH="0" baseline="0" noProof="0">
                <a:ln>
                  <a:noFill/>
                </a:ln>
                <a:solidFill>
                  <a:prstClr val="white"/>
                </a:solidFill>
                <a:effectLst/>
                <a:uLnTx/>
                <a:uFillTx/>
                <a:latin typeface="Cambria" pitchFamily="18" charset="0"/>
                <a:ea typeface="+mn-ea"/>
                <a:cs typeface="+mn-cs"/>
              </a:rPr>
              <a:t>La Didattica per competenze</a:t>
            </a:r>
            <a:endParaRPr kumimoji="0" lang="en-US" altLang="it-IT" sz="4000" b="1" i="0" u="none" strike="noStrike" kern="1200" cap="none" spc="0" normalizeH="0" baseline="0" noProof="0">
              <a:ln>
                <a:noFill/>
              </a:ln>
              <a:solidFill>
                <a:prstClr val="white"/>
              </a:solidFill>
              <a:effectLst/>
              <a:uLnTx/>
              <a:uFillTx/>
              <a:latin typeface="Cambria" pitchFamily="18" charset="0"/>
              <a:ea typeface="+mn-ea"/>
              <a:cs typeface="Arial" pitchFamily="34" charset="0"/>
              <a:sym typeface="Arial" pitchFamily="34" charset="0"/>
            </a:endParaRPr>
          </a:p>
        </p:txBody>
      </p:sp>
      <p:graphicFrame>
        <p:nvGraphicFramePr>
          <p:cNvPr id="6" name="Diagramma 5"/>
          <p:cNvGraphicFramePr/>
          <p:nvPr>
            <p:extLst/>
          </p:nvPr>
        </p:nvGraphicFramePr>
        <p:xfrm>
          <a:off x="323528" y="1727268"/>
          <a:ext cx="4752528" cy="4798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p:cNvSpPr txBox="1"/>
          <p:nvPr/>
        </p:nvSpPr>
        <p:spPr>
          <a:xfrm>
            <a:off x="5508104" y="1180490"/>
            <a:ext cx="3456384" cy="160043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mn-cs"/>
              </a:rPr>
              <a:t>Essa ci permette al massimo di conseguire conoscenze e abilità, ma non competenze.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mn-cs"/>
              </a:rPr>
              <a:t>Genera sempre più estraniazione e rifiuto negli alunni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ttangolo 8"/>
          <p:cNvSpPr/>
          <p:nvPr/>
        </p:nvSpPr>
        <p:spPr>
          <a:xfrm>
            <a:off x="5508104" y="2951073"/>
            <a:ext cx="3456384" cy="2062103"/>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mn-cs"/>
              </a:rPr>
              <a:t>Dobbiamo offrire occasioni di assolvere in autonomia i “compiti significativi”, cioè compiti realizzati in contesto vero o verosimile e in situazioni di esperienza, che implichino la mobilitazione di saperi provenienti da campi disciplinari differenti</a:t>
            </a:r>
          </a:p>
        </p:txBody>
      </p:sp>
      <p:sp>
        <p:nvSpPr>
          <p:cNvPr id="10" name="Rettangolo 9"/>
          <p:cNvSpPr/>
          <p:nvPr/>
        </p:nvSpPr>
        <p:spPr>
          <a:xfrm>
            <a:off x="5508104" y="5201905"/>
            <a:ext cx="3456384" cy="1323439"/>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a:ea typeface="+mn-ea"/>
                <a:cs typeface="+mn-cs"/>
              </a:rPr>
              <a:t>Capacità di generalizzare, organizzare il pensiero, fare ipotesi, collaborare, realizzare un prodotto materiale o immateriale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004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graphicEl>
                                              <a:dgm id="{342E05C9-CD6A-421A-A3C6-624DFFD43737}"/>
                                            </p:graphicEl>
                                          </p:spTgt>
                                        </p:tgtEl>
                                        <p:attrNameLst>
                                          <p:attrName>style.visibility</p:attrName>
                                        </p:attrNameLst>
                                      </p:cBhvr>
                                      <p:to>
                                        <p:strVal val="visible"/>
                                      </p:to>
                                    </p:set>
                                    <p:anim calcmode="lin" valueType="num">
                                      <p:cBhvr additive="base">
                                        <p:cTn id="13" dur="500" fill="hold"/>
                                        <p:tgtEl>
                                          <p:spTgt spid="6">
                                            <p:graphicEl>
                                              <a:dgm id="{342E05C9-CD6A-421A-A3C6-624DFFD43737}"/>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graphicEl>
                                              <a:dgm id="{342E05C9-CD6A-421A-A3C6-624DFFD43737}"/>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graphicEl>
                                              <a:dgm id="{49CFEE2C-7112-4B1E-BF4E-0F2121A5EBEF}"/>
                                            </p:graphicEl>
                                          </p:spTgt>
                                        </p:tgtEl>
                                        <p:attrNameLst>
                                          <p:attrName>style.visibility</p:attrName>
                                        </p:attrNameLst>
                                      </p:cBhvr>
                                      <p:to>
                                        <p:strVal val="visible"/>
                                      </p:to>
                                    </p:set>
                                    <p:anim calcmode="lin" valueType="num">
                                      <p:cBhvr additive="base">
                                        <p:cTn id="19" dur="500" fill="hold"/>
                                        <p:tgtEl>
                                          <p:spTgt spid="6">
                                            <p:graphicEl>
                                              <a:dgm id="{49CFEE2C-7112-4B1E-BF4E-0F2121A5EBEF}"/>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49CFEE2C-7112-4B1E-BF4E-0F2121A5EBEF}"/>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graphicEl>
                                              <a:dgm id="{02B68BB5-5FAA-4FC7-82A7-403BD693E4AE}"/>
                                            </p:graphicEl>
                                          </p:spTgt>
                                        </p:tgtEl>
                                        <p:attrNameLst>
                                          <p:attrName>style.visibility</p:attrName>
                                        </p:attrNameLst>
                                      </p:cBhvr>
                                      <p:to>
                                        <p:strVal val="visible"/>
                                      </p:to>
                                    </p:set>
                                    <p:anim calcmode="lin" valueType="num">
                                      <p:cBhvr additive="base">
                                        <p:cTn id="25" dur="500" fill="hold"/>
                                        <p:tgtEl>
                                          <p:spTgt spid="6">
                                            <p:graphicEl>
                                              <a:dgm id="{02B68BB5-5FAA-4FC7-82A7-403BD693E4AE}"/>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graphicEl>
                                              <a:dgm id="{02B68BB5-5FAA-4FC7-82A7-403BD693E4AE}"/>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graphicEl>
                                              <a:dgm id="{FBAF2E55-76B4-4E66-9CF5-237B0C7F8A09}"/>
                                            </p:graphicEl>
                                          </p:spTgt>
                                        </p:tgtEl>
                                        <p:attrNameLst>
                                          <p:attrName>style.visibility</p:attrName>
                                        </p:attrNameLst>
                                      </p:cBhvr>
                                      <p:to>
                                        <p:strVal val="visible"/>
                                      </p:to>
                                    </p:set>
                                    <p:anim calcmode="lin" valueType="num">
                                      <p:cBhvr additive="base">
                                        <p:cTn id="31" dur="500" fill="hold"/>
                                        <p:tgtEl>
                                          <p:spTgt spid="6">
                                            <p:graphicEl>
                                              <a:dgm id="{FBAF2E55-76B4-4E66-9CF5-237B0C7F8A09}"/>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graphicEl>
                                              <a:dgm id="{FBAF2E55-76B4-4E66-9CF5-237B0C7F8A09}"/>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
                                            <p:graphicEl>
                                              <a:dgm id="{10D136B9-B64B-4BFE-97B0-1C3913D84A98}"/>
                                            </p:graphicEl>
                                          </p:spTgt>
                                        </p:tgtEl>
                                        <p:attrNameLst>
                                          <p:attrName>style.visibility</p:attrName>
                                        </p:attrNameLst>
                                      </p:cBhvr>
                                      <p:to>
                                        <p:strVal val="visible"/>
                                      </p:to>
                                    </p:set>
                                    <p:anim calcmode="lin" valueType="num">
                                      <p:cBhvr additive="base">
                                        <p:cTn id="37" dur="500" fill="hold"/>
                                        <p:tgtEl>
                                          <p:spTgt spid="6">
                                            <p:graphicEl>
                                              <a:dgm id="{10D136B9-B64B-4BFE-97B0-1C3913D84A98}"/>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graphicEl>
                                              <a:dgm id="{10D136B9-B64B-4BFE-97B0-1C3913D84A98}"/>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graphicEl>
                                              <a:dgm id="{1CAD12EF-92AE-496D-8A80-4FAA7BCE5D56}"/>
                                            </p:graphicEl>
                                          </p:spTgt>
                                        </p:tgtEl>
                                        <p:attrNameLst>
                                          <p:attrName>style.visibility</p:attrName>
                                        </p:attrNameLst>
                                      </p:cBhvr>
                                      <p:to>
                                        <p:strVal val="visible"/>
                                      </p:to>
                                    </p:set>
                                    <p:anim calcmode="lin" valueType="num">
                                      <p:cBhvr additive="base">
                                        <p:cTn id="43" dur="500" fill="hold"/>
                                        <p:tgtEl>
                                          <p:spTgt spid="6">
                                            <p:graphicEl>
                                              <a:dgm id="{1CAD12EF-92AE-496D-8A80-4FAA7BCE5D56}"/>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graphicEl>
                                              <a:dgm id="{1CAD12EF-92AE-496D-8A80-4FAA7BCE5D56}"/>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1+#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Sub>
          <a:bldDgm bld="one"/>
        </p:bldSub>
      </p:bldGraphic>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653603" y="1052736"/>
            <a:ext cx="7848872" cy="3970318"/>
          </a:xfrm>
          <a:prstGeom prst="rect">
            <a:avLst/>
          </a:prstGeom>
        </p:spPr>
        <p:txBody>
          <a:bodyPr wrap="square">
            <a:spAutoFit/>
          </a:bodyPr>
          <a:lstStyle/>
          <a:p>
            <a:r>
              <a:rPr lang="it-IT" sz="2000" b="1"/>
              <a:t>Strategie, tecniche, strumenti didattici per costruire competenze</a:t>
            </a:r>
          </a:p>
          <a:p>
            <a:endParaRPr lang="it-IT"/>
          </a:p>
          <a:p>
            <a:r>
              <a:rPr lang="it-IT"/>
              <a:t>La didattica tradizionale, basata prevalentemente sull’azione del docente, sulla trasmissione di conoscenze e sull’esercizio di procedure, permette di conseguire al massimo delle buone abilità. </a:t>
            </a:r>
          </a:p>
          <a:p>
            <a:endParaRPr lang="it-IT"/>
          </a:p>
          <a:p>
            <a:r>
              <a:rPr lang="it-IT"/>
              <a:t>La competenza, invece, si vede e si apprezza in situazione, come “sapere agito”, capacità di reagire alle sollecitazioni offerte dall’esperienza, mobilitando tutte le proprie risorse cognitive, pratiche, sociali, metodologiche, personali.</a:t>
            </a:r>
          </a:p>
          <a:p>
            <a:endParaRPr lang="it-IT"/>
          </a:p>
          <a:p>
            <a:r>
              <a:rPr lang="it-IT"/>
              <a:t>Accanto alle lezioni, alle esercitazioni, al consolidamento di procedure, che pure non vanno certo eliminati, è necessario prevedere discussioni, lavori in gruppo, studio di casi, soluzioni di problemi di esperienza, presa di decisioni, realizzazione di compiti significativi.</a:t>
            </a:r>
          </a:p>
        </p:txBody>
      </p:sp>
    </p:spTree>
    <p:extLst>
      <p:ext uri="{BB962C8B-B14F-4D97-AF65-F5344CB8AC3E}">
        <p14:creationId xmlns:p14="http://schemas.microsoft.com/office/powerpoint/2010/main" val="11109316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733A"/>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 y="3067087"/>
            <a:ext cx="9143999" cy="5114441"/>
          </a:xfrm>
          <a:prstGeom prst="rect">
            <a:avLst/>
          </a:prstGeom>
        </p:spPr>
      </p:pic>
      <p:sp>
        <p:nvSpPr>
          <p:cNvPr id="123" name="Shape 123"/>
          <p:cNvSpPr>
            <a:spLocks noGrp="1"/>
          </p:cNvSpPr>
          <p:nvPr>
            <p:ph type="title"/>
          </p:nvPr>
        </p:nvSpPr>
        <p:spPr>
          <a:prstGeom prst="rect">
            <a:avLst/>
          </a:prstGeom>
        </p:spPr>
        <p:txBody>
          <a:bodyPr/>
          <a:lstStyle/>
          <a:p>
            <a:r>
              <a:rPr lang="it-IT" dirty="0"/>
              <a:t>Vi insegno a nuotare</a:t>
            </a:r>
            <a:endParaRPr dirty="0"/>
          </a:p>
        </p:txBody>
      </p:sp>
      <p:sp>
        <p:nvSpPr>
          <p:cNvPr id="124" name="Shape 124"/>
          <p:cNvSpPr>
            <a:spLocks noGrp="1"/>
          </p:cNvSpPr>
          <p:nvPr>
            <p:ph type="body" sz="half" idx="1"/>
          </p:nvPr>
        </p:nvSpPr>
        <p:spPr>
          <a:xfrm>
            <a:off x="669727" y="1835051"/>
            <a:ext cx="7804547" cy="1232036"/>
          </a:xfrm>
          <a:prstGeom prst="rect">
            <a:avLst/>
          </a:prstGeom>
        </p:spPr>
        <p:txBody>
          <a:bodyPr anchor="t">
            <a:normAutofit/>
          </a:bodyPr>
          <a:lstStyle/>
          <a:p>
            <a:pPr algn="just"/>
            <a:r>
              <a:rPr lang="it-IT" sz="2000" dirty="0"/>
              <a:t>Poniamoci in piedi sul bordo della vasca;</a:t>
            </a:r>
          </a:p>
          <a:p>
            <a:pPr algn="just"/>
            <a:r>
              <a:rPr lang="it-IT" sz="2000" dirty="0"/>
              <a:t>diamoci una spinta con gli arti posteriori in modo tale che la discesa in acqua sia il più possibile verticale</a:t>
            </a:r>
          </a:p>
        </p:txBody>
      </p:sp>
    </p:spTree>
    <p:extLst>
      <p:ext uri="{BB962C8B-B14F-4D97-AF65-F5344CB8AC3E}">
        <p14:creationId xmlns:p14="http://schemas.microsoft.com/office/powerpoint/2010/main" val="563765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it-IT" sz="4000" b="0" i="0" u="none" strike="noStrike" kern="1200" cap="none" spc="0" normalizeH="0" baseline="0" noProof="0">
                <a:ln>
                  <a:noFill/>
                </a:ln>
                <a:solidFill>
                  <a:prstClr val="white"/>
                </a:solidFill>
                <a:effectLst/>
                <a:uLnTx/>
                <a:uFillTx/>
                <a:latin typeface="Cambria" pitchFamily="18" charset="0"/>
                <a:ea typeface="+mn-ea"/>
                <a:cs typeface="+mn-cs"/>
              </a:rPr>
              <a:t>La Didattica per competenze</a:t>
            </a:r>
            <a:endParaRPr kumimoji="0" lang="en-US" altLang="it-IT" sz="4000" b="1" i="0" u="none" strike="noStrike" kern="1200" cap="none" spc="0" normalizeH="0" baseline="0" noProof="0">
              <a:ln>
                <a:noFill/>
              </a:ln>
              <a:solidFill>
                <a:prstClr val="white"/>
              </a:solidFill>
              <a:effectLst/>
              <a:uLnTx/>
              <a:uFillTx/>
              <a:latin typeface="Cambria" pitchFamily="18" charset="0"/>
              <a:ea typeface="+mn-ea"/>
              <a:cs typeface="Arial" pitchFamily="34" charset="0"/>
              <a:sym typeface="Arial" pitchFamily="34" charset="0"/>
            </a:endParaRPr>
          </a:p>
        </p:txBody>
      </p:sp>
      <p:sp>
        <p:nvSpPr>
          <p:cNvPr id="4" name="Rettangolo arrotondato 3"/>
          <p:cNvSpPr/>
          <p:nvPr/>
        </p:nvSpPr>
        <p:spPr>
          <a:xfrm>
            <a:off x="971600" y="1268760"/>
            <a:ext cx="748883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Calibri"/>
                <a:ea typeface="+mn-ea"/>
                <a:cs typeface="+mn-cs"/>
              </a:rPr>
              <a:t>Cognitivismo	Costruttivismo    	Costruzionismo</a:t>
            </a:r>
          </a:p>
        </p:txBody>
      </p:sp>
      <p:sp>
        <p:nvSpPr>
          <p:cNvPr id="2" name="Per 1"/>
          <p:cNvSpPr/>
          <p:nvPr/>
        </p:nvSpPr>
        <p:spPr>
          <a:xfrm>
            <a:off x="2051720" y="1063588"/>
            <a:ext cx="1274440" cy="1202432"/>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ttangolo arrotondato 4"/>
          <p:cNvSpPr/>
          <p:nvPr/>
        </p:nvSpPr>
        <p:spPr>
          <a:xfrm>
            <a:off x="962570" y="3068960"/>
            <a:ext cx="748883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Calibri"/>
                <a:ea typeface="+mn-ea"/>
                <a:cs typeface="+mn-cs"/>
              </a:rPr>
              <a:t>Cognitivismo	Costruttivismo    	Costruzionismo</a:t>
            </a:r>
          </a:p>
        </p:txBody>
      </p:sp>
      <p:sp>
        <p:nvSpPr>
          <p:cNvPr id="7" name="Rettangolo arrotondato 6"/>
          <p:cNvSpPr/>
          <p:nvPr/>
        </p:nvSpPr>
        <p:spPr>
          <a:xfrm>
            <a:off x="971600" y="4797152"/>
            <a:ext cx="748883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white"/>
                </a:solidFill>
                <a:effectLst/>
                <a:uLnTx/>
                <a:uFillTx/>
                <a:latin typeface="Calibri"/>
                <a:ea typeface="+mn-ea"/>
                <a:cs typeface="+mn-cs"/>
              </a:rPr>
              <a:t>Enattivismo</a:t>
            </a:r>
            <a:r>
              <a:rPr kumimoji="0" lang="it-IT" sz="1800" b="1" i="0" u="none" strike="noStrike" kern="1200" cap="none" spc="0" normalizeH="0" baseline="0" noProof="0" dirty="0">
                <a:ln>
                  <a:noFill/>
                </a:ln>
                <a:solidFill>
                  <a:prstClr val="white"/>
                </a:solidFill>
                <a:effectLst/>
                <a:uLnTx/>
                <a:uFillTx/>
                <a:latin typeface="Calibri"/>
                <a:ea typeface="+mn-ea"/>
                <a:cs typeface="+mn-cs"/>
              </a:rPr>
              <a:t> (Costruttivismo + </a:t>
            </a:r>
            <a:r>
              <a:rPr kumimoji="0" lang="it-IT" sz="1800" b="1" i="0" u="none" strike="noStrike" kern="1200" cap="none" spc="0" normalizeH="0" baseline="0" noProof="0" dirty="0" err="1">
                <a:ln>
                  <a:noFill/>
                </a:ln>
                <a:solidFill>
                  <a:prstClr val="white"/>
                </a:solidFill>
                <a:effectLst/>
                <a:uLnTx/>
                <a:uFillTx/>
                <a:latin typeface="Calibri"/>
                <a:ea typeface="+mn-ea"/>
                <a:cs typeface="+mn-cs"/>
              </a:rPr>
              <a:t>Embodied</a:t>
            </a:r>
            <a:r>
              <a:rPr kumimoji="0" lang="it-IT" sz="1800" b="1"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393523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873149" y="2671564"/>
            <a:ext cx="5397701" cy="2917676"/>
          </a:xfrm>
          <a:prstGeom prst="rect">
            <a:avLst/>
          </a:prstGeom>
        </p:spPr>
      </p:pic>
      <p:sp>
        <p:nvSpPr>
          <p:cNvPr id="2" name="Titolo 1"/>
          <p:cNvSpPr>
            <a:spLocks noGrp="1"/>
          </p:cNvSpPr>
          <p:nvPr>
            <p:ph type="title"/>
          </p:nvPr>
        </p:nvSpPr>
        <p:spPr/>
        <p:txBody>
          <a:bodyPr>
            <a:normAutofit/>
          </a:bodyPr>
          <a:lstStyle/>
          <a:p>
            <a:r>
              <a:rPr lang="it-IT" sz="4000" dirty="0">
                <a:latin typeface="Cambria" panose="02040503050406030204" pitchFamily="18" charset="0"/>
              </a:rPr>
              <a:t>Parafrasando Kant</a:t>
            </a:r>
          </a:p>
        </p:txBody>
      </p:sp>
      <p:sp>
        <p:nvSpPr>
          <p:cNvPr id="3" name="Segnaposto contenuto 2"/>
          <p:cNvSpPr>
            <a:spLocks noGrp="1"/>
          </p:cNvSpPr>
          <p:nvPr>
            <p:ph idx="1"/>
          </p:nvPr>
        </p:nvSpPr>
        <p:spPr>
          <a:xfrm>
            <a:off x="457200" y="1553433"/>
            <a:ext cx="8229600" cy="1540768"/>
          </a:xfrm>
        </p:spPr>
        <p:txBody>
          <a:bodyPr>
            <a:normAutofit/>
          </a:bodyPr>
          <a:lstStyle/>
          <a:p>
            <a:pPr marL="0" indent="0">
              <a:buNone/>
            </a:pPr>
            <a:r>
              <a:rPr lang="it-IT" sz="2000" dirty="0">
                <a:latin typeface="Cambria" panose="02040503050406030204" pitchFamily="18" charset="0"/>
              </a:rPr>
              <a:t>Così come un liquido assume la forma del contenitore che lo contiene, il concetto assume la caratteristica di chi se lo sta costruendo. Dunque il concetto viene decostruito nella sua apparente obiettività e viene ricostruito adattandolo alla singola persona. (D’Amore)</a:t>
            </a:r>
          </a:p>
        </p:txBody>
      </p:sp>
      <p:sp>
        <p:nvSpPr>
          <p:cNvPr id="4" name="Rettangolo 3"/>
          <p:cNvSpPr/>
          <p:nvPr/>
        </p:nvSpPr>
        <p:spPr>
          <a:xfrm>
            <a:off x="611560" y="5842620"/>
            <a:ext cx="8229600" cy="1015663"/>
          </a:xfrm>
          <a:prstGeom prst="rect">
            <a:avLst/>
          </a:prstGeom>
        </p:spPr>
        <p:txBody>
          <a:bodyPr wrap="square">
            <a:spAutoFit/>
          </a:bodyPr>
          <a:lstStyle/>
          <a:p>
            <a:r>
              <a:rPr lang="it-IT" sz="2000" dirty="0">
                <a:latin typeface="Cambria" panose="02040503050406030204" pitchFamily="18" charset="0"/>
              </a:rPr>
              <a:t>La relazione più significativa fra i tre “vertici” di quel triangolo è proprio quella umana, non si può ridurre a una metodologia miracolosa. (</a:t>
            </a:r>
            <a:r>
              <a:rPr lang="it-IT" sz="2000" dirty="0" err="1">
                <a:latin typeface="Cambria" panose="02040503050406030204" pitchFamily="18" charset="0"/>
              </a:rPr>
              <a:t>Houssaye</a:t>
            </a:r>
            <a:r>
              <a:rPr lang="it-IT" sz="2000" dirty="0">
                <a:latin typeface="Cambria" panose="02040503050406030204" pitchFamily="18" charset="0"/>
              </a:rPr>
              <a:t>)</a:t>
            </a:r>
          </a:p>
        </p:txBody>
      </p:sp>
    </p:spTree>
    <p:extLst>
      <p:ext uri="{BB962C8B-B14F-4D97-AF65-F5344CB8AC3E}">
        <p14:creationId xmlns:p14="http://schemas.microsoft.com/office/powerpoint/2010/main" val="108039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179160030"/>
              </p:ext>
            </p:extLst>
          </p:nvPr>
        </p:nvGraphicFramePr>
        <p:xfrm>
          <a:off x="35496" y="1196752"/>
          <a:ext cx="9033321"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it-IT" sz="4000" b="0" i="0" u="none" strike="noStrike" kern="1200" cap="none" spc="0" normalizeH="0" baseline="0" noProof="0">
                <a:ln>
                  <a:noFill/>
                </a:ln>
                <a:solidFill>
                  <a:prstClr val="white"/>
                </a:solidFill>
                <a:effectLst/>
                <a:uLnTx/>
                <a:uFillTx/>
                <a:latin typeface="Cambria" pitchFamily="18" charset="0"/>
                <a:ea typeface="+mn-ea"/>
                <a:cs typeface="+mn-cs"/>
              </a:rPr>
              <a:t>La Didattica per competenze</a:t>
            </a:r>
            <a:endParaRPr kumimoji="0" lang="en-US" altLang="it-IT" sz="4000" b="1" i="0" u="none" strike="noStrike" kern="1200" cap="none" spc="0" normalizeH="0" baseline="0" noProof="0">
              <a:ln>
                <a:noFill/>
              </a:ln>
              <a:solidFill>
                <a:prstClr val="white"/>
              </a:solidFill>
              <a:effectLst/>
              <a:uLnTx/>
              <a:uFillTx/>
              <a:latin typeface="Cambria" pitchFamily="18" charset="0"/>
              <a:ea typeface="+mn-ea"/>
              <a:cs typeface="Arial" pitchFamily="34" charset="0"/>
              <a:sym typeface="Arial" pitchFamily="34" charset="0"/>
            </a:endParaRPr>
          </a:p>
        </p:txBody>
      </p:sp>
    </p:spTree>
    <p:extLst>
      <p:ext uri="{BB962C8B-B14F-4D97-AF65-F5344CB8AC3E}">
        <p14:creationId xmlns:p14="http://schemas.microsoft.com/office/powerpoint/2010/main" val="1367413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2ED46022-70CE-425F-B91F-5C947FA077D1}"/>
                                            </p:graphicEl>
                                          </p:spTgt>
                                        </p:tgtEl>
                                        <p:attrNameLst>
                                          <p:attrName>style.visibility</p:attrName>
                                        </p:attrNameLst>
                                      </p:cBhvr>
                                      <p:to>
                                        <p:strVal val="visible"/>
                                      </p:to>
                                    </p:set>
                                    <p:anim calcmode="lin" valueType="num">
                                      <p:cBhvr additive="base">
                                        <p:cTn id="7" dur="500" fill="hold"/>
                                        <p:tgtEl>
                                          <p:spTgt spid="4">
                                            <p:graphicEl>
                                              <a:dgm id="{2ED46022-70CE-425F-B91F-5C947FA077D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2ED46022-70CE-425F-B91F-5C947FA077D1}"/>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2198E449-3C6F-44A7-A651-5C6CD667B41F}"/>
                                            </p:graphicEl>
                                          </p:spTgt>
                                        </p:tgtEl>
                                        <p:attrNameLst>
                                          <p:attrName>style.visibility</p:attrName>
                                        </p:attrNameLst>
                                      </p:cBhvr>
                                      <p:to>
                                        <p:strVal val="visible"/>
                                      </p:to>
                                    </p:set>
                                    <p:anim calcmode="lin" valueType="num">
                                      <p:cBhvr additive="base">
                                        <p:cTn id="11" dur="500" fill="hold"/>
                                        <p:tgtEl>
                                          <p:spTgt spid="4">
                                            <p:graphicEl>
                                              <a:dgm id="{2198E449-3C6F-44A7-A651-5C6CD667B41F}"/>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2198E449-3C6F-44A7-A651-5C6CD667B41F}"/>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527009AB-1461-4F4D-8A19-776397AD9866}"/>
                                            </p:graphicEl>
                                          </p:spTgt>
                                        </p:tgtEl>
                                        <p:attrNameLst>
                                          <p:attrName>style.visibility</p:attrName>
                                        </p:attrNameLst>
                                      </p:cBhvr>
                                      <p:to>
                                        <p:strVal val="visible"/>
                                      </p:to>
                                    </p:set>
                                    <p:anim calcmode="lin" valueType="num">
                                      <p:cBhvr additive="base">
                                        <p:cTn id="17" dur="500" fill="hold"/>
                                        <p:tgtEl>
                                          <p:spTgt spid="4">
                                            <p:graphicEl>
                                              <a:dgm id="{527009AB-1461-4F4D-8A19-776397AD986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527009AB-1461-4F4D-8A19-776397AD986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163FB1D7-181D-4119-91B3-F5A12E6AC19B}"/>
                                            </p:graphicEl>
                                          </p:spTgt>
                                        </p:tgtEl>
                                        <p:attrNameLst>
                                          <p:attrName>style.visibility</p:attrName>
                                        </p:attrNameLst>
                                      </p:cBhvr>
                                      <p:to>
                                        <p:strVal val="visible"/>
                                      </p:to>
                                    </p:set>
                                    <p:anim calcmode="lin" valueType="num">
                                      <p:cBhvr additive="base">
                                        <p:cTn id="21" dur="500" fill="hold"/>
                                        <p:tgtEl>
                                          <p:spTgt spid="4">
                                            <p:graphicEl>
                                              <a:dgm id="{163FB1D7-181D-4119-91B3-F5A12E6AC19B}"/>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163FB1D7-181D-4119-91B3-F5A12E6AC19B}"/>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graphicEl>
                                              <a:dgm id="{51F5E1DD-C535-4DA2-BE2C-3421A025AABE}"/>
                                            </p:graphicEl>
                                          </p:spTgt>
                                        </p:tgtEl>
                                        <p:attrNameLst>
                                          <p:attrName>style.visibility</p:attrName>
                                        </p:attrNameLst>
                                      </p:cBhvr>
                                      <p:to>
                                        <p:strVal val="visible"/>
                                      </p:to>
                                    </p:set>
                                    <p:anim calcmode="lin" valueType="num">
                                      <p:cBhvr additive="base">
                                        <p:cTn id="27" dur="500" fill="hold"/>
                                        <p:tgtEl>
                                          <p:spTgt spid="4">
                                            <p:graphicEl>
                                              <a:dgm id="{51F5E1DD-C535-4DA2-BE2C-3421A025AABE}"/>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51F5E1DD-C535-4DA2-BE2C-3421A025AABE}"/>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graphicEl>
                                              <a:dgm id="{FDD71A14-1E9D-4B47-B1C7-A8DD384BC36B}"/>
                                            </p:graphicEl>
                                          </p:spTgt>
                                        </p:tgtEl>
                                        <p:attrNameLst>
                                          <p:attrName>style.visibility</p:attrName>
                                        </p:attrNameLst>
                                      </p:cBhvr>
                                      <p:to>
                                        <p:strVal val="visible"/>
                                      </p:to>
                                    </p:set>
                                    <p:anim calcmode="lin" valueType="num">
                                      <p:cBhvr additive="base">
                                        <p:cTn id="31" dur="500" fill="hold"/>
                                        <p:tgtEl>
                                          <p:spTgt spid="4">
                                            <p:graphicEl>
                                              <a:dgm id="{FDD71A14-1E9D-4B47-B1C7-A8DD384BC36B}"/>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FDD71A14-1E9D-4B47-B1C7-A8DD384BC36B}"/>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graphicEl>
                                              <a:dgm id="{6AE778FF-8208-4F3D-AF94-F2866ADE1FBC}"/>
                                            </p:graphicEl>
                                          </p:spTgt>
                                        </p:tgtEl>
                                        <p:attrNameLst>
                                          <p:attrName>style.visibility</p:attrName>
                                        </p:attrNameLst>
                                      </p:cBhvr>
                                      <p:to>
                                        <p:strVal val="visible"/>
                                      </p:to>
                                    </p:set>
                                    <p:anim calcmode="lin" valueType="num">
                                      <p:cBhvr additive="base">
                                        <p:cTn id="37" dur="500" fill="hold"/>
                                        <p:tgtEl>
                                          <p:spTgt spid="4">
                                            <p:graphicEl>
                                              <a:dgm id="{6AE778FF-8208-4F3D-AF94-F2866ADE1FBC}"/>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6AE778FF-8208-4F3D-AF94-F2866ADE1FBC}"/>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graphicEl>
                                              <a:dgm id="{FAA5D3C9-AE77-469C-9059-5D0D76802F3A}"/>
                                            </p:graphicEl>
                                          </p:spTgt>
                                        </p:tgtEl>
                                        <p:attrNameLst>
                                          <p:attrName>style.visibility</p:attrName>
                                        </p:attrNameLst>
                                      </p:cBhvr>
                                      <p:to>
                                        <p:strVal val="visible"/>
                                      </p:to>
                                    </p:set>
                                    <p:anim calcmode="lin" valueType="num">
                                      <p:cBhvr additive="base">
                                        <p:cTn id="41" dur="500" fill="hold"/>
                                        <p:tgtEl>
                                          <p:spTgt spid="4">
                                            <p:graphicEl>
                                              <a:dgm id="{FAA5D3C9-AE77-469C-9059-5D0D76802F3A}"/>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graphicEl>
                                              <a:dgm id="{FAA5D3C9-AE77-469C-9059-5D0D76802F3A}"/>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graphicEl>
                                              <a:dgm id="{93F14790-64E6-4A0D-AEDC-EB1C44DC116E}"/>
                                            </p:graphicEl>
                                          </p:spTgt>
                                        </p:tgtEl>
                                        <p:attrNameLst>
                                          <p:attrName>style.visibility</p:attrName>
                                        </p:attrNameLst>
                                      </p:cBhvr>
                                      <p:to>
                                        <p:strVal val="visible"/>
                                      </p:to>
                                    </p:set>
                                    <p:anim calcmode="lin" valueType="num">
                                      <p:cBhvr additive="base">
                                        <p:cTn id="47" dur="500" fill="hold"/>
                                        <p:tgtEl>
                                          <p:spTgt spid="4">
                                            <p:graphicEl>
                                              <a:dgm id="{93F14790-64E6-4A0D-AEDC-EB1C44DC116E}"/>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93F14790-64E6-4A0D-AEDC-EB1C44DC116E}"/>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graphicEl>
                                              <a:dgm id="{FFF128DD-E3C1-4470-864B-849EE27E76AA}"/>
                                            </p:graphicEl>
                                          </p:spTgt>
                                        </p:tgtEl>
                                        <p:attrNameLst>
                                          <p:attrName>style.visibility</p:attrName>
                                        </p:attrNameLst>
                                      </p:cBhvr>
                                      <p:to>
                                        <p:strVal val="visible"/>
                                      </p:to>
                                    </p:set>
                                    <p:anim calcmode="lin" valueType="num">
                                      <p:cBhvr additive="base">
                                        <p:cTn id="51" dur="500" fill="hold"/>
                                        <p:tgtEl>
                                          <p:spTgt spid="4">
                                            <p:graphicEl>
                                              <a:dgm id="{FFF128DD-E3C1-4470-864B-849EE27E76AA}"/>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graphicEl>
                                              <a:dgm id="{FFF128DD-E3C1-4470-864B-849EE27E76A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it-IT" sz="4000" b="0" i="0" u="none" strike="noStrike" kern="1200" cap="none" spc="0" normalizeH="0" baseline="0" noProof="0">
                <a:ln>
                  <a:noFill/>
                </a:ln>
                <a:solidFill>
                  <a:prstClr val="white"/>
                </a:solidFill>
                <a:effectLst/>
                <a:uLnTx/>
                <a:uFillTx/>
                <a:latin typeface="Cambria" pitchFamily="18" charset="0"/>
                <a:ea typeface="+mn-ea"/>
                <a:cs typeface="+mn-cs"/>
              </a:rPr>
              <a:t>La Didattica per competenze</a:t>
            </a:r>
            <a:endParaRPr kumimoji="0" lang="en-US" altLang="it-IT" sz="4000" b="1" i="0" u="none" strike="noStrike" kern="1200" cap="none" spc="0" normalizeH="0" baseline="0" noProof="0">
              <a:ln>
                <a:noFill/>
              </a:ln>
              <a:solidFill>
                <a:prstClr val="white"/>
              </a:solidFill>
              <a:effectLst/>
              <a:uLnTx/>
              <a:uFillTx/>
              <a:latin typeface="Cambria" pitchFamily="18" charset="0"/>
              <a:ea typeface="+mn-ea"/>
              <a:cs typeface="Arial" pitchFamily="34" charset="0"/>
              <a:sym typeface="Arial" pitchFamily="34" charset="0"/>
            </a:endParaRPr>
          </a:p>
        </p:txBody>
      </p:sp>
      <p:graphicFrame>
        <p:nvGraphicFramePr>
          <p:cNvPr id="5" name="Diagramma 4"/>
          <p:cNvGraphicFramePr/>
          <p:nvPr>
            <p:extLst/>
          </p:nvPr>
        </p:nvGraphicFramePr>
        <p:xfrm>
          <a:off x="251520" y="1397000"/>
          <a:ext cx="8640960"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0054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graphicEl>
                                              <a:dgm id="{4A51C33E-243C-49F8-B486-49C217213C25}"/>
                                            </p:graphicEl>
                                          </p:spTgt>
                                        </p:tgtEl>
                                        <p:attrNameLst>
                                          <p:attrName>style.visibility</p:attrName>
                                        </p:attrNameLst>
                                      </p:cBhvr>
                                      <p:to>
                                        <p:strVal val="visible"/>
                                      </p:to>
                                    </p:set>
                                    <p:animEffect transition="in" filter="randombar(horizontal)">
                                      <p:cBhvr>
                                        <p:cTn id="7" dur="500"/>
                                        <p:tgtEl>
                                          <p:spTgt spid="5">
                                            <p:graphicEl>
                                              <a:dgm id="{4A51C33E-243C-49F8-B486-49C217213C25}"/>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graphicEl>
                                              <a:dgm id="{8F10D3D8-99CC-4616-A4F2-A7B9216B6E56}"/>
                                            </p:graphicEl>
                                          </p:spTgt>
                                        </p:tgtEl>
                                        <p:attrNameLst>
                                          <p:attrName>style.visibility</p:attrName>
                                        </p:attrNameLst>
                                      </p:cBhvr>
                                      <p:to>
                                        <p:strVal val="visible"/>
                                      </p:to>
                                    </p:set>
                                    <p:animEffect transition="in" filter="randombar(horizontal)">
                                      <p:cBhvr>
                                        <p:cTn id="10" dur="500"/>
                                        <p:tgtEl>
                                          <p:spTgt spid="5">
                                            <p:graphicEl>
                                              <a:dgm id="{8F10D3D8-99CC-4616-A4F2-A7B9216B6E5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graphicEl>
                                              <a:dgm id="{92C018FF-E76E-4B99-84DD-57D32BB94FC5}"/>
                                            </p:graphicEl>
                                          </p:spTgt>
                                        </p:tgtEl>
                                        <p:attrNameLst>
                                          <p:attrName>style.visibility</p:attrName>
                                        </p:attrNameLst>
                                      </p:cBhvr>
                                      <p:to>
                                        <p:strVal val="visible"/>
                                      </p:to>
                                    </p:set>
                                    <p:animEffect transition="in" filter="randombar(horizontal)">
                                      <p:cBhvr>
                                        <p:cTn id="15" dur="500"/>
                                        <p:tgtEl>
                                          <p:spTgt spid="5">
                                            <p:graphicEl>
                                              <a:dgm id="{92C018FF-E76E-4B99-84DD-57D32BB94FC5}"/>
                                            </p:graphic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graphicEl>
                                              <a:dgm id="{02C6A4A5-ADA8-493F-AC06-8F1B049656A8}"/>
                                            </p:graphicEl>
                                          </p:spTgt>
                                        </p:tgtEl>
                                        <p:attrNameLst>
                                          <p:attrName>style.visibility</p:attrName>
                                        </p:attrNameLst>
                                      </p:cBhvr>
                                      <p:to>
                                        <p:strVal val="visible"/>
                                      </p:to>
                                    </p:set>
                                    <p:animEffect transition="in" filter="randombar(horizontal)">
                                      <p:cBhvr>
                                        <p:cTn id="18" dur="500"/>
                                        <p:tgtEl>
                                          <p:spTgt spid="5">
                                            <p:graphicEl>
                                              <a:dgm id="{02C6A4A5-ADA8-493F-AC06-8F1B049656A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graphicEl>
                                              <a:dgm id="{93902D8C-2AFC-4384-8C92-EF9E23DC4F49}"/>
                                            </p:graphicEl>
                                          </p:spTgt>
                                        </p:tgtEl>
                                        <p:attrNameLst>
                                          <p:attrName>style.visibility</p:attrName>
                                        </p:attrNameLst>
                                      </p:cBhvr>
                                      <p:to>
                                        <p:strVal val="visible"/>
                                      </p:to>
                                    </p:set>
                                    <p:animEffect transition="in" filter="randombar(horizontal)">
                                      <p:cBhvr>
                                        <p:cTn id="23" dur="500"/>
                                        <p:tgtEl>
                                          <p:spTgt spid="5">
                                            <p:graphicEl>
                                              <a:dgm id="{93902D8C-2AFC-4384-8C92-EF9E23DC4F49}"/>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graphicEl>
                                              <a:dgm id="{16A936CC-B322-43AB-B054-36206C2DCF6A}"/>
                                            </p:graphicEl>
                                          </p:spTgt>
                                        </p:tgtEl>
                                        <p:attrNameLst>
                                          <p:attrName>style.visibility</p:attrName>
                                        </p:attrNameLst>
                                      </p:cBhvr>
                                      <p:to>
                                        <p:strVal val="visible"/>
                                      </p:to>
                                    </p:set>
                                    <p:animEffect transition="in" filter="randombar(horizontal)">
                                      <p:cBhvr>
                                        <p:cTn id="26" dur="500"/>
                                        <p:tgtEl>
                                          <p:spTgt spid="5">
                                            <p:graphicEl>
                                              <a:dgm id="{16A936CC-B322-43AB-B054-36206C2DCF6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graphicEl>
                                              <a:dgm id="{B67DA496-DB8C-4BEC-8B15-6E19E710CA07}"/>
                                            </p:graphicEl>
                                          </p:spTgt>
                                        </p:tgtEl>
                                        <p:attrNameLst>
                                          <p:attrName>style.visibility</p:attrName>
                                        </p:attrNameLst>
                                      </p:cBhvr>
                                      <p:to>
                                        <p:strVal val="visible"/>
                                      </p:to>
                                    </p:set>
                                    <p:animEffect transition="in" filter="randombar(horizontal)">
                                      <p:cBhvr>
                                        <p:cTn id="31" dur="500"/>
                                        <p:tgtEl>
                                          <p:spTgt spid="5">
                                            <p:graphicEl>
                                              <a:dgm id="{B67DA496-DB8C-4BEC-8B15-6E19E710CA07}"/>
                                            </p:graphic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graphicEl>
                                              <a:dgm id="{BB768260-2EC2-4E3D-B1CA-AD658734D706}"/>
                                            </p:graphicEl>
                                          </p:spTgt>
                                        </p:tgtEl>
                                        <p:attrNameLst>
                                          <p:attrName>style.visibility</p:attrName>
                                        </p:attrNameLst>
                                      </p:cBhvr>
                                      <p:to>
                                        <p:strVal val="visible"/>
                                      </p:to>
                                    </p:set>
                                    <p:animEffect transition="in" filter="randombar(horizontal)">
                                      <p:cBhvr>
                                        <p:cTn id="34" dur="500"/>
                                        <p:tgtEl>
                                          <p:spTgt spid="5">
                                            <p:graphicEl>
                                              <a:dgm id="{BB768260-2EC2-4E3D-B1CA-AD658734D70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
                                            <p:graphicEl>
                                              <a:dgm id="{5EC73DD5-9E42-4E45-9B82-B52A412944A4}"/>
                                            </p:graphicEl>
                                          </p:spTgt>
                                        </p:tgtEl>
                                        <p:attrNameLst>
                                          <p:attrName>style.visibility</p:attrName>
                                        </p:attrNameLst>
                                      </p:cBhvr>
                                      <p:to>
                                        <p:strVal val="visible"/>
                                      </p:to>
                                    </p:set>
                                    <p:animEffect transition="in" filter="randombar(horizontal)">
                                      <p:cBhvr>
                                        <p:cTn id="39" dur="500"/>
                                        <p:tgtEl>
                                          <p:spTgt spid="5">
                                            <p:graphicEl>
                                              <a:dgm id="{5EC73DD5-9E42-4E45-9B82-B52A412944A4}"/>
                                            </p:graphic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
                                            <p:graphicEl>
                                              <a:dgm id="{D8269C30-8831-4AE5-9A19-E1DE471FC92C}"/>
                                            </p:graphicEl>
                                          </p:spTgt>
                                        </p:tgtEl>
                                        <p:attrNameLst>
                                          <p:attrName>style.visibility</p:attrName>
                                        </p:attrNameLst>
                                      </p:cBhvr>
                                      <p:to>
                                        <p:strVal val="visible"/>
                                      </p:to>
                                    </p:set>
                                    <p:animEffect transition="in" filter="randombar(horizontal)">
                                      <p:cBhvr>
                                        <p:cTn id="42" dur="500"/>
                                        <p:tgtEl>
                                          <p:spTgt spid="5">
                                            <p:graphicEl>
                                              <a:dgm id="{D8269C30-8831-4AE5-9A19-E1DE471FC92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908720"/>
            <a:ext cx="8229600" cy="5217443"/>
          </a:xfrm>
        </p:spPr>
        <p:txBody>
          <a:bodyPr>
            <a:noAutofit/>
          </a:bodyPr>
          <a:lstStyle/>
          <a:p>
            <a:pPr marL="0" indent="0">
              <a:buNone/>
            </a:pPr>
            <a:r>
              <a:rPr lang="it-IT" sz="1800" dirty="0"/>
              <a:t>La teoria dell’apprendimento situato afferma che la conoscenza non è un insieme di nozioni teoriche apprese, ma frutto di un processo dinamico, cioè della partecipazione attiva di un soggetto all'interno di un contesto, data dall'interazione con gli altri membri e la situazione circostante.</a:t>
            </a:r>
          </a:p>
          <a:p>
            <a:pPr marL="0" indent="0">
              <a:buNone/>
            </a:pPr>
            <a:r>
              <a:rPr lang="it-IT" sz="1800" dirty="0"/>
              <a:t>Ciò contrasta con quanto si fa tradizionalmente in classe, dove la conoscenza è solitamente presentata in forma astratta e slegata dal contesto. L'interazione sociale ha una grande importanza si entra a far parte di una </a:t>
            </a:r>
            <a:r>
              <a:rPr lang="it-IT" sz="1800" i="1" dirty="0"/>
              <a:t>comunità di pratica</a:t>
            </a:r>
            <a:r>
              <a:rPr lang="it-IT" sz="1800" dirty="0"/>
              <a:t> che ha come obbiettivo la produzione di conoscenza, in modo da trasmettere convinzioni e comportamenti da acquisire. Quando i principianti o i nuovi arrivati si spostano dalla periferia al centro di questa comunità diventano più attivi e assumono il ruolo di esperti.</a:t>
            </a:r>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it-IT" sz="4000">
                <a:solidFill>
                  <a:schemeClr val="bg1"/>
                </a:solidFill>
              </a:rPr>
              <a:t>Situated Learning</a:t>
            </a:r>
            <a:endParaRPr lang="en-US" altLang="it-IT" sz="4000">
              <a:solidFill>
                <a:schemeClr val="bg1"/>
              </a:solidFill>
              <a:latin typeface="Arial" charset="0"/>
              <a:cs typeface="Arial" charset="0"/>
              <a:sym typeface="Arial" charset="0"/>
            </a:endParaRPr>
          </a:p>
        </p:txBody>
      </p:sp>
    </p:spTree>
    <p:extLst>
      <p:ext uri="{BB962C8B-B14F-4D97-AF65-F5344CB8AC3E}">
        <p14:creationId xmlns:p14="http://schemas.microsoft.com/office/powerpoint/2010/main" val="4072102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learning by doing"/>
          <p:cNvPicPr>
            <a:picLocks noChangeAspect="1" noChangeArrowheads="1"/>
          </p:cNvPicPr>
          <p:nvPr/>
        </p:nvPicPr>
        <p:blipFill rotWithShape="1">
          <a:blip r:embed="rId2">
            <a:extLst>
              <a:ext uri="{28A0092B-C50C-407E-A947-70E740481C1C}">
                <a14:useLocalDpi xmlns:a14="http://schemas.microsoft.com/office/drawing/2010/main" val="0"/>
              </a:ext>
            </a:extLst>
          </a:blip>
          <a:srcRect t="11739" r="909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437264" y="1938740"/>
            <a:ext cx="3879555" cy="4089920"/>
          </a:xfrm>
        </p:spPr>
        <p:txBody>
          <a:bodyPr vert="horz" lIns="91440" tIns="45720" rIns="91440" bIns="45720" rtlCol="0">
            <a:normAutofit/>
          </a:bodyPr>
          <a:lstStyle/>
          <a:p>
            <a:pPr marL="0" indent="-228600">
              <a:lnSpc>
                <a:spcPct val="70000"/>
              </a:lnSpc>
            </a:pPr>
            <a:r>
              <a:rPr lang="en-US" sz="2000" dirty="0" err="1">
                <a:latin typeface="Cambria" panose="02040503050406030204" pitchFamily="18" charset="0"/>
              </a:rPr>
              <a:t>L'individuo</a:t>
            </a:r>
            <a:r>
              <a:rPr lang="en-US" sz="2000" dirty="0">
                <a:latin typeface="Cambria" panose="02040503050406030204" pitchFamily="18" charset="0"/>
              </a:rPr>
              <a:t>, non </a:t>
            </a:r>
            <a:r>
              <a:rPr lang="en-US" sz="2000" dirty="0" err="1">
                <a:latin typeface="Cambria" panose="02040503050406030204" pitchFamily="18" charset="0"/>
              </a:rPr>
              <a:t>apprende</a:t>
            </a:r>
            <a:r>
              <a:rPr lang="en-US" sz="2000" dirty="0">
                <a:latin typeface="Cambria" panose="02040503050406030204" pitchFamily="18" charset="0"/>
              </a:rPr>
              <a:t> </a:t>
            </a:r>
            <a:r>
              <a:rPr lang="en-US" sz="2000" dirty="0" err="1">
                <a:latin typeface="Cambria" panose="02040503050406030204" pitchFamily="18" charset="0"/>
              </a:rPr>
              <a:t>attraverso</a:t>
            </a:r>
            <a:r>
              <a:rPr lang="en-US" sz="2000" dirty="0">
                <a:latin typeface="Cambria" panose="02040503050406030204" pitchFamily="18" charset="0"/>
              </a:rPr>
              <a:t> </a:t>
            </a:r>
            <a:r>
              <a:rPr lang="en-US" sz="2000" dirty="0" err="1">
                <a:latin typeface="Cambria" panose="02040503050406030204" pitchFamily="18" charset="0"/>
              </a:rPr>
              <a:t>lezioni</a:t>
            </a:r>
            <a:r>
              <a:rPr lang="en-US" sz="2000" dirty="0">
                <a:latin typeface="Cambria" panose="02040503050406030204" pitchFamily="18" charset="0"/>
              </a:rPr>
              <a:t> </a:t>
            </a:r>
            <a:r>
              <a:rPr lang="en-US" sz="2000" dirty="0" err="1">
                <a:latin typeface="Cambria" panose="02040503050406030204" pitchFamily="18" charset="0"/>
              </a:rPr>
              <a:t>che</a:t>
            </a:r>
            <a:r>
              <a:rPr lang="en-US" sz="2000" dirty="0">
                <a:latin typeface="Cambria" panose="02040503050406030204" pitchFamily="18" charset="0"/>
              </a:rPr>
              <a:t> </a:t>
            </a:r>
            <a:r>
              <a:rPr lang="en-US" sz="2000" dirty="0" err="1">
                <a:latin typeface="Cambria" panose="02040503050406030204" pitchFamily="18" charset="0"/>
              </a:rPr>
              <a:t>trasmettono</a:t>
            </a:r>
            <a:r>
              <a:rPr lang="en-US" sz="2000" dirty="0">
                <a:latin typeface="Cambria" panose="02040503050406030204" pitchFamily="18" charset="0"/>
              </a:rPr>
              <a:t> </a:t>
            </a:r>
            <a:r>
              <a:rPr lang="en-US" sz="2000" dirty="0" err="1">
                <a:latin typeface="Cambria" panose="02040503050406030204" pitchFamily="18" charset="0"/>
              </a:rPr>
              <a:t>una</a:t>
            </a:r>
            <a:r>
              <a:rPr lang="en-US" sz="2000" dirty="0">
                <a:latin typeface="Cambria" panose="02040503050406030204" pitchFamily="18" charset="0"/>
              </a:rPr>
              <a:t> </a:t>
            </a:r>
            <a:r>
              <a:rPr lang="en-US" sz="2000" dirty="0" err="1">
                <a:latin typeface="Cambria" panose="02040503050406030204" pitchFamily="18" charset="0"/>
              </a:rPr>
              <a:t>quantità</a:t>
            </a:r>
            <a:r>
              <a:rPr lang="en-US" sz="2000" dirty="0">
                <a:latin typeface="Cambria" panose="02040503050406030204" pitchFamily="18" charset="0"/>
              </a:rPr>
              <a:t> </a:t>
            </a:r>
            <a:r>
              <a:rPr lang="en-US" sz="2000" dirty="0" err="1">
                <a:latin typeface="Cambria" panose="02040503050406030204" pitchFamily="18" charset="0"/>
              </a:rPr>
              <a:t>definita</a:t>
            </a:r>
            <a:r>
              <a:rPr lang="en-US" sz="2000" dirty="0">
                <a:latin typeface="Cambria" panose="02040503050406030204" pitchFamily="18" charset="0"/>
              </a:rPr>
              <a:t> di </a:t>
            </a:r>
            <a:r>
              <a:rPr lang="en-US" sz="2000" dirty="0" err="1">
                <a:latin typeface="Cambria" panose="02040503050406030204" pitchFamily="18" charset="0"/>
              </a:rPr>
              <a:t>conoscenze</a:t>
            </a:r>
            <a:r>
              <a:rPr lang="en-US" sz="2000" dirty="0">
                <a:latin typeface="Cambria" panose="02040503050406030204" pitchFamily="18" charset="0"/>
              </a:rPr>
              <a:t> </a:t>
            </a:r>
            <a:r>
              <a:rPr lang="en-US" sz="2000" dirty="0" err="1">
                <a:latin typeface="Cambria" panose="02040503050406030204" pitchFamily="18" charset="0"/>
              </a:rPr>
              <a:t>astratte</a:t>
            </a:r>
            <a:r>
              <a:rPr lang="en-US" sz="2000" dirty="0">
                <a:latin typeface="Cambria" panose="02040503050406030204" pitchFamily="18" charset="0"/>
              </a:rPr>
              <a:t> </a:t>
            </a:r>
            <a:r>
              <a:rPr lang="en-US" sz="2000" dirty="0" err="1">
                <a:latin typeface="Cambria" panose="02040503050406030204" pitchFamily="18" charset="0"/>
              </a:rPr>
              <a:t>che</a:t>
            </a:r>
            <a:r>
              <a:rPr lang="en-US" sz="2000" dirty="0">
                <a:latin typeface="Cambria" panose="02040503050406030204" pitchFamily="18" charset="0"/>
              </a:rPr>
              <a:t> </a:t>
            </a:r>
            <a:r>
              <a:rPr lang="en-US" sz="2000" dirty="0" err="1">
                <a:latin typeface="Cambria" panose="02040503050406030204" pitchFamily="18" charset="0"/>
              </a:rPr>
              <a:t>verranno</a:t>
            </a:r>
            <a:r>
              <a:rPr lang="en-US" sz="2000" dirty="0">
                <a:latin typeface="Cambria" panose="02040503050406030204" pitchFamily="18" charset="0"/>
              </a:rPr>
              <a:t> poi assimilate e applicate in </a:t>
            </a:r>
            <a:r>
              <a:rPr lang="en-US" sz="2000" dirty="0" err="1">
                <a:latin typeface="Cambria" panose="02040503050406030204" pitchFamily="18" charset="0"/>
              </a:rPr>
              <a:t>altri</a:t>
            </a:r>
            <a:r>
              <a:rPr lang="en-US" sz="2000" dirty="0">
                <a:latin typeface="Cambria" panose="02040503050406030204" pitchFamily="18" charset="0"/>
              </a:rPr>
              <a:t> </a:t>
            </a:r>
            <a:r>
              <a:rPr lang="en-US" sz="2000" dirty="0" err="1">
                <a:latin typeface="Cambria" panose="02040503050406030204" pitchFamily="18" charset="0"/>
              </a:rPr>
              <a:t>contesti</a:t>
            </a:r>
            <a:r>
              <a:rPr lang="en-US" sz="2000" dirty="0">
                <a:latin typeface="Cambria" panose="02040503050406030204" pitchFamily="18" charset="0"/>
              </a:rPr>
              <a:t>, ma "</a:t>
            </a:r>
            <a:r>
              <a:rPr lang="en-US" sz="2000" dirty="0" err="1">
                <a:latin typeface="Cambria" panose="02040503050406030204" pitchFamily="18" charset="0"/>
              </a:rPr>
              <a:t>impara</a:t>
            </a:r>
            <a:r>
              <a:rPr lang="en-US" sz="2000" dirty="0">
                <a:latin typeface="Cambria" panose="02040503050406030204" pitchFamily="18" charset="0"/>
              </a:rPr>
              <a:t> </a:t>
            </a:r>
            <a:r>
              <a:rPr lang="en-US" sz="2000" dirty="0" err="1">
                <a:latin typeface="Cambria" panose="02040503050406030204" pitchFamily="18" charset="0"/>
              </a:rPr>
              <a:t>facendo</a:t>
            </a:r>
            <a:r>
              <a:rPr lang="en-US" sz="2000" dirty="0">
                <a:latin typeface="Cambria" panose="02040503050406030204" pitchFamily="18" charset="0"/>
              </a:rPr>
              <a:t>" (</a:t>
            </a:r>
            <a:r>
              <a:rPr lang="en-US" sz="2000" i="1" dirty="0">
                <a:latin typeface="Cambria" panose="02040503050406030204" pitchFamily="18" charset="0"/>
              </a:rPr>
              <a:t>learning by doing</a:t>
            </a:r>
            <a:r>
              <a:rPr lang="en-US" sz="2000" dirty="0">
                <a:latin typeface="Cambria" panose="02040503050406030204" pitchFamily="18" charset="0"/>
              </a:rPr>
              <a:t>). </a:t>
            </a:r>
            <a:r>
              <a:rPr lang="en-US" sz="2000" dirty="0" err="1">
                <a:latin typeface="Cambria" panose="02040503050406030204" pitchFamily="18" charset="0"/>
              </a:rPr>
              <a:t>Questo</a:t>
            </a:r>
            <a:r>
              <a:rPr lang="en-US" sz="2000" dirty="0">
                <a:latin typeface="Cambria" panose="02040503050406030204" pitchFamily="18" charset="0"/>
              </a:rPr>
              <a:t> è un </a:t>
            </a:r>
            <a:r>
              <a:rPr lang="en-US" sz="2000" dirty="0" err="1">
                <a:latin typeface="Cambria" panose="02040503050406030204" pitchFamily="18" charset="0"/>
              </a:rPr>
              <a:t>modello</a:t>
            </a:r>
            <a:r>
              <a:rPr lang="en-US" sz="2000" dirty="0">
                <a:latin typeface="Cambria" panose="02040503050406030204" pitchFamily="18" charset="0"/>
              </a:rPr>
              <a:t> di </a:t>
            </a:r>
            <a:r>
              <a:rPr lang="en-US" sz="2000" dirty="0" err="1">
                <a:latin typeface="Cambria" panose="02040503050406030204" pitchFamily="18" charset="0"/>
              </a:rPr>
              <a:t>apprendimento</a:t>
            </a:r>
            <a:r>
              <a:rPr lang="en-US" sz="2000" dirty="0">
                <a:latin typeface="Cambria" panose="02040503050406030204" pitchFamily="18" charset="0"/>
              </a:rPr>
              <a:t> </a:t>
            </a:r>
            <a:r>
              <a:rPr lang="en-US" sz="2000" dirty="0" err="1">
                <a:latin typeface="Cambria" panose="02040503050406030204" pitchFamily="18" charset="0"/>
              </a:rPr>
              <a:t>che</a:t>
            </a:r>
            <a:r>
              <a:rPr lang="en-US" sz="2000" dirty="0">
                <a:latin typeface="Cambria" panose="02040503050406030204" pitchFamily="18" charset="0"/>
              </a:rPr>
              <a:t> </a:t>
            </a:r>
            <a:r>
              <a:rPr lang="en-US" sz="2000" dirty="0" err="1">
                <a:latin typeface="Cambria" panose="02040503050406030204" pitchFamily="18" charset="0"/>
              </a:rPr>
              <a:t>coinvolge</a:t>
            </a:r>
            <a:r>
              <a:rPr lang="en-US" sz="2000" dirty="0">
                <a:latin typeface="Cambria" panose="02040503050406030204" pitchFamily="18" charset="0"/>
              </a:rPr>
              <a:t> la persona in </a:t>
            </a:r>
            <a:r>
              <a:rPr lang="en-US" sz="2000" dirty="0" err="1">
                <a:latin typeface="Cambria" panose="02040503050406030204" pitchFamily="18" charset="0"/>
              </a:rPr>
              <a:t>situazioni</a:t>
            </a:r>
            <a:r>
              <a:rPr lang="en-US" sz="2000" dirty="0">
                <a:latin typeface="Cambria" panose="02040503050406030204" pitchFamily="18" charset="0"/>
              </a:rPr>
              <a:t> di </a:t>
            </a:r>
            <a:r>
              <a:rPr lang="en-US" sz="2000" dirty="0" err="1">
                <a:latin typeface="Cambria" panose="02040503050406030204" pitchFamily="18" charset="0"/>
              </a:rPr>
              <a:t>pratica</a:t>
            </a:r>
            <a:r>
              <a:rPr lang="en-US" sz="2000" dirty="0">
                <a:latin typeface="Cambria" panose="02040503050406030204" pitchFamily="18" charset="0"/>
              </a:rPr>
              <a:t> </a:t>
            </a:r>
            <a:r>
              <a:rPr lang="en-US" sz="2000" dirty="0" err="1">
                <a:latin typeface="Cambria" panose="02040503050406030204" pitchFamily="18" charset="0"/>
              </a:rPr>
              <a:t>reale</a:t>
            </a:r>
            <a:r>
              <a:rPr lang="en-US" sz="2000" dirty="0">
                <a:latin typeface="Cambria" panose="02040503050406030204" pitchFamily="18" charset="0"/>
              </a:rPr>
              <a:t>, in cui </a:t>
            </a:r>
            <a:r>
              <a:rPr lang="en-US" sz="2000" dirty="0" err="1">
                <a:latin typeface="Cambria" panose="02040503050406030204" pitchFamily="18" charset="0"/>
              </a:rPr>
              <a:t>dovrà</a:t>
            </a:r>
            <a:r>
              <a:rPr lang="en-US" sz="2000" dirty="0">
                <a:latin typeface="Cambria" panose="02040503050406030204" pitchFamily="18" charset="0"/>
              </a:rPr>
              <a:t> </a:t>
            </a:r>
            <a:r>
              <a:rPr lang="en-US" sz="2000" dirty="0" err="1">
                <a:latin typeface="Cambria" panose="02040503050406030204" pitchFamily="18" charset="0"/>
              </a:rPr>
              <a:t>assimilare</a:t>
            </a:r>
            <a:r>
              <a:rPr lang="en-US" sz="2000" dirty="0">
                <a:latin typeface="Cambria" panose="02040503050406030204" pitchFamily="18" charset="0"/>
              </a:rPr>
              <a:t> </a:t>
            </a:r>
            <a:r>
              <a:rPr lang="en-US" sz="2000" dirty="0" err="1">
                <a:latin typeface="Cambria" panose="02040503050406030204" pitchFamily="18" charset="0"/>
              </a:rPr>
              <a:t>nozioni</a:t>
            </a:r>
            <a:r>
              <a:rPr lang="en-US" sz="2000" dirty="0">
                <a:latin typeface="Cambria" panose="02040503050406030204" pitchFamily="18" charset="0"/>
              </a:rPr>
              <a:t> in </a:t>
            </a:r>
            <a:r>
              <a:rPr lang="en-US" sz="2000" dirty="0" err="1">
                <a:latin typeface="Cambria" panose="02040503050406030204" pitchFamily="18" charset="0"/>
              </a:rPr>
              <a:t>relazione</a:t>
            </a:r>
            <a:r>
              <a:rPr lang="en-US" sz="2000" dirty="0">
                <a:latin typeface="Cambria" panose="02040503050406030204" pitchFamily="18" charset="0"/>
              </a:rPr>
              <a:t> </a:t>
            </a:r>
            <a:r>
              <a:rPr lang="en-US" sz="2000" dirty="0" err="1">
                <a:latin typeface="Cambria" panose="02040503050406030204" pitchFamily="18" charset="0"/>
              </a:rPr>
              <a:t>all'azione</a:t>
            </a:r>
            <a:r>
              <a:rPr lang="en-US" sz="2000" dirty="0">
                <a:latin typeface="Cambria" panose="02040503050406030204" pitchFamily="18" charset="0"/>
              </a:rPr>
              <a:t> </a:t>
            </a:r>
            <a:r>
              <a:rPr lang="en-US" sz="2000" dirty="0" err="1">
                <a:latin typeface="Cambria" panose="02040503050406030204" pitchFamily="18" charset="0"/>
              </a:rPr>
              <a:t>che</a:t>
            </a:r>
            <a:r>
              <a:rPr lang="en-US" sz="2000" dirty="0">
                <a:latin typeface="Cambria" panose="02040503050406030204" pitchFamily="18" charset="0"/>
              </a:rPr>
              <a:t> </a:t>
            </a:r>
            <a:r>
              <a:rPr lang="en-US" sz="2000" dirty="0" err="1">
                <a:latin typeface="Cambria" panose="02040503050406030204" pitchFamily="18" charset="0"/>
              </a:rPr>
              <a:t>sta</a:t>
            </a:r>
            <a:r>
              <a:rPr lang="en-US" sz="2000" dirty="0">
                <a:latin typeface="Cambria" panose="02040503050406030204" pitchFamily="18" charset="0"/>
              </a:rPr>
              <a:t> </a:t>
            </a:r>
            <a:r>
              <a:rPr lang="en-US" sz="2000" dirty="0" err="1">
                <a:latin typeface="Cambria" panose="02040503050406030204" pitchFamily="18" charset="0"/>
              </a:rPr>
              <a:t>svolgendo</a:t>
            </a:r>
            <a:r>
              <a:rPr lang="en-US" sz="2000" dirty="0">
                <a:latin typeface="Cambria" panose="02040503050406030204" pitchFamily="18" charset="0"/>
              </a:rPr>
              <a:t>; </a:t>
            </a:r>
            <a:r>
              <a:rPr lang="en-US" sz="2000" dirty="0" err="1">
                <a:latin typeface="Cambria" panose="02040503050406030204" pitchFamily="18" charset="0"/>
              </a:rPr>
              <a:t>infatti</a:t>
            </a:r>
            <a:r>
              <a:rPr lang="en-US" sz="2000" dirty="0">
                <a:latin typeface="Cambria" panose="02040503050406030204" pitchFamily="18" charset="0"/>
              </a:rPr>
              <a:t> </a:t>
            </a:r>
            <a:r>
              <a:rPr lang="en-US" sz="2000" dirty="0" err="1">
                <a:latin typeface="Cambria" panose="02040503050406030204" pitchFamily="18" charset="0"/>
              </a:rPr>
              <a:t>hanno</a:t>
            </a:r>
            <a:r>
              <a:rPr lang="en-US" sz="2000" dirty="0">
                <a:latin typeface="Cambria" panose="02040503050406030204" pitchFamily="18" charset="0"/>
              </a:rPr>
              <a:t> un </a:t>
            </a:r>
            <a:r>
              <a:rPr lang="en-US" sz="2000" dirty="0" err="1">
                <a:latin typeface="Cambria" panose="02040503050406030204" pitchFamily="18" charset="0"/>
              </a:rPr>
              <a:t>ruolo</a:t>
            </a:r>
            <a:r>
              <a:rPr lang="en-US" sz="2000" dirty="0">
                <a:latin typeface="Cambria" panose="02040503050406030204" pitchFamily="18" charset="0"/>
              </a:rPr>
              <a:t> </a:t>
            </a:r>
            <a:r>
              <a:rPr lang="en-US" sz="2000" dirty="0" err="1">
                <a:latin typeface="Cambria" panose="02040503050406030204" pitchFamily="18" charset="0"/>
              </a:rPr>
              <a:t>fondamentale</a:t>
            </a:r>
            <a:r>
              <a:rPr lang="en-US" sz="2000" dirty="0">
                <a:latin typeface="Cambria" panose="02040503050406030204" pitchFamily="18" charset="0"/>
              </a:rPr>
              <a:t> in </a:t>
            </a:r>
            <a:r>
              <a:rPr lang="en-US" sz="2000" dirty="0" err="1">
                <a:latin typeface="Cambria" panose="02040503050406030204" pitchFamily="18" charset="0"/>
              </a:rPr>
              <a:t>questo</a:t>
            </a:r>
            <a:r>
              <a:rPr lang="en-US" sz="2000" dirty="0">
                <a:latin typeface="Cambria" panose="02040503050406030204" pitchFamily="18" charset="0"/>
              </a:rPr>
              <a:t> </a:t>
            </a:r>
            <a:r>
              <a:rPr lang="en-US" sz="2000" dirty="0" err="1">
                <a:latin typeface="Cambria" panose="02040503050406030204" pitchFamily="18" charset="0"/>
              </a:rPr>
              <a:t>tipo</a:t>
            </a:r>
            <a:r>
              <a:rPr lang="en-US" sz="2000" dirty="0">
                <a:latin typeface="Cambria" panose="02040503050406030204" pitchFamily="18" charset="0"/>
              </a:rPr>
              <a:t> di </a:t>
            </a:r>
            <a:r>
              <a:rPr lang="en-US" sz="2000" dirty="0" err="1">
                <a:latin typeface="Cambria" panose="02040503050406030204" pitchFamily="18" charset="0"/>
              </a:rPr>
              <a:t>apprendimento</a:t>
            </a:r>
            <a:r>
              <a:rPr lang="en-US" sz="2000" dirty="0">
                <a:latin typeface="Cambria" panose="02040503050406030204" pitchFamily="18" charset="0"/>
              </a:rPr>
              <a:t> </a:t>
            </a:r>
            <a:r>
              <a:rPr lang="en-US" sz="2000" dirty="0" err="1">
                <a:latin typeface="Cambria" panose="02040503050406030204" pitchFamily="18" charset="0"/>
              </a:rPr>
              <a:t>l'improvvisazione</a:t>
            </a:r>
            <a:r>
              <a:rPr lang="en-US" sz="2000" dirty="0">
                <a:latin typeface="Cambria" panose="02040503050406030204" pitchFamily="18" charset="0"/>
              </a:rPr>
              <a:t>, </a:t>
            </a:r>
            <a:r>
              <a:rPr lang="en-US" sz="2000" dirty="0" err="1">
                <a:latin typeface="Cambria" panose="02040503050406030204" pitchFamily="18" charset="0"/>
              </a:rPr>
              <a:t>i</a:t>
            </a:r>
            <a:r>
              <a:rPr lang="en-US" sz="2000" dirty="0">
                <a:latin typeface="Cambria" panose="02040503050406030204" pitchFamily="18" charset="0"/>
              </a:rPr>
              <a:t> </a:t>
            </a:r>
            <a:r>
              <a:rPr lang="en-US" sz="2000" dirty="0" err="1">
                <a:latin typeface="Cambria" panose="02040503050406030204" pitchFamily="18" charset="0"/>
              </a:rPr>
              <a:t>casi</a:t>
            </a:r>
            <a:r>
              <a:rPr lang="en-US" sz="2000" dirty="0">
                <a:latin typeface="Cambria" panose="02040503050406030204" pitchFamily="18" charset="0"/>
              </a:rPr>
              <a:t> </a:t>
            </a:r>
            <a:r>
              <a:rPr lang="en-US" sz="2000" dirty="0" err="1">
                <a:latin typeface="Cambria" panose="02040503050406030204" pitchFamily="18" charset="0"/>
              </a:rPr>
              <a:t>reali</a:t>
            </a:r>
            <a:r>
              <a:rPr lang="en-US" sz="2000" dirty="0">
                <a:latin typeface="Cambria" panose="02040503050406030204" pitchFamily="18" charset="0"/>
              </a:rPr>
              <a:t> </a:t>
            </a:r>
            <a:r>
              <a:rPr lang="en-US" sz="2000" dirty="0" err="1">
                <a:latin typeface="Cambria" panose="02040503050406030204" pitchFamily="18" charset="0"/>
              </a:rPr>
              <a:t>d'interazione</a:t>
            </a:r>
            <a:r>
              <a:rPr lang="en-US" sz="2000" dirty="0">
                <a:latin typeface="Cambria" panose="02040503050406030204" pitchFamily="18" charset="0"/>
              </a:rPr>
              <a:t> e </a:t>
            </a:r>
            <a:r>
              <a:rPr lang="en-US" sz="2000" dirty="0" err="1">
                <a:latin typeface="Cambria" panose="02040503050406030204" pitchFamily="18" charset="0"/>
              </a:rPr>
              <a:t>i</a:t>
            </a:r>
            <a:r>
              <a:rPr lang="en-US" sz="2000" dirty="0">
                <a:latin typeface="Cambria" panose="02040503050406030204" pitchFamily="18" charset="0"/>
              </a:rPr>
              <a:t> </a:t>
            </a:r>
            <a:r>
              <a:rPr lang="en-US" sz="2000" dirty="0" err="1">
                <a:latin typeface="Cambria" panose="02040503050406030204" pitchFamily="18" charset="0"/>
              </a:rPr>
              <a:t>processi</a:t>
            </a:r>
            <a:r>
              <a:rPr lang="en-US" sz="2000" dirty="0">
                <a:latin typeface="Cambria" panose="02040503050406030204" pitchFamily="18" charset="0"/>
              </a:rPr>
              <a:t> </a:t>
            </a:r>
            <a:r>
              <a:rPr lang="en-US" sz="2000" dirty="0" err="1">
                <a:latin typeface="Cambria" panose="02040503050406030204" pitchFamily="18" charset="0"/>
              </a:rPr>
              <a:t>emergenti</a:t>
            </a:r>
            <a:r>
              <a:rPr lang="en-US" sz="2000" dirty="0">
                <a:latin typeface="Cambria" panose="02040503050406030204" pitchFamily="18" charset="0"/>
              </a:rPr>
              <a:t>. </a:t>
            </a:r>
          </a:p>
        </p:txBody>
      </p:sp>
      <p:sp>
        <p:nvSpPr>
          <p:cNvPr id="4" name="Shape 44"/>
          <p:cNvSpPr txBox="1">
            <a:spLocks/>
          </p:cNvSpPr>
          <p:nvPr/>
        </p:nvSpPr>
        <p:spPr bwMode="auto">
          <a:xfrm>
            <a:off x="437264" y="478241"/>
            <a:ext cx="3893436" cy="1325563"/>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0"/>
              </a:spcBef>
              <a:buNone/>
            </a:pPr>
            <a:r>
              <a:rPr lang="en-US" sz="3600" dirty="0">
                <a:latin typeface="Cambria" panose="02040503050406030204" pitchFamily="18" charset="0"/>
                <a:ea typeface="+mj-ea"/>
                <a:cs typeface="+mj-cs"/>
              </a:rPr>
              <a:t>Situated Learning</a:t>
            </a:r>
            <a:endParaRPr lang="en-US" altLang="it-IT" sz="3600" dirty="0">
              <a:latin typeface="Cambria" panose="02040503050406030204" pitchFamily="18" charset="0"/>
              <a:ea typeface="+mj-ea"/>
              <a:cs typeface="+mj-cs"/>
              <a:sym typeface="Arial" charset="0"/>
            </a:endParaRPr>
          </a:p>
        </p:txBody>
      </p:sp>
    </p:spTree>
    <p:extLst>
      <p:ext uri="{BB962C8B-B14F-4D97-AF65-F5344CB8AC3E}">
        <p14:creationId xmlns:p14="http://schemas.microsoft.com/office/powerpoint/2010/main" val="3470251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cooperative learning"/>
          <p:cNvPicPr>
            <a:picLocks noChangeAspect="1" noChangeArrowheads="1"/>
          </p:cNvPicPr>
          <p:nvPr/>
        </p:nvPicPr>
        <p:blipFill rotWithShape="1">
          <a:blip r:embed="rId2">
            <a:extLst>
              <a:ext uri="{28A0092B-C50C-407E-A947-70E740481C1C}">
                <a14:useLocalDpi xmlns:a14="http://schemas.microsoft.com/office/drawing/2010/main" val="0"/>
              </a:ext>
            </a:extLst>
          </a:blip>
          <a:srcRect t="6548" r="9091" b="254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1" y="320041"/>
            <a:ext cx="5333239"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437264" y="1938740"/>
            <a:ext cx="5017238" cy="4089920"/>
          </a:xfrm>
        </p:spPr>
        <p:txBody>
          <a:bodyPr vert="horz" lIns="91440" tIns="45720" rIns="91440" bIns="45720" rtlCol="0">
            <a:normAutofit/>
          </a:bodyPr>
          <a:lstStyle/>
          <a:p>
            <a:pPr indent="-228600">
              <a:lnSpc>
                <a:spcPct val="80000"/>
              </a:lnSpc>
            </a:pPr>
            <a:r>
              <a:rPr lang="en-US" sz="2000" dirty="0" err="1">
                <a:latin typeface="Cambria" panose="02040503050406030204" pitchFamily="18" charset="0"/>
              </a:rPr>
              <a:t>Caratteristica</a:t>
            </a:r>
            <a:r>
              <a:rPr lang="en-US" sz="2000" dirty="0">
                <a:latin typeface="Cambria" panose="02040503050406030204" pitchFamily="18" charset="0"/>
              </a:rPr>
              <a:t> </a:t>
            </a:r>
            <a:r>
              <a:rPr lang="en-US" sz="2000" dirty="0" err="1">
                <a:latin typeface="Cambria" panose="02040503050406030204" pitchFamily="18" charset="0"/>
              </a:rPr>
              <a:t>peculiare</a:t>
            </a:r>
            <a:r>
              <a:rPr lang="en-US" sz="2000" dirty="0">
                <a:latin typeface="Cambria" panose="02040503050406030204" pitchFamily="18" charset="0"/>
              </a:rPr>
              <a:t> è la </a:t>
            </a:r>
            <a:r>
              <a:rPr lang="en-US" sz="2000" dirty="0" err="1">
                <a:latin typeface="Cambria" panose="02040503050406030204" pitchFamily="18" charset="0"/>
              </a:rPr>
              <a:t>capacità</a:t>
            </a:r>
            <a:r>
              <a:rPr lang="en-US" sz="2000" dirty="0">
                <a:latin typeface="Cambria" panose="02040503050406030204" pitchFamily="18" charset="0"/>
              </a:rPr>
              <a:t> di </a:t>
            </a:r>
            <a:r>
              <a:rPr lang="en-US" sz="2000" dirty="0" err="1">
                <a:latin typeface="Cambria" panose="02040503050406030204" pitchFamily="18" charset="0"/>
              </a:rPr>
              <a:t>apprendere</a:t>
            </a:r>
            <a:r>
              <a:rPr lang="en-US" sz="2000" dirty="0">
                <a:latin typeface="Cambria" panose="02040503050406030204" pitchFamily="18" charset="0"/>
              </a:rPr>
              <a:t> in </a:t>
            </a:r>
            <a:r>
              <a:rPr lang="en-US" sz="2000" dirty="0" err="1">
                <a:latin typeface="Cambria" panose="02040503050406030204" pitchFamily="18" charset="0"/>
              </a:rPr>
              <a:t>rapporto</a:t>
            </a:r>
            <a:r>
              <a:rPr lang="en-US" sz="2000" dirty="0">
                <a:latin typeface="Cambria" panose="02040503050406030204" pitchFamily="18" charset="0"/>
              </a:rPr>
              <a:t> </a:t>
            </a:r>
            <a:r>
              <a:rPr lang="en-US" sz="2000" dirty="0" err="1">
                <a:latin typeface="Cambria" panose="02040503050406030204" pitchFamily="18" charset="0"/>
              </a:rPr>
              <a:t>alla</a:t>
            </a:r>
            <a:r>
              <a:rPr lang="en-US" sz="2000" dirty="0">
                <a:latin typeface="Cambria" panose="02040503050406030204" pitchFamily="18" charset="0"/>
              </a:rPr>
              <a:t> </a:t>
            </a:r>
            <a:r>
              <a:rPr lang="en-US" sz="2000" dirty="0" err="1">
                <a:latin typeface="Cambria" panose="02040503050406030204" pitchFamily="18" charset="0"/>
              </a:rPr>
              <a:t>capacità</a:t>
            </a:r>
            <a:r>
              <a:rPr lang="en-US" sz="2000" dirty="0">
                <a:latin typeface="Cambria" panose="02040503050406030204" pitchFamily="18" charset="0"/>
              </a:rPr>
              <a:t> di </a:t>
            </a:r>
            <a:r>
              <a:rPr lang="en-US" sz="2000" dirty="0" err="1">
                <a:latin typeface="Cambria" panose="02040503050406030204" pitchFamily="18" charset="0"/>
              </a:rPr>
              <a:t>svolgere</a:t>
            </a:r>
            <a:r>
              <a:rPr lang="en-US" sz="2000" dirty="0">
                <a:latin typeface="Cambria" panose="02040503050406030204" pitchFamily="18" charset="0"/>
              </a:rPr>
              <a:t> </a:t>
            </a:r>
            <a:r>
              <a:rPr lang="en-US" sz="2000" dirty="0" err="1">
                <a:latin typeface="Cambria" panose="02040503050406030204" pitchFamily="18" charset="0"/>
              </a:rPr>
              <a:t>dei</a:t>
            </a:r>
            <a:r>
              <a:rPr lang="en-US" sz="2000" dirty="0">
                <a:latin typeface="Cambria" panose="02040503050406030204" pitchFamily="18" charset="0"/>
              </a:rPr>
              <a:t> </a:t>
            </a:r>
            <a:r>
              <a:rPr lang="en-US" sz="2000" dirty="0" err="1">
                <a:latin typeface="Cambria" panose="02040503050406030204" pitchFamily="18" charset="0"/>
              </a:rPr>
              <a:t>compiti</a:t>
            </a:r>
            <a:r>
              <a:rPr lang="en-US" sz="2000" dirty="0">
                <a:latin typeface="Cambria" panose="02040503050406030204" pitchFamily="18" charset="0"/>
              </a:rPr>
              <a:t>, </a:t>
            </a:r>
            <a:r>
              <a:rPr lang="en-US" sz="2000" dirty="0" err="1">
                <a:latin typeface="Cambria" panose="02040503050406030204" pitchFamily="18" charset="0"/>
              </a:rPr>
              <a:t>l'apprendimento</a:t>
            </a:r>
            <a:r>
              <a:rPr lang="en-US" sz="2000" dirty="0">
                <a:latin typeface="Cambria" panose="02040503050406030204" pitchFamily="18" charset="0"/>
              </a:rPr>
              <a:t> </a:t>
            </a:r>
            <a:r>
              <a:rPr lang="en-US" sz="2000" dirty="0" err="1">
                <a:latin typeface="Cambria" panose="02040503050406030204" pitchFamily="18" charset="0"/>
              </a:rPr>
              <a:t>coinvolge</a:t>
            </a:r>
            <a:r>
              <a:rPr lang="en-US" sz="2000" dirty="0">
                <a:latin typeface="Cambria" panose="02040503050406030204" pitchFamily="18" charset="0"/>
              </a:rPr>
              <a:t> </a:t>
            </a:r>
            <a:r>
              <a:rPr lang="en-US" sz="2000" dirty="0" err="1">
                <a:latin typeface="Cambria" panose="02040503050406030204" pitchFamily="18" charset="0"/>
              </a:rPr>
              <a:t>l'intera</a:t>
            </a:r>
            <a:r>
              <a:rPr lang="en-US" sz="2000" dirty="0">
                <a:latin typeface="Cambria" panose="02040503050406030204" pitchFamily="18" charset="0"/>
              </a:rPr>
              <a:t> persona in </a:t>
            </a:r>
            <a:r>
              <a:rPr lang="en-US" sz="2000" dirty="0" err="1">
                <a:latin typeface="Cambria" panose="02040503050406030204" pitchFamily="18" charset="0"/>
              </a:rPr>
              <a:t>attività</a:t>
            </a:r>
            <a:r>
              <a:rPr lang="en-US" sz="2000" dirty="0">
                <a:latin typeface="Cambria" panose="02040503050406030204" pitchFamily="18" charset="0"/>
              </a:rPr>
              <a:t>, </a:t>
            </a:r>
            <a:r>
              <a:rPr lang="en-US" sz="2000" dirty="0" err="1">
                <a:latin typeface="Cambria" panose="02040503050406030204" pitchFamily="18" charset="0"/>
              </a:rPr>
              <a:t>compiti</a:t>
            </a:r>
            <a:r>
              <a:rPr lang="en-US" sz="2000" dirty="0">
                <a:latin typeface="Cambria" panose="02040503050406030204" pitchFamily="18" charset="0"/>
              </a:rPr>
              <a:t>, </a:t>
            </a:r>
            <a:r>
              <a:rPr lang="en-US" sz="2000" dirty="0" err="1">
                <a:latin typeface="Cambria" panose="02040503050406030204" pitchFamily="18" charset="0"/>
              </a:rPr>
              <a:t>funzioni</a:t>
            </a:r>
            <a:r>
              <a:rPr lang="en-US" sz="2000" dirty="0">
                <a:latin typeface="Cambria" panose="02040503050406030204" pitchFamily="18" charset="0"/>
              </a:rPr>
              <a:t> </a:t>
            </a:r>
            <a:r>
              <a:rPr lang="en-US" sz="2000" dirty="0" err="1">
                <a:latin typeface="Cambria" panose="02040503050406030204" pitchFamily="18" charset="0"/>
              </a:rPr>
              <a:t>che</a:t>
            </a:r>
            <a:r>
              <a:rPr lang="en-US" sz="2000" dirty="0">
                <a:latin typeface="Cambria" panose="02040503050406030204" pitchFamily="18" charset="0"/>
              </a:rPr>
              <a:t> </a:t>
            </a:r>
            <a:r>
              <a:rPr lang="en-US" sz="2000" dirty="0" err="1">
                <a:latin typeface="Cambria" panose="02040503050406030204" pitchFamily="18" charset="0"/>
              </a:rPr>
              <a:t>sono</a:t>
            </a:r>
            <a:r>
              <a:rPr lang="en-US" sz="2000" dirty="0">
                <a:latin typeface="Cambria" panose="02040503050406030204" pitchFamily="18" charset="0"/>
              </a:rPr>
              <a:t> </a:t>
            </a:r>
            <a:r>
              <a:rPr lang="en-US" sz="2000" dirty="0" err="1">
                <a:latin typeface="Cambria" panose="02040503050406030204" pitchFamily="18" charset="0"/>
              </a:rPr>
              <a:t>parte</a:t>
            </a:r>
            <a:r>
              <a:rPr lang="en-US" sz="2000" dirty="0">
                <a:latin typeface="Cambria" panose="02040503050406030204" pitchFamily="18" charset="0"/>
              </a:rPr>
              <a:t> di </a:t>
            </a:r>
            <a:r>
              <a:rPr lang="en-US" sz="2000" dirty="0" err="1">
                <a:latin typeface="Cambria" panose="02040503050406030204" pitchFamily="18" charset="0"/>
              </a:rPr>
              <a:t>sistemi</a:t>
            </a:r>
            <a:r>
              <a:rPr lang="en-US" sz="2000" dirty="0">
                <a:latin typeface="Cambria" panose="02040503050406030204" pitchFamily="18" charset="0"/>
              </a:rPr>
              <a:t> di </a:t>
            </a:r>
            <a:r>
              <a:rPr lang="en-US" sz="2000" dirty="0" err="1">
                <a:latin typeface="Cambria" panose="02040503050406030204" pitchFamily="18" charset="0"/>
              </a:rPr>
              <a:t>relazioni</a:t>
            </a:r>
            <a:r>
              <a:rPr lang="en-US" sz="2000" dirty="0">
                <a:latin typeface="Cambria" panose="02040503050406030204" pitchFamily="18" charset="0"/>
              </a:rPr>
              <a:t> </a:t>
            </a:r>
            <a:r>
              <a:rPr lang="en-US" sz="2000" dirty="0" err="1">
                <a:latin typeface="Cambria" panose="02040503050406030204" pitchFamily="18" charset="0"/>
              </a:rPr>
              <a:t>delle</a:t>
            </a:r>
            <a:r>
              <a:rPr lang="en-US" sz="2000" dirty="0">
                <a:latin typeface="Cambria" panose="02040503050406030204" pitchFamily="18" charset="0"/>
              </a:rPr>
              <a:t> </a:t>
            </a:r>
            <a:r>
              <a:rPr lang="en-US" sz="2000" dirty="0" err="1">
                <a:latin typeface="Cambria" panose="02040503050406030204" pitchFamily="18" charset="0"/>
              </a:rPr>
              <a:t>comunità</a:t>
            </a:r>
            <a:r>
              <a:rPr lang="en-US" sz="2000" dirty="0">
                <a:latin typeface="Cambria" panose="02040503050406030204" pitchFamily="18" charset="0"/>
              </a:rPr>
              <a:t> </a:t>
            </a:r>
            <a:r>
              <a:rPr lang="en-US" sz="2000" dirty="0" err="1">
                <a:latin typeface="Cambria" panose="02040503050406030204" pitchFamily="18" charset="0"/>
              </a:rPr>
              <a:t>sociali</a:t>
            </a:r>
            <a:r>
              <a:rPr lang="en-US" sz="2000" dirty="0">
                <a:latin typeface="Cambria" panose="02040503050406030204" pitchFamily="18" charset="0"/>
              </a:rPr>
              <a:t>. Per </a:t>
            </a:r>
            <a:r>
              <a:rPr lang="en-US" sz="2000" dirty="0" err="1">
                <a:latin typeface="Cambria" panose="02040503050406030204" pitchFamily="18" charset="0"/>
              </a:rPr>
              <a:t>imparare</a:t>
            </a:r>
            <a:r>
              <a:rPr lang="en-US" sz="2000" dirty="0">
                <a:latin typeface="Cambria" panose="02040503050406030204" pitchFamily="18" charset="0"/>
              </a:rPr>
              <a:t> è </a:t>
            </a:r>
            <a:r>
              <a:rPr lang="en-US" sz="2000" dirty="0" err="1">
                <a:latin typeface="Cambria" panose="02040503050406030204" pitchFamily="18" charset="0"/>
              </a:rPr>
              <a:t>necessario</a:t>
            </a:r>
            <a:r>
              <a:rPr lang="en-US" sz="2000" dirty="0">
                <a:latin typeface="Cambria" panose="02040503050406030204" pitchFamily="18" charset="0"/>
              </a:rPr>
              <a:t> </a:t>
            </a:r>
            <a:r>
              <a:rPr lang="en-US" sz="2000" dirty="0" err="1">
                <a:latin typeface="Cambria" panose="02040503050406030204" pitchFamily="18" charset="0"/>
              </a:rPr>
              <a:t>partecipare</a:t>
            </a:r>
            <a:r>
              <a:rPr lang="en-US" sz="2000" dirty="0">
                <a:latin typeface="Cambria" panose="02040503050406030204" pitchFamily="18" charset="0"/>
              </a:rPr>
              <a:t> </a:t>
            </a:r>
            <a:r>
              <a:rPr lang="en-US" sz="2000" dirty="0" err="1">
                <a:latin typeface="Cambria" panose="02040503050406030204" pitchFamily="18" charset="0"/>
              </a:rPr>
              <a:t>alle</a:t>
            </a:r>
            <a:r>
              <a:rPr lang="en-US" sz="2000" dirty="0">
                <a:latin typeface="Cambria" panose="02040503050406030204" pitchFamily="18" charset="0"/>
              </a:rPr>
              <a:t> </a:t>
            </a:r>
            <a:r>
              <a:rPr lang="en-US" sz="2000" dirty="0" err="1">
                <a:latin typeface="Cambria" panose="02040503050406030204" pitchFamily="18" charset="0"/>
              </a:rPr>
              <a:t>pratiche</a:t>
            </a:r>
            <a:r>
              <a:rPr lang="en-US" sz="2000" dirty="0">
                <a:latin typeface="Cambria" panose="02040503050406030204" pitchFamily="18" charset="0"/>
              </a:rPr>
              <a:t> </a:t>
            </a:r>
            <a:r>
              <a:rPr lang="en-US" sz="2000" dirty="0" err="1">
                <a:latin typeface="Cambria" panose="02040503050406030204" pitchFamily="18" charset="0"/>
              </a:rPr>
              <a:t>significative</a:t>
            </a:r>
            <a:r>
              <a:rPr lang="en-US" sz="2000" dirty="0">
                <a:latin typeface="Cambria" panose="02040503050406030204" pitchFamily="18" charset="0"/>
              </a:rPr>
              <a:t> di </a:t>
            </a:r>
            <a:r>
              <a:rPr lang="en-US" sz="2000" dirty="0" err="1">
                <a:latin typeface="Cambria" panose="02040503050406030204" pitchFamily="18" charset="0"/>
              </a:rPr>
              <a:t>una</a:t>
            </a:r>
            <a:r>
              <a:rPr lang="en-US" sz="2000" dirty="0">
                <a:latin typeface="Cambria" panose="02040503050406030204" pitchFamily="18" charset="0"/>
              </a:rPr>
              <a:t> </a:t>
            </a:r>
            <a:r>
              <a:rPr lang="en-US" sz="2000" dirty="0" err="1">
                <a:latin typeface="Cambria" panose="02040503050406030204" pitchFamily="18" charset="0"/>
              </a:rPr>
              <a:t>certa</a:t>
            </a:r>
            <a:r>
              <a:rPr lang="en-US" sz="2000" dirty="0">
                <a:latin typeface="Cambria" panose="02040503050406030204" pitchFamily="18" charset="0"/>
              </a:rPr>
              <a:t> </a:t>
            </a:r>
            <a:r>
              <a:rPr lang="en-US" sz="2000" dirty="0" err="1">
                <a:latin typeface="Cambria" panose="02040503050406030204" pitchFamily="18" charset="0"/>
              </a:rPr>
              <a:t>comunità</a:t>
            </a:r>
            <a:r>
              <a:rPr lang="en-US" sz="2000" dirty="0">
                <a:latin typeface="Cambria" panose="02040503050406030204" pitchFamily="18" charset="0"/>
              </a:rPr>
              <a:t>, e </a:t>
            </a:r>
            <a:r>
              <a:rPr lang="en-US" sz="2000" dirty="0" err="1">
                <a:latin typeface="Cambria" panose="02040503050406030204" pitchFamily="18" charset="0"/>
              </a:rPr>
              <a:t>nello</a:t>
            </a:r>
            <a:r>
              <a:rPr lang="en-US" sz="2000" dirty="0">
                <a:latin typeface="Cambria" panose="02040503050406030204" pitchFamily="18" charset="0"/>
              </a:rPr>
              <a:t> </a:t>
            </a:r>
            <a:r>
              <a:rPr lang="en-US" sz="2000" dirty="0" err="1">
                <a:latin typeface="Cambria" panose="02040503050406030204" pitchFamily="18" charset="0"/>
              </a:rPr>
              <a:t>stesso</a:t>
            </a:r>
            <a:r>
              <a:rPr lang="en-US" sz="2000" dirty="0">
                <a:latin typeface="Cambria" panose="02040503050406030204" pitchFamily="18" charset="0"/>
              </a:rPr>
              <a:t> tempo </a:t>
            </a:r>
            <a:r>
              <a:rPr lang="en-US" sz="2000" dirty="0" err="1">
                <a:latin typeface="Cambria" panose="02040503050406030204" pitchFamily="18" charset="0"/>
              </a:rPr>
              <a:t>contribuendo</a:t>
            </a:r>
            <a:r>
              <a:rPr lang="en-US" sz="2000" dirty="0">
                <a:latin typeface="Cambria" panose="02040503050406030204" pitchFamily="18" charset="0"/>
              </a:rPr>
              <a:t> </a:t>
            </a:r>
            <a:r>
              <a:rPr lang="en-US" sz="2000" dirty="0" err="1">
                <a:latin typeface="Cambria" panose="02040503050406030204" pitchFamily="18" charset="0"/>
              </a:rPr>
              <a:t>anche</a:t>
            </a:r>
            <a:r>
              <a:rPr lang="en-US" sz="2000" dirty="0">
                <a:latin typeface="Cambria" panose="02040503050406030204" pitchFamily="18" charset="0"/>
              </a:rPr>
              <a:t> a </a:t>
            </a:r>
            <a:r>
              <a:rPr lang="en-US" sz="2000" dirty="0" err="1">
                <a:latin typeface="Cambria" panose="02040503050406030204" pitchFamily="18" charset="0"/>
              </a:rPr>
              <a:t>definirle</a:t>
            </a:r>
            <a:r>
              <a:rPr lang="en-US" sz="2000" dirty="0">
                <a:latin typeface="Cambria" panose="02040503050406030204" pitchFamily="18" charset="0"/>
              </a:rPr>
              <a:t> e a </a:t>
            </a:r>
            <a:r>
              <a:rPr lang="en-US" sz="2000" dirty="0" err="1">
                <a:latin typeface="Cambria" panose="02040503050406030204" pitchFamily="18" charset="0"/>
              </a:rPr>
              <a:t>innovarle</a:t>
            </a:r>
            <a:r>
              <a:rPr lang="en-US" sz="2000" dirty="0">
                <a:latin typeface="Cambria" panose="02040503050406030204" pitchFamily="18" charset="0"/>
              </a:rPr>
              <a:t>.</a:t>
            </a:r>
          </a:p>
          <a:p>
            <a:pPr indent="-228600">
              <a:lnSpc>
                <a:spcPct val="80000"/>
              </a:lnSpc>
            </a:pPr>
            <a:r>
              <a:rPr lang="en-US" sz="2000" dirty="0" err="1">
                <a:latin typeface="Cambria" panose="02040503050406030204" pitchFamily="18" charset="0"/>
              </a:rPr>
              <a:t>L'apprendimento</a:t>
            </a:r>
            <a:r>
              <a:rPr lang="en-US" sz="2000" dirty="0">
                <a:latin typeface="Cambria" panose="02040503050406030204" pitchFamily="18" charset="0"/>
              </a:rPr>
              <a:t> è </a:t>
            </a:r>
            <a:r>
              <a:rPr lang="en-US" sz="2000" dirty="0" err="1">
                <a:latin typeface="Cambria" panose="02040503050406030204" pitchFamily="18" charset="0"/>
              </a:rPr>
              <a:t>dunque</a:t>
            </a:r>
            <a:r>
              <a:rPr lang="en-US" sz="2000" dirty="0">
                <a:latin typeface="Cambria" panose="02040503050406030204" pitchFamily="18" charset="0"/>
              </a:rPr>
              <a:t> un </a:t>
            </a:r>
            <a:r>
              <a:rPr lang="en-US" sz="2000" dirty="0" err="1">
                <a:latin typeface="Cambria" panose="02040503050406030204" pitchFamily="18" charset="0"/>
              </a:rPr>
              <a:t>processo</a:t>
            </a:r>
            <a:r>
              <a:rPr lang="en-US" sz="2000" dirty="0">
                <a:latin typeface="Cambria" panose="02040503050406030204" pitchFamily="18" charset="0"/>
              </a:rPr>
              <a:t> </a:t>
            </a:r>
            <a:r>
              <a:rPr lang="en-US" sz="2000" dirty="0" err="1">
                <a:latin typeface="Cambria" panose="02040503050406030204" pitchFamily="18" charset="0"/>
              </a:rPr>
              <a:t>che</a:t>
            </a:r>
            <a:r>
              <a:rPr lang="en-US" sz="2000" dirty="0">
                <a:latin typeface="Cambria" panose="02040503050406030204" pitchFamily="18" charset="0"/>
              </a:rPr>
              <a:t> </a:t>
            </a:r>
            <a:r>
              <a:rPr lang="en-US" sz="2000" dirty="0" err="1">
                <a:latin typeface="Cambria" panose="02040503050406030204" pitchFamily="18" charset="0"/>
              </a:rPr>
              <a:t>avviene</a:t>
            </a:r>
            <a:r>
              <a:rPr lang="en-US" sz="2000" dirty="0">
                <a:latin typeface="Cambria" panose="02040503050406030204" pitchFamily="18" charset="0"/>
              </a:rPr>
              <a:t> </a:t>
            </a:r>
            <a:r>
              <a:rPr lang="en-US" sz="2000" dirty="0" err="1">
                <a:latin typeface="Cambria" panose="02040503050406030204" pitchFamily="18" charset="0"/>
              </a:rPr>
              <a:t>all'interno</a:t>
            </a:r>
            <a:r>
              <a:rPr lang="en-US" sz="2000" dirty="0">
                <a:latin typeface="Cambria" panose="02040503050406030204" pitchFamily="18" charset="0"/>
              </a:rPr>
              <a:t> di </a:t>
            </a:r>
            <a:r>
              <a:rPr lang="en-US" sz="2000" dirty="0" err="1">
                <a:latin typeface="Cambria" panose="02040503050406030204" pitchFamily="18" charset="0"/>
              </a:rPr>
              <a:t>una</a:t>
            </a:r>
            <a:r>
              <a:rPr lang="en-US" sz="2000" dirty="0">
                <a:latin typeface="Cambria" panose="02040503050406030204" pitchFamily="18" charset="0"/>
              </a:rPr>
              <a:t> cornice </a:t>
            </a:r>
            <a:r>
              <a:rPr lang="en-US" sz="2000" dirty="0" err="1">
                <a:latin typeface="Cambria" panose="02040503050406030204" pitchFamily="18" charset="0"/>
              </a:rPr>
              <a:t>partecipativa</a:t>
            </a:r>
            <a:r>
              <a:rPr lang="en-US" sz="2000" dirty="0">
                <a:latin typeface="Cambria" panose="02040503050406030204" pitchFamily="18" charset="0"/>
              </a:rPr>
              <a:t> e non in un </a:t>
            </a:r>
            <a:r>
              <a:rPr lang="en-US" sz="2000" dirty="0" err="1">
                <a:latin typeface="Cambria" panose="02040503050406030204" pitchFamily="18" charset="0"/>
              </a:rPr>
              <a:t>ambiente</a:t>
            </a:r>
            <a:r>
              <a:rPr lang="en-US" sz="2000" dirty="0">
                <a:latin typeface="Cambria" panose="02040503050406030204" pitchFamily="18" charset="0"/>
              </a:rPr>
              <a:t> </a:t>
            </a:r>
            <a:r>
              <a:rPr lang="en-US" sz="2000" dirty="0" err="1">
                <a:latin typeface="Cambria" panose="02040503050406030204" pitchFamily="18" charset="0"/>
              </a:rPr>
              <a:t>individuale</a:t>
            </a:r>
            <a:r>
              <a:rPr lang="en-US" sz="2000" dirty="0">
                <a:latin typeface="Cambria" panose="02040503050406030204" pitchFamily="18" charset="0"/>
              </a:rPr>
              <a:t>; </a:t>
            </a:r>
            <a:r>
              <a:rPr lang="en-US" sz="2000" dirty="0" err="1">
                <a:latin typeface="Cambria" panose="02040503050406030204" pitchFamily="18" charset="0"/>
              </a:rPr>
              <a:t>ed</a:t>
            </a:r>
            <a:r>
              <a:rPr lang="en-US" sz="2000" dirty="0">
                <a:latin typeface="Cambria" panose="02040503050406030204" pitchFamily="18" charset="0"/>
              </a:rPr>
              <a:t> è </a:t>
            </a:r>
            <a:r>
              <a:rPr lang="en-US" sz="2000" dirty="0" err="1">
                <a:latin typeface="Cambria" panose="02040503050406030204" pitchFamily="18" charset="0"/>
              </a:rPr>
              <a:t>quindi</a:t>
            </a:r>
            <a:r>
              <a:rPr lang="en-US" sz="2000" dirty="0">
                <a:latin typeface="Cambria" panose="02040503050406030204" pitchFamily="18" charset="0"/>
              </a:rPr>
              <a:t> </a:t>
            </a:r>
            <a:r>
              <a:rPr lang="en-US" sz="2000" dirty="0" err="1">
                <a:latin typeface="Cambria" panose="02040503050406030204" pitchFamily="18" charset="0"/>
              </a:rPr>
              <a:t>mediato</a:t>
            </a:r>
            <a:r>
              <a:rPr lang="en-US" sz="2000" dirty="0">
                <a:latin typeface="Cambria" panose="02040503050406030204" pitchFamily="18" charset="0"/>
              </a:rPr>
              <a:t> </a:t>
            </a:r>
            <a:r>
              <a:rPr lang="en-US" sz="2000" dirty="0" err="1">
                <a:latin typeface="Cambria" panose="02040503050406030204" pitchFamily="18" charset="0"/>
              </a:rPr>
              <a:t>dalle</a:t>
            </a:r>
            <a:r>
              <a:rPr lang="en-US" sz="2000" dirty="0">
                <a:latin typeface="Cambria" panose="02040503050406030204" pitchFamily="18" charset="0"/>
              </a:rPr>
              <a:t> diverse </a:t>
            </a:r>
            <a:r>
              <a:rPr lang="en-US" sz="2000" dirty="0" err="1">
                <a:latin typeface="Cambria" panose="02040503050406030204" pitchFamily="18" charset="0"/>
              </a:rPr>
              <a:t>prospettive</a:t>
            </a:r>
            <a:r>
              <a:rPr lang="en-US" sz="2000" dirty="0">
                <a:latin typeface="Cambria" panose="02040503050406030204" pitchFamily="18" charset="0"/>
              </a:rPr>
              <a:t> </a:t>
            </a:r>
            <a:r>
              <a:rPr lang="en-US" sz="2000" dirty="0" err="1">
                <a:latin typeface="Cambria" panose="02040503050406030204" pitchFamily="18" charset="0"/>
              </a:rPr>
              <a:t>dei</a:t>
            </a:r>
            <a:r>
              <a:rPr lang="en-US" sz="2000" dirty="0">
                <a:latin typeface="Cambria" panose="02040503050406030204" pitchFamily="18" charset="0"/>
              </a:rPr>
              <a:t> </a:t>
            </a:r>
            <a:r>
              <a:rPr lang="en-US" sz="2000" dirty="0" err="1">
                <a:latin typeface="Cambria" panose="02040503050406030204" pitchFamily="18" charset="0"/>
              </a:rPr>
              <a:t>copartecipanti</a:t>
            </a:r>
            <a:endParaRPr lang="en-US" sz="2000" dirty="0">
              <a:latin typeface="Cambria" panose="02040503050406030204" pitchFamily="18" charset="0"/>
            </a:endParaRPr>
          </a:p>
          <a:p>
            <a:pPr marL="0" indent="-228600">
              <a:lnSpc>
                <a:spcPct val="80000"/>
              </a:lnSpc>
            </a:pPr>
            <a:endParaRPr lang="en-US" sz="2000" dirty="0">
              <a:latin typeface="Cambria" panose="02040503050406030204" pitchFamily="18" charset="0"/>
            </a:endParaRPr>
          </a:p>
        </p:txBody>
      </p:sp>
      <p:sp>
        <p:nvSpPr>
          <p:cNvPr id="4" name="Shape 44"/>
          <p:cNvSpPr txBox="1">
            <a:spLocks/>
          </p:cNvSpPr>
          <p:nvPr/>
        </p:nvSpPr>
        <p:spPr bwMode="auto">
          <a:xfrm>
            <a:off x="437264" y="478241"/>
            <a:ext cx="5017238" cy="1325563"/>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0"/>
              </a:spcBef>
              <a:buNone/>
            </a:pPr>
            <a:r>
              <a:rPr lang="en-US" sz="3600" dirty="0">
                <a:latin typeface="Cambria" panose="02040503050406030204" pitchFamily="18" charset="0"/>
                <a:ea typeface="+mj-ea"/>
                <a:cs typeface="+mj-cs"/>
              </a:rPr>
              <a:t>Situated Learning</a:t>
            </a:r>
            <a:endParaRPr lang="en-US" altLang="it-IT" sz="3600" dirty="0">
              <a:latin typeface="Cambria" panose="02040503050406030204" pitchFamily="18" charset="0"/>
              <a:ea typeface="+mj-ea"/>
              <a:cs typeface="+mj-cs"/>
              <a:sym typeface="Arial" charset="0"/>
            </a:endParaRPr>
          </a:p>
        </p:txBody>
      </p:sp>
    </p:spTree>
    <p:extLst>
      <p:ext uri="{BB962C8B-B14F-4D97-AF65-F5344CB8AC3E}">
        <p14:creationId xmlns:p14="http://schemas.microsoft.com/office/powerpoint/2010/main" val="3525611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p:txBody>
          <a:bodyPr>
            <a:noAutofit/>
          </a:bodyPr>
          <a:lstStyle/>
          <a:p>
            <a:pPr marL="0" indent="0">
              <a:buNone/>
            </a:pPr>
            <a:r>
              <a:rPr lang="it-IT" sz="1800" dirty="0">
                <a:latin typeface="Cambria" panose="02040503050406030204" pitchFamily="18" charset="0"/>
              </a:rPr>
              <a:t>L'apprendimento situato si basa su tre principi fondamentali:</a:t>
            </a:r>
          </a:p>
          <a:p>
            <a:r>
              <a:rPr lang="it-IT" sz="1800" dirty="0">
                <a:latin typeface="Cambria" panose="02040503050406030204" pitchFamily="18" charset="0"/>
              </a:rPr>
              <a:t>la conoscenza è acquisita in modo situato e quindi trasferita solo in situazioni simili;</a:t>
            </a:r>
          </a:p>
          <a:p>
            <a:r>
              <a:rPr lang="it-IT" sz="1800" dirty="0">
                <a:latin typeface="Cambria" panose="02040503050406030204" pitchFamily="18" charset="0"/>
              </a:rPr>
              <a:t>l'apprendimento è il risultato di un processo sociale che comprende modi di pensare, di percepire, di risolvere i problemi, e interagisce con le conoscenze dichiarative e procedurali;</a:t>
            </a:r>
          </a:p>
          <a:p>
            <a:r>
              <a:rPr lang="it-IT" sz="1800" dirty="0">
                <a:latin typeface="Cambria" panose="02040503050406030204" pitchFamily="18" charset="0"/>
              </a:rPr>
              <a:t>l'apprendimento non è separato dal mondo dell'azione ma coesiste in un ambiente sociale complesso fatto di attori, azioni e situazioni.</a:t>
            </a:r>
          </a:p>
        </p:txBody>
      </p:sp>
      <p:sp>
        <p:nvSpPr>
          <p:cNvPr id="5" name="Segnaposto contenuto 4"/>
          <p:cNvSpPr>
            <a:spLocks noGrp="1"/>
          </p:cNvSpPr>
          <p:nvPr>
            <p:ph sz="half" idx="2"/>
          </p:nvPr>
        </p:nvSpPr>
        <p:spPr/>
        <p:txBody>
          <a:bodyPr>
            <a:normAutofit/>
          </a:bodyPr>
          <a:lstStyle/>
          <a:p>
            <a:r>
              <a:rPr lang="it-IT" sz="2000" dirty="0">
                <a:latin typeface="Cambria" panose="02040503050406030204" pitchFamily="18" charset="0"/>
              </a:rPr>
              <a:t>Grazie a questi tre principi, l'apprendimento situato si differenzia da ogni altra forma di apprendimento esperienziale. Lo studente apprende i contenuti attraverso delle attività piuttosto che tramite l'acquisizione di informazioni in pacchetti discreti organizzati dall'insegnante</a:t>
            </a:r>
          </a:p>
          <a:p>
            <a:endParaRPr lang="it-IT" sz="2000" dirty="0">
              <a:latin typeface="Cambria" panose="02040503050406030204" pitchFamily="18" charset="0"/>
            </a:endParaRPr>
          </a:p>
        </p:txBody>
      </p:sp>
      <p:sp>
        <p:nvSpPr>
          <p:cNvPr id="6" name="Shape 44"/>
          <p:cNvSpPr txBox="1">
            <a:spLocks noGrp="1"/>
          </p:cNvSpPr>
          <p:nvPr>
            <p:ph type="title"/>
          </p:nvPr>
        </p:nvSpPr>
        <p:spPr bwMode="auto">
          <a:prstGeom prst="rect">
            <a:avLst/>
          </a:prstGeom>
          <a:solidFill>
            <a:schemeClr val="bg1"/>
          </a:solidFill>
          <a:ln w="9525">
            <a:solidFill>
              <a:schemeClr val="bg1"/>
            </a:solidFill>
            <a:miter lim="800000"/>
            <a:headEnd/>
            <a:tailEnd/>
          </a:ln>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it-IT" sz="4000" dirty="0" err="1">
                <a:latin typeface="Cambria" panose="02040503050406030204" pitchFamily="18" charset="0"/>
              </a:rPr>
              <a:t>Situated</a:t>
            </a:r>
            <a:r>
              <a:rPr lang="it-IT" sz="4000" dirty="0">
                <a:latin typeface="Cambria" panose="02040503050406030204" pitchFamily="18" charset="0"/>
              </a:rPr>
              <a:t> Learning</a:t>
            </a:r>
            <a:endParaRPr lang="en-US" altLang="it-IT" sz="4000" dirty="0">
              <a:latin typeface="Cambria" panose="02040503050406030204" pitchFamily="18" charset="0"/>
              <a:cs typeface="Arial" charset="0"/>
              <a:sym typeface="Arial" charset="0"/>
            </a:endParaRPr>
          </a:p>
        </p:txBody>
      </p:sp>
    </p:spTree>
    <p:extLst>
      <p:ext uri="{BB962C8B-B14F-4D97-AF65-F5344CB8AC3E}">
        <p14:creationId xmlns:p14="http://schemas.microsoft.com/office/powerpoint/2010/main" val="3816755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916832"/>
            <a:ext cx="8784976" cy="4752528"/>
          </a:xfrm>
        </p:spPr>
        <p:txBody>
          <a:bodyPr>
            <a:noAutofit/>
          </a:bodyPr>
          <a:lstStyle/>
          <a:p>
            <a:pPr marL="0" indent="0">
              <a:buNone/>
            </a:pPr>
            <a:r>
              <a:rPr lang="it-IT" sz="2000" dirty="0">
                <a:latin typeface="Cambria" panose="02040503050406030204" pitchFamily="18" charset="0"/>
              </a:rPr>
              <a:t>I compiti critici dell'insegnante sono:</a:t>
            </a:r>
          </a:p>
          <a:p>
            <a:r>
              <a:rPr lang="it-IT" sz="2000" dirty="0">
                <a:latin typeface="Cambria" panose="02040503050406030204" pitchFamily="18" charset="0"/>
              </a:rPr>
              <a:t>selezionare situazioni che impegnino lo studente in attività complesse, realistiche e centrate sul problema;</a:t>
            </a:r>
          </a:p>
          <a:p>
            <a:r>
              <a:rPr lang="it-IT" sz="2000" dirty="0">
                <a:latin typeface="Cambria" panose="02040503050406030204" pitchFamily="18" charset="0"/>
              </a:rPr>
              <a:t>fornire </a:t>
            </a:r>
            <a:r>
              <a:rPr lang="it-IT" sz="2000" dirty="0" err="1">
                <a:latin typeface="Cambria" panose="02040503050406030204" pitchFamily="18" charset="0"/>
              </a:rPr>
              <a:t>scaffolding</a:t>
            </a:r>
            <a:r>
              <a:rPr lang="it-IT" sz="2000" baseline="30000" dirty="0">
                <a:latin typeface="Cambria" panose="02040503050406030204" pitchFamily="18" charset="0"/>
              </a:rPr>
              <a:t> </a:t>
            </a:r>
            <a:r>
              <a:rPr lang="it-IT" sz="2000" dirty="0">
                <a:latin typeface="Cambria" panose="02040503050406030204" pitchFamily="18" charset="0"/>
              </a:rPr>
              <a:t> ai nuovi studenti e quindi conoscere il tipo e l'intensità di guida necessarie per aiutarli a gestire la situazione ed il calo progressivo del supporto con l'acquisizione da parte dello studente di competenze addizionali;</a:t>
            </a:r>
          </a:p>
          <a:p>
            <a:r>
              <a:rPr lang="it-IT" sz="2000" dirty="0">
                <a:latin typeface="Cambria" panose="02040503050406030204" pitchFamily="18" charset="0"/>
              </a:rPr>
              <a:t>ridefinire il suo ruolo da trasmettitore a facilitatore dell'apprendimento sottolineando i progressi degli studenti, costruendo un ambiente di apprendimento </a:t>
            </a:r>
            <a:r>
              <a:rPr lang="it-IT" sz="2000" dirty="0" err="1">
                <a:latin typeface="Cambria" panose="02040503050406030204" pitchFamily="18" charset="0"/>
              </a:rPr>
              <a:t>collaborativo,incoraggiando</a:t>
            </a:r>
            <a:r>
              <a:rPr lang="it-IT" sz="2000" dirty="0">
                <a:latin typeface="Cambria" panose="02040503050406030204" pitchFamily="18" charset="0"/>
              </a:rPr>
              <a:t> la riflessione ed aiutando gli studenti a diventare più consapevoli della loro condotta in un certo contesto per facilitare il transfer;</a:t>
            </a:r>
          </a:p>
          <a:p>
            <a:r>
              <a:rPr lang="it-IT" sz="2000" dirty="0">
                <a:latin typeface="Cambria" panose="02040503050406030204" pitchFamily="18" charset="0"/>
              </a:rPr>
              <a:t>valutare continuamente la crescita intellettuale dei singoli individui e della comunità d'apprendimento</a:t>
            </a:r>
          </a:p>
          <a:p>
            <a:pPr marL="0" indent="0">
              <a:buNone/>
            </a:pPr>
            <a:endParaRPr lang="it-IT" sz="2000" dirty="0">
              <a:latin typeface="Cambria" panose="02040503050406030204" pitchFamily="18" charset="0"/>
            </a:endParaRPr>
          </a:p>
        </p:txBody>
      </p:sp>
      <p:sp>
        <p:nvSpPr>
          <p:cNvPr id="5" name="Shape 44"/>
          <p:cNvSpPr txBox="1">
            <a:spLocks noGrp="1"/>
          </p:cNvSpPr>
          <p:nvPr>
            <p:ph type="title"/>
          </p:nvPr>
        </p:nvSpPr>
        <p:spPr bwMode="auto">
          <a:xfrm>
            <a:off x="457200" y="274638"/>
            <a:ext cx="8229600" cy="1143000"/>
          </a:xfrm>
          <a:prstGeom prst="rect">
            <a:avLst/>
          </a:prstGeom>
          <a:solidFill>
            <a:schemeClr val="bg1"/>
          </a:solidFill>
          <a:ln w="9525">
            <a:solidFill>
              <a:schemeClr val="bg1"/>
            </a:solidFill>
            <a:miter lim="800000"/>
            <a:headEnd/>
            <a:tailEnd/>
          </a:ln>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it-IT" sz="4000" dirty="0" err="1">
                <a:latin typeface="Cambria" panose="02040503050406030204" pitchFamily="18" charset="0"/>
              </a:rPr>
              <a:t>Situated</a:t>
            </a:r>
            <a:r>
              <a:rPr lang="it-IT" sz="4000" dirty="0">
                <a:latin typeface="Cambria" panose="02040503050406030204" pitchFamily="18" charset="0"/>
              </a:rPr>
              <a:t> Learning</a:t>
            </a:r>
            <a:endParaRPr lang="en-US" altLang="it-IT" sz="4000" dirty="0">
              <a:latin typeface="Cambria" panose="02040503050406030204" pitchFamily="18" charset="0"/>
              <a:cs typeface="Arial" charset="0"/>
              <a:sym typeface="Arial" charset="0"/>
            </a:endParaRPr>
          </a:p>
        </p:txBody>
      </p:sp>
    </p:spTree>
    <p:extLst>
      <p:ext uri="{BB962C8B-B14F-4D97-AF65-F5344CB8AC3E}">
        <p14:creationId xmlns:p14="http://schemas.microsoft.com/office/powerpoint/2010/main" val="221986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4752" r="31249" b="1"/>
          <a:stretch/>
        </p:blipFill>
        <p:spPr>
          <a:xfrm>
            <a:off x="20" y="10"/>
            <a:ext cx="9143980" cy="6857990"/>
          </a:xfrm>
          <a:prstGeom prst="rect">
            <a:avLst/>
          </a:prstGeom>
        </p:spPr>
      </p:pic>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3911452" cy="1325563"/>
          </a:xfrm>
        </p:spPr>
        <p:txBody>
          <a:bodyPr>
            <a:normAutofit/>
          </a:bodyPr>
          <a:lstStyle/>
          <a:p>
            <a:r>
              <a:rPr lang="it-IT" sz="4000"/>
              <a:t>Lo sapevate che impariamo …</a:t>
            </a:r>
          </a:p>
        </p:txBody>
      </p:sp>
      <p:sp>
        <p:nvSpPr>
          <p:cNvPr id="3" name="Segnaposto contenuto 2"/>
          <p:cNvSpPr>
            <a:spLocks noGrp="1"/>
          </p:cNvSpPr>
          <p:nvPr>
            <p:ph idx="1"/>
          </p:nvPr>
        </p:nvSpPr>
        <p:spPr>
          <a:xfrm>
            <a:off x="437264" y="1938740"/>
            <a:ext cx="3879555" cy="4089920"/>
          </a:xfrm>
        </p:spPr>
        <p:txBody>
          <a:bodyPr>
            <a:normAutofit/>
          </a:bodyPr>
          <a:lstStyle/>
          <a:p>
            <a:pPr fontAlgn="base">
              <a:lnSpc>
                <a:spcPct val="90000"/>
              </a:lnSpc>
            </a:pPr>
            <a:r>
              <a:rPr lang="it-IT" sz="2200" b="1"/>
              <a:t>10% </a:t>
            </a:r>
            <a:r>
              <a:rPr lang="it-IT" sz="2200"/>
              <a:t>di ciò che leggiamo</a:t>
            </a:r>
          </a:p>
          <a:p>
            <a:pPr fontAlgn="base">
              <a:lnSpc>
                <a:spcPct val="90000"/>
              </a:lnSpc>
            </a:pPr>
            <a:r>
              <a:rPr lang="it-IT" sz="2200" b="1"/>
              <a:t>20% </a:t>
            </a:r>
            <a:r>
              <a:rPr lang="it-IT" sz="2200"/>
              <a:t>di ciò che ascoltiamo</a:t>
            </a:r>
          </a:p>
          <a:p>
            <a:pPr fontAlgn="base">
              <a:lnSpc>
                <a:spcPct val="90000"/>
              </a:lnSpc>
            </a:pPr>
            <a:r>
              <a:rPr lang="it-IT" sz="2200" b="1"/>
              <a:t>30% </a:t>
            </a:r>
            <a:r>
              <a:rPr lang="it-IT" sz="2200"/>
              <a:t>di ciò che vediamo</a:t>
            </a:r>
          </a:p>
          <a:p>
            <a:pPr fontAlgn="base">
              <a:lnSpc>
                <a:spcPct val="90000"/>
              </a:lnSpc>
            </a:pPr>
            <a:r>
              <a:rPr lang="it-IT" sz="2200" b="1"/>
              <a:t>50% </a:t>
            </a:r>
            <a:r>
              <a:rPr lang="it-IT" sz="2200"/>
              <a:t>di ciò che vediamo e sentiamo</a:t>
            </a:r>
          </a:p>
          <a:p>
            <a:pPr fontAlgn="base">
              <a:lnSpc>
                <a:spcPct val="90000"/>
              </a:lnSpc>
            </a:pPr>
            <a:r>
              <a:rPr lang="it-IT" sz="2200" b="1"/>
              <a:t>70% </a:t>
            </a:r>
            <a:r>
              <a:rPr lang="it-IT" sz="2200"/>
              <a:t>di ciò che discutiamo con gli altri</a:t>
            </a:r>
          </a:p>
          <a:p>
            <a:pPr fontAlgn="base">
              <a:lnSpc>
                <a:spcPct val="90000"/>
              </a:lnSpc>
            </a:pPr>
            <a:r>
              <a:rPr lang="it-IT" sz="2200" b="1"/>
              <a:t>80% </a:t>
            </a:r>
            <a:r>
              <a:rPr lang="it-IT" sz="2200"/>
              <a:t>di ciò che abbiamo esperienza diretta</a:t>
            </a:r>
          </a:p>
          <a:p>
            <a:pPr fontAlgn="base">
              <a:lnSpc>
                <a:spcPct val="90000"/>
              </a:lnSpc>
            </a:pPr>
            <a:r>
              <a:rPr lang="it-IT" sz="2200" b="1"/>
              <a:t>95% </a:t>
            </a:r>
            <a:r>
              <a:rPr lang="it-IT" sz="2200"/>
              <a:t>di ciò che spieghiamo ad altri</a:t>
            </a:r>
          </a:p>
          <a:p>
            <a:pPr marL="0" indent="0">
              <a:lnSpc>
                <a:spcPct val="90000"/>
              </a:lnSpc>
              <a:buNone/>
            </a:pPr>
            <a:endParaRPr lang="it-IT" sz="2200"/>
          </a:p>
        </p:txBody>
      </p:sp>
    </p:spTree>
    <p:extLst>
      <p:ext uri="{BB962C8B-B14F-4D97-AF65-F5344CB8AC3E}">
        <p14:creationId xmlns:p14="http://schemas.microsoft.com/office/powerpoint/2010/main" val="8539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nuotatore bracci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5182"/>
            <a:ext cx="9144000" cy="5344418"/>
          </a:xfrm>
          <a:prstGeom prst="rect">
            <a:avLst/>
          </a:prstGeom>
          <a:noFill/>
          <a:extLst>
            <a:ext uri="{909E8E84-426E-40DD-AFC4-6F175D3DCCD1}">
              <a14:hiddenFill xmlns:a14="http://schemas.microsoft.com/office/drawing/2010/main">
                <a:solidFill>
                  <a:srgbClr val="FFFFFF"/>
                </a:solidFill>
              </a14:hiddenFill>
            </a:ext>
          </a:extLst>
        </p:spPr>
      </p:pic>
      <p:sp>
        <p:nvSpPr>
          <p:cNvPr id="123" name="Shape 123"/>
          <p:cNvSpPr>
            <a:spLocks noGrp="1"/>
          </p:cNvSpPr>
          <p:nvPr>
            <p:ph type="title"/>
          </p:nvPr>
        </p:nvSpPr>
        <p:spPr>
          <a:prstGeom prst="rect">
            <a:avLst/>
          </a:prstGeom>
        </p:spPr>
        <p:txBody>
          <a:bodyPr>
            <a:normAutofit/>
          </a:bodyPr>
          <a:lstStyle/>
          <a:p>
            <a:r>
              <a:rPr lang="it-IT" sz="4800" dirty="0"/>
              <a:t>Vi insegno a nuotare</a:t>
            </a:r>
            <a:endParaRPr sz="4800" dirty="0"/>
          </a:p>
        </p:txBody>
      </p:sp>
      <p:sp>
        <p:nvSpPr>
          <p:cNvPr id="124" name="Shape 124"/>
          <p:cNvSpPr>
            <a:spLocks noGrp="1"/>
          </p:cNvSpPr>
          <p:nvPr>
            <p:ph type="body" sz="half" idx="1"/>
          </p:nvPr>
        </p:nvSpPr>
        <p:spPr>
          <a:xfrm>
            <a:off x="669727" y="1628800"/>
            <a:ext cx="7804547" cy="1953989"/>
          </a:xfrm>
          <a:prstGeom prst="rect">
            <a:avLst/>
          </a:prstGeom>
        </p:spPr>
        <p:txBody>
          <a:bodyPr anchor="t">
            <a:normAutofit/>
          </a:bodyPr>
          <a:lstStyle/>
          <a:p>
            <a:pPr algn="just"/>
            <a:r>
              <a:rPr lang="it-IT" sz="2000" dirty="0"/>
              <a:t>Rappresentiamo l’asse simmetrico del corpo in modo tale che al movimento del braccio sinistro corrisponda la spinta della gamba destra e viceversa;</a:t>
            </a:r>
          </a:p>
          <a:p>
            <a:pPr algn="just"/>
            <a:r>
              <a:rPr lang="it-IT" sz="2000" dirty="0"/>
              <a:t>quando il collo ruota in modo tale che la bocca è al pelo libero dell’acqua bisogna espirare, parallelo deve inspirare</a:t>
            </a:r>
          </a:p>
        </p:txBody>
      </p:sp>
    </p:spTree>
    <p:extLst>
      <p:ext uri="{BB962C8B-B14F-4D97-AF65-F5344CB8AC3E}">
        <p14:creationId xmlns:p14="http://schemas.microsoft.com/office/powerpoint/2010/main" val="887414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20439" y="2019612"/>
            <a:ext cx="3672408" cy="3785652"/>
          </a:xfrm>
          <a:prstGeom prst="rect">
            <a:avLst/>
          </a:prstGeom>
          <a:solidFill>
            <a:schemeClr val="tx2">
              <a:lumMod val="20000"/>
              <a:lumOff val="80000"/>
            </a:schemeClr>
          </a:solidFill>
        </p:spPr>
        <p:txBody>
          <a:bodyPr wrap="square" rtlCol="0">
            <a:spAutoFit/>
          </a:bodyPr>
          <a:lstStyle/>
          <a:p>
            <a:r>
              <a:rPr lang="it-IT" sz="2000">
                <a:solidFill>
                  <a:prstClr val="black"/>
                </a:solidFill>
                <a:latin typeface="Cambria" panose="02040503050406030204" pitchFamily="18" charset="0"/>
              </a:rPr>
              <a:t>Tutti i processi di apprendimento sono al tempo stesso cognitivi ed emotivi</a:t>
            </a:r>
          </a:p>
          <a:p>
            <a:endParaRPr lang="it-IT" sz="2000">
              <a:solidFill>
                <a:prstClr val="black"/>
              </a:solidFill>
              <a:latin typeface="Cambria" panose="02040503050406030204" pitchFamily="18" charset="0"/>
            </a:endParaRPr>
          </a:p>
          <a:p>
            <a:r>
              <a:rPr lang="it-IT" sz="2000">
                <a:solidFill>
                  <a:prstClr val="black"/>
                </a:solidFill>
                <a:latin typeface="Cambria" panose="02040503050406030204" pitchFamily="18" charset="0"/>
              </a:rPr>
              <a:t>Un approccio didattico che consideri sia la componente emotiva che la metacognitiva incentiva la motivazione all’apprendimento e favorisce il self empowerment, cioè aumento del potere interno alla persona</a:t>
            </a:r>
          </a:p>
        </p:txBody>
      </p:sp>
      <p:sp>
        <p:nvSpPr>
          <p:cNvPr id="2" name="CasellaDiTesto 1"/>
          <p:cNvSpPr txBox="1"/>
          <p:nvPr/>
        </p:nvSpPr>
        <p:spPr>
          <a:xfrm>
            <a:off x="4572000" y="1397675"/>
            <a:ext cx="4248472" cy="2031325"/>
          </a:xfrm>
          <a:prstGeom prst="rect">
            <a:avLst/>
          </a:prstGeom>
          <a:noFill/>
        </p:spPr>
        <p:txBody>
          <a:bodyPr wrap="square" rtlCol="0">
            <a:spAutoFit/>
          </a:bodyPr>
          <a:lstStyle/>
          <a:p>
            <a:r>
              <a:rPr lang="it-IT">
                <a:latin typeface="Cambria" panose="02040503050406030204" pitchFamily="18" charset="0"/>
              </a:rPr>
              <a:t>La Competenza è la Capacità di far fronte ad un compito o a un insieme di compiti, riuscendo a mettere in moto e a orchestrare le proprie risorse interne, cognitive, affettive e volitive e a utilizzare le risorse esterne disponibili in modo coerente e fecondo. (Pellerey, 1983)</a:t>
            </a:r>
          </a:p>
        </p:txBody>
      </p:sp>
      <p:sp>
        <p:nvSpPr>
          <p:cNvPr id="4" name="CasellaDiTesto 3"/>
          <p:cNvSpPr txBox="1"/>
          <p:nvPr/>
        </p:nvSpPr>
        <p:spPr>
          <a:xfrm>
            <a:off x="4572000" y="3429000"/>
            <a:ext cx="4248472" cy="3416320"/>
          </a:xfrm>
          <a:prstGeom prst="rect">
            <a:avLst/>
          </a:prstGeom>
          <a:noFill/>
        </p:spPr>
        <p:txBody>
          <a:bodyPr wrap="square" rtlCol="0">
            <a:spAutoFit/>
          </a:bodyPr>
          <a:lstStyle/>
          <a:p>
            <a:r>
              <a:rPr lang="it-IT" dirty="0">
                <a:latin typeface="Cambria" panose="02040503050406030204" pitchFamily="18" charset="0"/>
              </a:rPr>
              <a:t>Gli esseri umani pensano, provano sentimenti e agiscono e questi tre fattori si combinano per dare significato all’esperienza. Una educazione vincente non deve concentrarsi esclusivamente sui fattori cognitivi ma considerare anche i sentimenti e le azioni individuali. Vanno prese in considerazione tra forme di apprendimento: l’apprendimento cognitivo, l’apprendimento emotivo e l’apprendimento psicomotorio (Novak, 2001)</a:t>
            </a:r>
          </a:p>
        </p:txBody>
      </p:sp>
      <p:sp>
        <p:nvSpPr>
          <p:cNvPr id="5" name="Rettangolo 4"/>
          <p:cNvSpPr/>
          <p:nvPr/>
        </p:nvSpPr>
        <p:spPr>
          <a:xfrm>
            <a:off x="1826921" y="476672"/>
            <a:ext cx="5490157" cy="646331"/>
          </a:xfrm>
          <a:prstGeom prst="rect">
            <a:avLst/>
          </a:prstGeom>
        </p:spPr>
        <p:txBody>
          <a:bodyPr wrap="none">
            <a:spAutoFit/>
          </a:bodyPr>
          <a:lstStyle/>
          <a:p>
            <a:r>
              <a:rPr lang="it-IT" sz="3600" b="1" dirty="0">
                <a:solidFill>
                  <a:prstClr val="black"/>
                </a:solidFill>
                <a:latin typeface="Cambria" panose="02040503050406030204" pitchFamily="18" charset="0"/>
              </a:rPr>
              <a:t>Lavorare con le emozioni</a:t>
            </a:r>
          </a:p>
        </p:txBody>
      </p:sp>
    </p:spTree>
    <p:extLst>
      <p:ext uri="{BB962C8B-B14F-4D97-AF65-F5344CB8AC3E}">
        <p14:creationId xmlns:p14="http://schemas.microsoft.com/office/powerpoint/2010/main" val="39821252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CasellaDiTesto 1"/>
          <p:cNvSpPr txBox="1"/>
          <p:nvPr/>
        </p:nvSpPr>
        <p:spPr>
          <a:xfrm>
            <a:off x="467544" y="692696"/>
            <a:ext cx="8208912" cy="646331"/>
          </a:xfrm>
          <a:prstGeom prst="rect">
            <a:avLst/>
          </a:prstGeom>
          <a:noFill/>
        </p:spPr>
        <p:txBody>
          <a:bodyPr wrap="square" rtlCol="0">
            <a:spAutoFit/>
          </a:bodyPr>
          <a:lstStyle/>
          <a:p>
            <a:r>
              <a:rPr lang="it-IT">
                <a:latin typeface="Cambria" panose="02040503050406030204" pitchFamily="18" charset="0"/>
              </a:rPr>
              <a:t>Gli studenti sono molto propensi a studiare criticamente i processi che li riguardano sviluppando capacità autoscopiche.</a:t>
            </a:r>
          </a:p>
        </p:txBody>
      </p:sp>
      <p:graphicFrame>
        <p:nvGraphicFramePr>
          <p:cNvPr id="4" name="Diagramma 3"/>
          <p:cNvGraphicFramePr/>
          <p:nvPr>
            <p:extLst>
              <p:ext uri="{D42A27DB-BD31-4B8C-83A1-F6EECF244321}">
                <p14:modId xmlns:p14="http://schemas.microsoft.com/office/powerpoint/2010/main" val="1426563876"/>
              </p:ext>
            </p:extLst>
          </p:nvPr>
        </p:nvGraphicFramePr>
        <p:xfrm>
          <a:off x="1524000" y="47667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a 4"/>
          <p:cNvGraphicFramePr/>
          <p:nvPr>
            <p:extLst>
              <p:ext uri="{D42A27DB-BD31-4B8C-83A1-F6EECF244321}">
                <p14:modId xmlns:p14="http://schemas.microsoft.com/office/powerpoint/2010/main" val="459009606"/>
              </p:ext>
            </p:extLst>
          </p:nvPr>
        </p:nvGraphicFramePr>
        <p:xfrm>
          <a:off x="1451992" y="2564904"/>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asellaDiTesto 6"/>
          <p:cNvSpPr txBox="1"/>
          <p:nvPr/>
        </p:nvSpPr>
        <p:spPr>
          <a:xfrm>
            <a:off x="467544" y="5733256"/>
            <a:ext cx="8208912" cy="923330"/>
          </a:xfrm>
          <a:prstGeom prst="rect">
            <a:avLst/>
          </a:prstGeom>
          <a:noFill/>
        </p:spPr>
        <p:txBody>
          <a:bodyPr wrap="square" rtlCol="0">
            <a:spAutoFit/>
          </a:bodyPr>
          <a:lstStyle/>
          <a:p>
            <a:r>
              <a:rPr lang="it-IT">
                <a:latin typeface="Cambria" panose="02040503050406030204" pitchFamily="18" charset="0"/>
              </a:rPr>
              <a:t>Amano affrontare certi temi non in seno alla famiglia naturale ma alla famiglia sociale che assume la funzione di superpotenza educativa e affettiva che li influeza nel modo di pensare, di agire e di comportarsi</a:t>
            </a:r>
          </a:p>
        </p:txBody>
      </p:sp>
    </p:spTree>
    <p:extLst>
      <p:ext uri="{BB962C8B-B14F-4D97-AF65-F5344CB8AC3E}">
        <p14:creationId xmlns:p14="http://schemas.microsoft.com/office/powerpoint/2010/main" val="31685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Graphic spid="5" grpId="0">
        <p:bldAsOne/>
      </p:bldGraphic>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3" name="CasellaDiTesto 2"/>
          <p:cNvSpPr txBox="1"/>
          <p:nvPr/>
        </p:nvSpPr>
        <p:spPr>
          <a:xfrm>
            <a:off x="683567" y="980728"/>
            <a:ext cx="7636817" cy="1631216"/>
          </a:xfrm>
          <a:prstGeom prst="rect">
            <a:avLst/>
          </a:prstGeom>
          <a:noFill/>
        </p:spPr>
        <p:txBody>
          <a:bodyPr wrap="square" rtlCol="0">
            <a:spAutoFit/>
          </a:bodyPr>
          <a:lstStyle/>
          <a:p>
            <a:pPr algn="just"/>
            <a:r>
              <a:rPr lang="it-IT" sz="2000" dirty="0">
                <a:solidFill>
                  <a:prstClr val="black"/>
                </a:solidFill>
                <a:latin typeface="Cambria" panose="02040503050406030204" pitchFamily="18" charset="0"/>
              </a:rPr>
              <a:t>Il docente, per rendere motivanti le proposte didattiche e significativo l’apprendimento, può far consapevolmente leva sull’interesse per il mondo interiore e l’importanza della gruppalità e promuovere attività metacognitive sulle emozioni sia a livello individuale che di gruppo</a:t>
            </a:r>
          </a:p>
        </p:txBody>
      </p:sp>
      <p:sp>
        <p:nvSpPr>
          <p:cNvPr id="2" name="CasellaDiTesto 1"/>
          <p:cNvSpPr txBox="1"/>
          <p:nvPr/>
        </p:nvSpPr>
        <p:spPr>
          <a:xfrm>
            <a:off x="683567" y="2636912"/>
            <a:ext cx="7636817" cy="707886"/>
          </a:xfrm>
          <a:prstGeom prst="rect">
            <a:avLst/>
          </a:prstGeom>
          <a:noFill/>
        </p:spPr>
        <p:txBody>
          <a:bodyPr wrap="square" rtlCol="0">
            <a:spAutoFit/>
          </a:bodyPr>
          <a:lstStyle/>
          <a:p>
            <a:pPr algn="just"/>
            <a:r>
              <a:rPr lang="it-IT" sz="2000" dirty="0">
                <a:latin typeface="Cambria" panose="02040503050406030204" pitchFamily="18" charset="0"/>
              </a:rPr>
              <a:t>Si può pensare alla visione di un film o alla lettura di un libro divulgativo sul tema</a:t>
            </a:r>
          </a:p>
        </p:txBody>
      </p:sp>
      <p:pic>
        <p:nvPicPr>
          <p:cNvPr id="1026" name="Picture 2" descr="http://pad.mymovies.it/filmclub/2010/12/143/locand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287" y="3645467"/>
            <a:ext cx="2157833" cy="3046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pad.mymovies.it/filmclub/2009/03/188/locand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650784"/>
            <a:ext cx="2161356" cy="30413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aforismi.meglio.it/img/film/a_beautiful_mi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4493" y="3650784"/>
            <a:ext cx="2005892" cy="304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589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ppt_x"/>
                                          </p:val>
                                        </p:tav>
                                        <p:tav tm="100000">
                                          <p:val>
                                            <p:strVal val="#ppt_x"/>
                                          </p:val>
                                        </p:tav>
                                      </p:tavLst>
                                    </p:anim>
                                    <p:anim calcmode="lin" valueType="num">
                                      <p:cBhvr additive="base">
                                        <p:cTn id="3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pic>
        <p:nvPicPr>
          <p:cNvPr id="1032" name="Picture 8" descr="http://www.feltrinellieditore.it/media/copertina/quarta/14/9788807882814_quar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6584" y="3881870"/>
            <a:ext cx="1663570" cy="25714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nbosco-bo.it/documenti/copertine/pickovero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922" y="3809862"/>
            <a:ext cx="1738084" cy="2643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editoririuniti.it/data/cop/s/scintille-matematiche-nuova-edizione-2011_1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3" y="3933714"/>
            <a:ext cx="1800201" cy="24677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donbosco-bo.it/documenti/copertine/pappasgioi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982" y="3820744"/>
            <a:ext cx="1800201" cy="2717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0.gstatic.com/images?q=tbn:ANd9GcQQ5vi9xgRkP0nk5aRn8tcGEGRnOQyM-aAS1ldqfQSi_69V1yf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639535"/>
            <a:ext cx="1890749" cy="28400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acrolibrarsi.it/data/cop/zoom/i/il-segreto-di-nikola-tesla-dvd_784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689758"/>
            <a:ext cx="1996809" cy="283748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wgHBgkIBwgKCgkLDRYPDQwMDRsUFRAWIB0iIiAdHx8kKDQsJCYxJx8fLT0tMTU3Ojo6Iys/RD84QzQ5OjcBCgoKDQwNGg8PGjclHyU3Nzc3Nzc3Nzc3Nzc3Nzc3Nzc3Nzc3Nzc3Nzc3Nzc3Nzc3Nzc3Nzc3Nzc3Nzc3Nzc3N//AABEIAK8AcwMBIgACEQEDEQH/xAAcAAABBAMBAAAAAAAAAAAAAAAGAAQFBwECAwj/xABJEAACAQIEAwUEBQcKBAcAAAABAgMEEQAFEiEGMUEHEyJRYRRxgZEjMlKhsRUXQmLBwuEWM0VylJWi0dPwQ1OS8Qglc4KFo7L/xAAZAQEBAQEBAQAAAAAAAAAAAAAAAQIDBQT/xAApEQACAgEDAwIGAwAAAAAAAAAAAQIRAxIhUQQTQTEyBRQiUoHwNGHB/9oADAMBAAIRAxEAPwDC9qdQFYvxPATc6V/Iz+e19+dvv+eOVN2q1xjHtWfQK/K0WVMy++5sfw5e7FQ3sOuM3vuMZsFwy9qVUGjEXEcDans18ncaVtz577/9vLE3apVaH7viGEtcaAcpbxbi/XawufW2Kfv798LrvhYLim7UKvuSafiWlM1/qyZS4QDzv93LfDP86mdXN+IstO21sqlt7t8VVc3vfHSKIzOii+l2sp1ADbpfz3+/FQD+Xti4tWRlSooHTUQrCktqFzY2JvyxkdsfFrGxmoB6ml/jgUXhurqaeafLT7akAvMkSnXH1Jt1FvK/wx3yPIxm7mkgBWsUbK7gLJ5r6NYXt15Y2ouwEv54eLiRaagO29qXl/ix1bta4xRyrS0BIv8AVpudvjhrlfDaQtD7XTa4R3mzxkd5Zb235MD0PlewwQZbwEs5MNUr6DIakOfrOmi2k/rXFz/WFsb7aW7LZHxdqHG8yhkeiAP6RpTbbn1xzqe1bjSFbkUoB5E0m344sjI+ElpMuEJ0SJrkIVhewY7X9eV/+2BHjzITT0krmnSMeISSIxB0X2AHP/Mn4GKEWLBj883F9rmXL/7L/HGPz0cXH/i0H9k/jiuZBaRhc7G2NCxvzxz0lpFlfnj4wO/fUH9m/jhYrfVhYhNI4xnphxTUklTPHFCksrMQNMKa2+A64sHIuz+WoplabIs0aUuBYzRoFFubX5A+hJHljShZkr6noKqqQvBTyOii5ZVJAHnfBJknBs1bokqammQH9BZg1j5PpuU+Pri0Mk7O4GphFX0VRBtbuJZi118iykjE7XcMZXk4bMhT1j9wYzHGlQNKtcKNK7LvcDxbYq0RL6gLlHAfD9RGVqq1e5liBiiRrSod7kee/vB8sSOWLTUeXHK8ypfbaKTSsFXNSaLgAApL4SA++xPPTY4KHzzIoO+rZKR9UUdNO0wiVHcSEBATcXIuPntiTHE+XLVTUcUM8sqVKU7qEUDU4JHMjy674mtG+3LgFc24Op5IIqjJY2pa+ZGkEkT3UkAGx5g3sPmT54cZBwRG8tPmlQ061Looqkeya3Ugh/Dsdr7/ALb4IIeIKKupa6qoZZBS5dqSeMQi7tY3UX69MRtbxLT93U06Vlaphjgk+jiQkK+lhvf7N+dr72vbE7jGiT8Eu3DVJOY3qRqljdnDqSCWK2uT/sYlaeljijWJUGhVsN9/97YgJOOMqSeeELOzwSrHJpXkx1+fkI2Py643PGNIkAnlo6mONkmdC2mzCMEm2/M2Nhz2vy3xlyvyO3LgIStl5Ae7AV2nSpT8OzzSsO7RCWjJtrO1vvxP5bxDT5nNTxQQzDv6dqhHZQF0BtJvvsb2257+hwA9u2ZpBkMdArKZp3FhbfSNzjUHvZnS16lBSnUxJte++NMbNjXzxQze198YwgdsLEB6H4D4BC5aj5k8kT7Huo9DKbfaut77cv8AZsamyylp7FIY9QtZiu4w6SNEuUULfnbG2LKTkQVhhvX0sVZSSwTwxTRutjHKLq3UXHvthtmuaChQrDBJVVRHggj6n1PTAtW0HHWerZq6lyanJ/m4CTJb1a34WxlIpL+wLA8ve5flETSFU52MigC3TppFh6Y2lyqGardGyzLnQsrhnB1Eg8yLcwCfn0wMZb2YezVwr6rO6qpq0DFG1FbP+i1+exvtffErTRccZboaebL83iA8aEd3J/7SAB8xhRbfJN/k+T2eWAUNAEkQh1sdLkE6QRblyv7zzw2nybvYu6fKcraNlCsrXtYBbDlyGkfIYlMszCHMIS6K8cim0kMq6XjPkR+3D3EFsgajJhNC5OW5Y0pcuFdCQSG1KSfO7MeXXGk2TyStGJcvyqVFUouoMCisPGB7yT88ENsLAWyIoaM0jNJPS0UCxIyxtDe4UtqI3GwJAOPOnaxxGM+4pn7hy1JSfQxb7FgfER8fwxe3afmr5RwbX1ELokrR92hYdW22x5UlJJxpLYl8mhONcI4WKRm9hhYxjOIU9s4WG9BXU2YUiVVHMs0Li6upxHcTZ7FktPEN2qakmOnXTcarGxPpe3zxKB2z3OqDIKM1dexVSdKqi3aQ+QHXFT5n2xV805jyukhp4ySA8q6mtvy3t5dMCvFOb59nNbIcyeZ01WAERVAB5C22ICWhkikjNPJ30pv4Eja6n4ix9Maqio9D9m3EFXxHks1RmGgzw1Bi1KttQsCLjz3wQ5tmFJldDJV19StNToLtIT+Hnir+HeJKvJOGKTK+F+Ga+qqhGWmnqEKKZCfEf1vmNrYDeJ8p49z6U5hm1FUvHpsArroQDoEU7fLE0jyXLmvEOV0mTSZ9R1VFUOImEMobaTrp263HLzHTFdU/bhXJIvtWT0rx6RqEMx2/H5YqurpmpKjuKiTQf0iqk6b+hthkzWvY7eeD2I9j0BH238PFF7ygzJGPNQiG3+LBHkfaLwznUZanzAQuBcxVC6GHw6/DHloybEXwoql45FaNihH2dsRVYplrdtXFb5n3NBSOvsCnWLMbyEXFyOg5jFQOb4f1VS9UF7xiTfmeg9+GTxtzII8sbdeAzmcIYVjjA54hk2PPCwiN8ZwKG3D3FebcPS6srq2TzjPiRveDi2+AONqHiGYQ5wYhm+nShdAFZNjZT5k7kdbYoJiQ1hjtDMUYMpYMNwRscE9jek9eiNOYVPkMYMMZBBRd+fhGPPnD/aZxBlCJFLKtdAgChJ+YH9Yb4K4+2pBHebJG1eSVA/aMZ/JKLZChQAqgD0GBzjniCl4fyWaeeoCSspWJVALM3oDgHftZzHNjJT5FlEUDqhZ6mrm+jgH2mIFgOm53NrXwGZ7LBn0/e55xJWTyjksFB9Enoup1PxIxNSj6s3DBkye1WBNfVyVdVJUzm7yG5OGTyahYYLjkXDzbHOcx/u5f9TGh4f4dP9M5j/d6/wCpjOuN7s6/KZvsYIsb3xgDfBd/J/hwf01mX93p/qYX5B4cH9MZmf8A49P9TDuQ5NfLZ/sYy4X4creI6taSiSx5tI1wo5cz5/5YsJuy2ogy9xK8PfKoLO1ud72HzO55/LE12X0/ss81LldSzQNDHLqlTSdwV1abmzEgeYsMWNmP0eXy3lsdFtZcAA+d+mOyaVHzSi06Z5Kzqikoal4pQPCdIty2xGgb4neL6r2rOqg69ZDWJDXBPXEEOeEvUwzJO+FhWJ6YWFloJc2yary6ZkqYWRxtZhbDNIyoPh3x6h4v4VouJKEpLCntKAmKTkQfK/kcURxDwbmeTzP3lHKVS2plUlB8cSk1saTBtQR1xrJfSbb+lr46FCGIZSCN7csPMklp6bOaGoq1YwwzK7BRqNxuNuu9iR5A45tGvQn3y+empDlVKERaUCTMZ2dY0Mx+2xIGlfqqD11Hrhh7BrhmlgraCo7hNcqU9QHZV1AXt1F2A288RvEuamtmWlgZ/ZICSA+zSSH68jj7RN/cLAWx24dDJlGcS2trNPAG97M5H/1j5Y5Tgt2z0un6qcZRx41sOYKJ5adqlp6anhVxGZKiYRgsRewv6A46U+VmqlENJXZbUTMCVjjrELNYEmw9wOGOeSheGKeLe0mYu1/6sSD9/DTgjwZ41TYlKakqZTf/ANJlH+JlxFii46mdM3X5Y5njiSNJSSVgcxtCiRrreSVwiqCQouT6kD3nDuLI55mKx1NC5H1glQGIOFlxEWU5lMwY6DSrpU2JHtCn93HozJ4YFoIZKdLLIoYFh4j77739+JDDFxtl6vrsmLK4RArsqyqSmE9ROtwtPFArBTYkFmNj15jBFx7XU2W8K5hVVTqiCMgXNtTHYAet7YIcVB/4hM0tQ5bk8Uh1SO08qA81Gy3+N/lj6UeNObnJtlEzMXkLEC53NsctO+HjUzjxOhHvxr3PhLWNhzNsLDQ25bYWHq0M8gDJTsynkQDY4WLuQ9mY5zQRzrplQMvkcdMLGUQFKvs/yCqkqHlpQWmJOwtoJGxW3K2/zOGb9meRGiWnZZHaO7RyMfErW9OlxuMG+Fiiyl+J+zCdaJJqeaIOF+lUIWJe9hpIF99tj+3Af7DLlfD1TS1KGOY5mFaNhY+CLn6fzmPS0iko2ggMRsSL2OKS7V4WpszooJZAzhZJTpWwAbSo/wDxjGR/Sfb0C1dREAOJ1VMsyWJVOpknqGvy8UmgfdHjlwoqgZvJ1FAy/wDVLGv7TgiqeHpc5Smm1MYqehgjCpuxLXcKo576zY2t5nCh4czDJMtziWvopqWOSKFI+9tfeUG23WwGDTUB7+q/P+kXM7R5FXOhsfaKYcr/APMP7uPR3CLq/DtAyyM94h4mYEn5fh05Y88U9JNW5VUwU6a5Gq6aw87LMd/THonhalNFw/Q07U/s7RxANFr16D1F8MfsL8Q/kS/fBK4qHtC4elzTP6mtkDNYLGg0/V6D4bnFvY0aGNmuyAm9/jjonR8SdFGZH2WVuZSrLVH2WHVuWALW9Bi0eH+BshySFBT0SSyqb99MNbE/HBJ4VPIDAtnPaHwxlMjQy5rTyTqdJihcMQfIm9hg3YtsI1o6VRZaaEDyEYwsV/8Anm4YFwUzHY/owKQfcdWFibkssfCxnGMRAWFhYWAOFdVwUNJLVVUixwxLqd25AY888Z502f59VVwVu62jiU8wg5fMkn44sPtpqqmPL8vpk1CmmkcykdWW2kH5k/DFYZPS+15nCrXWNX1yta9kXdjYeg++2OM229J7Pw7DGGN55F7cEUUVPlBK2YmTTe3/AC1WLb/oxFdrNEh4Qqp4YgHWSIuVABI1gb/PBTkVM1JlNLFJtJo1OP1m3b7ycbZ3l8Wa5TV0E31J4yhPl5H546tWqPLhPTlU/wCygeDaqKDNEjmKqXeN43Y2AZGvbfzUuvxGL+qa2jy7Lnq5ZI4aWJNRJ2AFr8v2Y815jRVGW1c1HWR6J4m0OCb3Pn7iD8rY6U6VmZyJTGqmMUY1sZZGdIF+1b7rDny644Qm19J7PVdHDM+9qpFrcCcUpPmpgzGvYS1qyTQxSsbeOZ9CjpsoFsWOMVvlPZzBWUMFVWtNTSto0wWF4olACLf7VgCT5k4I0o+JKJSkFZT1iA+E1IIYDyuN/LnfH0pHiZNLk2jn2l5vJkvBmZVlPL3U4QRxMOepyFH448thB3YYcgdNr7jbyxb3aVT8YZ4qwVlOkWXwPq0Q3s7W2Zj+H+fKtq/hvMsvKmop2QN0Itfpt8sHFmaIe5sPEw2GwW+Fh3+T6g76AL72JwsQlHsPvFLlAy6hzF9xjHfRXt3qX8tQxG1L6s4pV7tQEm+sObXhfnhpFl1InEc0S08YCUELL4RzEshHxwQJ5JEe+h1a3PSwONVmiaPWJEKXtqDC3zwDUoFPwDTypT9xK9PDTmxW7xF1UttvazH13xrn7FKziOjSLVTKMtnVLeFZGl0kAcgbIpwAWZ5l1BnOXtS13dvE9iNR6/MfccQuS8FZXldV3itGRcOIUUgMRuCxZmYgc7Xt1tsMRlPTJBV5BEkJqv8AzWvDxEALCWWUldzaw9OdtsSGbUceU59kddSQtJpjOV6R9iQEqSR5NGov+scKNKclHTewXCRGUMHUgnmDjJNhvtgArGhy/s1il8RNEzVMYVdyYZGfpyvp54IeJq4GgihiTV7SFl1X2VBJGD8fGPvwMmnE3CWXZ+6SVKRiZdgzKT96sp+/DbIOD8pyuVbyxTyRt3kcSqERG+1pBJZv1mJIw9SuNfmeXuIXSPvXMbkEBwY23Hy+8YHszAo56mrplWOdeJ6ZNSixZZBEjg+d1c/d5YV5NdyWnTeweCWInwyIT6MNsIyx6QS6aTyOoWOBbIqKP2XMy1EkLRV1aEkGn6UPI5I23ty5+WGdMsH8g+GojHHcGgslgbeNN7YGQzJie66lv5XGB/MuHcqnaWsqO6WSSwM0pVlU8vDq2Hu64H6BIfzgVMjnutOcyCN1H86xoU+jPkLXbyuo64XDjLNPwzl0yJJTGmr52RlBGsShAfgHcfHFBLLwdDGoSIxhALD6In97Cw54Lqp5OGaPvB3hTvIlZrklUdlXfrsBhYamS2TUlIjVi1HeNqRw2na19JX97Gq0apm0mYGoctJCsJiOnSACSD533PXDOt4bpq2vaskqKlXMsUulH0i8fIbcweoOM1XDlJU1UlQ0kqu8wmOkgDUFRfl4B8ziGtuTJyWmenlp5JZWhaJoY0BA7tWOra3W4Fj0sMcpuH4KmmqopauZp6uSKSeoUIGbuiukWtYAaR06nzxpT8Kw0saLTVk6FYjGCbHa6n53QffjrR8OQUlXBVLPM7xPO4DWsxlN2v8As9NsBS5NockgpS7x1EnfGrkq0d9J7t3BDACwFrEjf54d01HHTqimVpFRERVl0mxW/i5fW33/AGYiq3hKmrMxra5qqdZKpVVl2KqBpBsCOun78ZqOFIqh2d6yYapJXIRVG8iaPLoOVsSy1HkdQZJFFRGj9qnkhMUsZD6P+I2onYcxyHp545tkEBoaKkeqnb2OJYVkYrrZQUNmsAL/AEa726Hzw1Tg6miZWSrqNaCIC9j9QWX/AH54dZjw3BmOYLWS1FSjqD4Y30qbrp3HXa/Pr8MLJS5HUNBFHPBIJ20wE90m1gCGFv8AF9wwyTh6M1hqJ6yeVDWGt7khQvegWXe17LblfmAcN5ODqdkINZOGuhuET9FdPl5eXI41/kbAEjRa2rIRQoLvqa4fXe53Jv53+OG5ajySb5aBJL3dTJHFKzvoUL4ZGUgkEjfmTbzPwxHR8NQw0lLSflCrKUop1i1d2TaE6lH1ep5+fpjtHw9FHDTJ7RMwp6xqtdQB1E3Fj88N6rhOjnrmrO+mSV2kZwG2bWmjkeVgenxxdwlHk3/k3S/lVsx9sm772724gaNIfuu6AO19OkfPf0xmDIIaSiooKasljlo2k7moYKXs5OpSAACCTy81HlhvLwdRyRuhq6oK8cUfhYL4Y76eQ9Tccjc+ZxmHhKljqBOKmcuJe8GoKR+l6frc+dxfniWy1Hkm8tpocsy+noqXwwwRhFubk+pPUnn8cLHPKMujyvLoaKN3kWK9mY7m5J6cueFimaRK4WMahhah54EMSh2W0b6D52viNmo5pJGM5aVwLJL3S2QcyLX3viT1DzwtQwBCV1OPow1lZiVbUEuU6D63r78N5UaogZKpTGzARtJeMgi5IFtXTnifnhSYWYsPVTY/PDSXK6eQMHlqfEpU2nYczz589ueFAhy0SwxPDUIkGgBGATwJe7yX1ctjt0xrUezvFDDOxaOZCQXZAJQqlta+PlsD/DE+1DCyspaTSy6dOs2ta2NBlkAd3V5wXFv51vD/AFd9sKBBwKI6li4RqncipJjBFwAPCH9/yw2k7qMMEqxFaPxxaY9luwLHx8vEw54IZMop3JLTVW/P6dsc4sipYpkkWWqJS1g1Q5BsLC4J3wBGNRvV05f2NZFmswYBdwTYEnXv4d/47Yf0cVc6wySzmFQbtTtEpIXouoE9Lb4lBGtrA/djPd+uARzFsLa+Ondjzwu7HniFNL4WN9C/a+7CxL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7" name="Picture 5" descr="http://pad.mymovies.it/filmclub/2006/09/193/locandi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504" y="689758"/>
            <a:ext cx="1986240" cy="28374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9731" y="764704"/>
            <a:ext cx="1929148" cy="276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6231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ppt_x"/>
                                          </p:val>
                                        </p:tav>
                                        <p:tav tm="100000">
                                          <p:val>
                                            <p:strVal val="#ppt_x"/>
                                          </p:val>
                                        </p:tav>
                                      </p:tavLst>
                                    </p:anim>
                                    <p:anim calcmode="lin" valueType="num">
                                      <p:cBhvr additive="base">
                                        <p:cTn id="14"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anim calcmode="lin" valueType="num">
                                      <p:cBhvr additive="base">
                                        <p:cTn id="19" dur="500" fill="hold"/>
                                        <p:tgtEl>
                                          <p:spTgt spid="2056"/>
                                        </p:tgtEl>
                                        <p:attrNameLst>
                                          <p:attrName>ppt_x</p:attrName>
                                        </p:attrNameLst>
                                      </p:cBhvr>
                                      <p:tavLst>
                                        <p:tav tm="0">
                                          <p:val>
                                            <p:strVal val="1+#ppt_w/2"/>
                                          </p:val>
                                        </p:tav>
                                        <p:tav tm="100000">
                                          <p:val>
                                            <p:strVal val="#ppt_x"/>
                                          </p:val>
                                        </p:tav>
                                      </p:tavLst>
                                    </p:anim>
                                    <p:anim calcmode="lin" valueType="num">
                                      <p:cBhvr additive="base">
                                        <p:cTn id="20" dur="500" fill="hold"/>
                                        <p:tgtEl>
                                          <p:spTgt spid="205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1+#ppt_w/2"/>
                                          </p:val>
                                        </p:tav>
                                        <p:tav tm="100000">
                                          <p:val>
                                            <p:strVal val="#ppt_x"/>
                                          </p:val>
                                        </p:tav>
                                      </p:tavLst>
                                    </p:anim>
                                    <p:anim calcmode="lin" valueType="num">
                                      <p:cBhvr additive="base">
                                        <p:cTn id="3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077"/>
                                        </p:tgtEl>
                                        <p:attrNameLst>
                                          <p:attrName>style.visibility</p:attrName>
                                        </p:attrNameLst>
                                      </p:cBhvr>
                                      <p:to>
                                        <p:strVal val="visible"/>
                                      </p:to>
                                    </p:set>
                                    <p:anim calcmode="lin" valueType="num">
                                      <p:cBhvr additive="base">
                                        <p:cTn id="43" dur="500" fill="hold"/>
                                        <p:tgtEl>
                                          <p:spTgt spid="3077"/>
                                        </p:tgtEl>
                                        <p:attrNameLst>
                                          <p:attrName>ppt_x</p:attrName>
                                        </p:attrNameLst>
                                      </p:cBhvr>
                                      <p:tavLst>
                                        <p:tav tm="0">
                                          <p:val>
                                            <p:strVal val="0-#ppt_w/2"/>
                                          </p:val>
                                        </p:tav>
                                        <p:tav tm="100000">
                                          <p:val>
                                            <p:strVal val="#ppt_x"/>
                                          </p:val>
                                        </p:tav>
                                      </p:tavLst>
                                    </p:anim>
                                    <p:anim calcmode="lin" valueType="num">
                                      <p:cBhvr additive="base">
                                        <p:cTn id="44"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078"/>
                                        </p:tgtEl>
                                        <p:attrNameLst>
                                          <p:attrName>style.visibility</p:attrName>
                                        </p:attrNameLst>
                                      </p:cBhvr>
                                      <p:to>
                                        <p:strVal val="visible"/>
                                      </p:to>
                                    </p:set>
                                    <p:anim calcmode="lin" valueType="num">
                                      <p:cBhvr additive="base">
                                        <p:cTn id="49" dur="500" fill="hold"/>
                                        <p:tgtEl>
                                          <p:spTgt spid="3078"/>
                                        </p:tgtEl>
                                        <p:attrNameLst>
                                          <p:attrName>ppt_x</p:attrName>
                                        </p:attrNameLst>
                                      </p:cBhvr>
                                      <p:tavLst>
                                        <p:tav tm="0">
                                          <p:val>
                                            <p:strVal val="1+#ppt_w/2"/>
                                          </p:val>
                                        </p:tav>
                                        <p:tav tm="100000">
                                          <p:val>
                                            <p:strVal val="#ppt_x"/>
                                          </p:val>
                                        </p:tav>
                                      </p:tavLst>
                                    </p:anim>
                                    <p:anim calcmode="lin" valueType="num">
                                      <p:cBhvr additive="base">
                                        <p:cTn id="50"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pic>
        <p:nvPicPr>
          <p:cNvPr id="2050" name="Picture 2" descr="http://t2.gstatic.com/images?q=tbn:ANd9GcR9CJnsJdrdQK4E3hjqF0UxZkSMPhMzoXNLNdXh4lXBU_InwMv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19050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1.gstatic.com/images?q=tbn:ANd9GcSdQhJhUxpQJPaet6cShPcxW4PBY-7YaYU6RzyD36OAjjQ6Gxf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908719"/>
            <a:ext cx="1702567"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950839"/>
            <a:ext cx="186320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http://i.ebayimg.com/00/s/NTAyWDMzOA==/z/x2gAAOSw~otWchkV/$_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861048"/>
            <a:ext cx="1907995" cy="28336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3861048"/>
            <a:ext cx="1735614" cy="283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893234"/>
            <a:ext cx="1905000" cy="280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866603"/>
            <a:ext cx="1840816" cy="267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56" y="3834100"/>
            <a:ext cx="1840815" cy="288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Matematica e letteratur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9508" y="1690724"/>
            <a:ext cx="2700568" cy="37890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ivertirsi con la matematica. Curiosità e stranezze del mondo dei numer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3360" y="1791496"/>
            <a:ext cx="23717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tematica. Una storia illustrata dei numer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9734" y="1690724"/>
            <a:ext cx="3097773" cy="368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2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0-#ppt_w/2"/>
                                          </p:val>
                                        </p:tav>
                                        <p:tav tm="100000">
                                          <p:val>
                                            <p:strVal val="#ppt_x"/>
                                          </p:val>
                                        </p:tav>
                                      </p:tavLst>
                                    </p:anim>
                                    <p:anim calcmode="lin" valueType="num">
                                      <p:cBhvr additive="base">
                                        <p:cTn id="14"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anim calcmode="lin" valueType="num">
                                      <p:cBhvr additive="base">
                                        <p:cTn id="31" dur="500" fill="hold"/>
                                        <p:tgtEl>
                                          <p:spTgt spid="2055"/>
                                        </p:tgtEl>
                                        <p:attrNameLst>
                                          <p:attrName>ppt_x</p:attrName>
                                        </p:attrNameLst>
                                      </p:cBhvr>
                                      <p:tavLst>
                                        <p:tav tm="0">
                                          <p:val>
                                            <p:strVal val="1+#ppt_w/2"/>
                                          </p:val>
                                        </p:tav>
                                        <p:tav tm="100000">
                                          <p:val>
                                            <p:strVal val="#ppt_x"/>
                                          </p:val>
                                        </p:tav>
                                      </p:tavLst>
                                    </p:anim>
                                    <p:anim calcmode="lin" valueType="num">
                                      <p:cBhvr additive="base">
                                        <p:cTn id="32" dur="5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3"/>
                                        </p:tgtEl>
                                        <p:attrNameLst>
                                          <p:attrName>style.visibility</p:attrName>
                                        </p:attrNameLst>
                                      </p:cBhvr>
                                      <p:to>
                                        <p:strVal val="visible"/>
                                      </p:to>
                                    </p:set>
                                    <p:anim calcmode="lin" valueType="num">
                                      <p:cBhvr additive="base">
                                        <p:cTn id="37" dur="500" fill="hold"/>
                                        <p:tgtEl>
                                          <p:spTgt spid="2053"/>
                                        </p:tgtEl>
                                        <p:attrNameLst>
                                          <p:attrName>ppt_x</p:attrName>
                                        </p:attrNameLst>
                                      </p:cBhvr>
                                      <p:tavLst>
                                        <p:tav tm="0">
                                          <p:val>
                                            <p:strVal val="#ppt_x"/>
                                          </p:val>
                                        </p:tav>
                                        <p:tav tm="100000">
                                          <p:val>
                                            <p:strVal val="#ppt_x"/>
                                          </p:val>
                                        </p:tav>
                                      </p:tavLst>
                                    </p:anim>
                                    <p:anim calcmode="lin" valueType="num">
                                      <p:cBhvr additive="base">
                                        <p:cTn id="3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anim calcmode="lin" valueType="num">
                                      <p:cBhvr additive="base">
                                        <p:cTn id="49" dur="500" fill="hold"/>
                                        <p:tgtEl>
                                          <p:spTgt spid="2056"/>
                                        </p:tgtEl>
                                        <p:attrNameLst>
                                          <p:attrName>ppt_x</p:attrName>
                                        </p:attrNameLst>
                                      </p:cBhvr>
                                      <p:tavLst>
                                        <p:tav tm="0">
                                          <p:val>
                                            <p:strVal val="1+#ppt_w/2"/>
                                          </p:val>
                                        </p:tav>
                                        <p:tav tm="100000">
                                          <p:val>
                                            <p:strVal val="#ppt_x"/>
                                          </p:val>
                                        </p:tav>
                                      </p:tavLst>
                                    </p:anim>
                                    <p:anim calcmode="lin" valueType="num">
                                      <p:cBhvr additive="base">
                                        <p:cTn id="50"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 calcmode="lin" valueType="num">
                                      <p:cBhvr additive="base">
                                        <p:cTn id="55" dur="500" fill="hold"/>
                                        <p:tgtEl>
                                          <p:spTgt spid="8194"/>
                                        </p:tgtEl>
                                        <p:attrNameLst>
                                          <p:attrName>ppt_x</p:attrName>
                                        </p:attrNameLst>
                                      </p:cBhvr>
                                      <p:tavLst>
                                        <p:tav tm="0">
                                          <p:val>
                                            <p:strVal val="#ppt_x"/>
                                          </p:val>
                                        </p:tav>
                                        <p:tav tm="100000">
                                          <p:val>
                                            <p:strVal val="#ppt_x"/>
                                          </p:val>
                                        </p:tav>
                                      </p:tavLst>
                                    </p:anim>
                                    <p:anim calcmode="lin" valueType="num">
                                      <p:cBhvr additive="base">
                                        <p:cTn id="56"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196"/>
                                        </p:tgtEl>
                                        <p:attrNameLst>
                                          <p:attrName>style.visibility</p:attrName>
                                        </p:attrNameLst>
                                      </p:cBhvr>
                                      <p:to>
                                        <p:strVal val="visible"/>
                                      </p:to>
                                    </p:set>
                                    <p:anim calcmode="lin" valueType="num">
                                      <p:cBhvr additive="base">
                                        <p:cTn id="61" dur="500" fill="hold"/>
                                        <p:tgtEl>
                                          <p:spTgt spid="8196"/>
                                        </p:tgtEl>
                                        <p:attrNameLst>
                                          <p:attrName>ppt_x</p:attrName>
                                        </p:attrNameLst>
                                      </p:cBhvr>
                                      <p:tavLst>
                                        <p:tav tm="0">
                                          <p:val>
                                            <p:strVal val="#ppt_x"/>
                                          </p:val>
                                        </p:tav>
                                        <p:tav tm="100000">
                                          <p:val>
                                            <p:strVal val="#ppt_x"/>
                                          </p:val>
                                        </p:tav>
                                      </p:tavLst>
                                    </p:anim>
                                    <p:anim calcmode="lin" valueType="num">
                                      <p:cBhvr additive="base">
                                        <p:cTn id="6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198"/>
                                        </p:tgtEl>
                                        <p:attrNameLst>
                                          <p:attrName>style.visibility</p:attrName>
                                        </p:attrNameLst>
                                      </p:cBhvr>
                                      <p:to>
                                        <p:strVal val="visible"/>
                                      </p:to>
                                    </p:set>
                                    <p:anim calcmode="lin" valueType="num">
                                      <p:cBhvr additive="base">
                                        <p:cTn id="67" dur="500" fill="hold"/>
                                        <p:tgtEl>
                                          <p:spTgt spid="8198"/>
                                        </p:tgtEl>
                                        <p:attrNameLst>
                                          <p:attrName>ppt_x</p:attrName>
                                        </p:attrNameLst>
                                      </p:cBhvr>
                                      <p:tavLst>
                                        <p:tav tm="0">
                                          <p:val>
                                            <p:strVal val="#ppt_x"/>
                                          </p:val>
                                        </p:tav>
                                        <p:tav tm="100000">
                                          <p:val>
                                            <p:strVal val="#ppt_x"/>
                                          </p:val>
                                        </p:tav>
                                      </p:tavLst>
                                    </p:anim>
                                    <p:anim calcmode="lin" valueType="num">
                                      <p:cBhvr additive="base">
                                        <p:cTn id="6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CasellaDiTesto 1"/>
          <p:cNvSpPr txBox="1"/>
          <p:nvPr/>
        </p:nvSpPr>
        <p:spPr>
          <a:xfrm>
            <a:off x="467544" y="908720"/>
            <a:ext cx="4536504" cy="369332"/>
          </a:xfrm>
          <a:prstGeom prst="rect">
            <a:avLst/>
          </a:prstGeom>
          <a:noFill/>
        </p:spPr>
        <p:txBody>
          <a:bodyPr wrap="square" rtlCol="0">
            <a:spAutoFit/>
          </a:bodyPr>
          <a:lstStyle/>
          <a:p>
            <a:r>
              <a:rPr lang="it-IT">
                <a:latin typeface="Cambria" panose="02040503050406030204" pitchFamily="18" charset="0"/>
              </a:rPr>
              <a:t>Dopo il film o la lettura di un libro</a:t>
            </a:r>
          </a:p>
        </p:txBody>
      </p:sp>
      <p:graphicFrame>
        <p:nvGraphicFramePr>
          <p:cNvPr id="3" name="Diagramma 2"/>
          <p:cNvGraphicFramePr/>
          <p:nvPr>
            <p:extLst>
              <p:ext uri="{D42A27DB-BD31-4B8C-83A1-F6EECF244321}">
                <p14:modId xmlns:p14="http://schemas.microsoft.com/office/powerpoint/2010/main" val="618112046"/>
              </p:ext>
            </p:extLst>
          </p:nvPr>
        </p:nvGraphicFramePr>
        <p:xfrm>
          <a:off x="1187624" y="1772816"/>
          <a:ext cx="6768752"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97509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17F2B1FB-D319-457D-B94A-EF7B45D39BF2}"/>
                                            </p:graphicEl>
                                          </p:spTgt>
                                        </p:tgtEl>
                                        <p:attrNameLst>
                                          <p:attrName>style.visibility</p:attrName>
                                        </p:attrNameLst>
                                      </p:cBhvr>
                                      <p:to>
                                        <p:strVal val="visible"/>
                                      </p:to>
                                    </p:set>
                                    <p:anim calcmode="lin" valueType="num">
                                      <p:cBhvr additive="base">
                                        <p:cTn id="13" dur="500" fill="hold"/>
                                        <p:tgtEl>
                                          <p:spTgt spid="3">
                                            <p:graphicEl>
                                              <a:dgm id="{17F2B1FB-D319-457D-B94A-EF7B45D39BF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17F2B1FB-D319-457D-B94A-EF7B45D39BF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graphicEl>
                                              <a:dgm id="{8D1878F8-EFEE-4AF2-A7ED-095AE1E683DA}"/>
                                            </p:graphicEl>
                                          </p:spTgt>
                                        </p:tgtEl>
                                        <p:attrNameLst>
                                          <p:attrName>style.visibility</p:attrName>
                                        </p:attrNameLst>
                                      </p:cBhvr>
                                      <p:to>
                                        <p:strVal val="visible"/>
                                      </p:to>
                                    </p:set>
                                    <p:anim calcmode="lin" valueType="num">
                                      <p:cBhvr additive="base">
                                        <p:cTn id="19" dur="500" fill="hold"/>
                                        <p:tgtEl>
                                          <p:spTgt spid="3">
                                            <p:graphicEl>
                                              <a:dgm id="{8D1878F8-EFEE-4AF2-A7ED-095AE1E683D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graphicEl>
                                              <a:dgm id="{8D1878F8-EFEE-4AF2-A7ED-095AE1E683D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graphicEl>
                                              <a:dgm id="{B182536B-FC77-440A-8AC1-CE4E9A665CC9}"/>
                                            </p:graphicEl>
                                          </p:spTgt>
                                        </p:tgtEl>
                                        <p:attrNameLst>
                                          <p:attrName>style.visibility</p:attrName>
                                        </p:attrNameLst>
                                      </p:cBhvr>
                                      <p:to>
                                        <p:strVal val="visible"/>
                                      </p:to>
                                    </p:set>
                                    <p:anim calcmode="lin" valueType="num">
                                      <p:cBhvr additive="base">
                                        <p:cTn id="25" dur="500" fill="hold"/>
                                        <p:tgtEl>
                                          <p:spTgt spid="3">
                                            <p:graphicEl>
                                              <a:dgm id="{B182536B-FC77-440A-8AC1-CE4E9A665CC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graphicEl>
                                              <a:dgm id="{B182536B-FC77-440A-8AC1-CE4E9A665CC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graphicEl>
                                              <a:dgm id="{675E9E81-4B44-44C4-999B-7FE4590E0401}"/>
                                            </p:graphicEl>
                                          </p:spTgt>
                                        </p:tgtEl>
                                        <p:attrNameLst>
                                          <p:attrName>style.visibility</p:attrName>
                                        </p:attrNameLst>
                                      </p:cBhvr>
                                      <p:to>
                                        <p:strVal val="visible"/>
                                      </p:to>
                                    </p:set>
                                    <p:anim calcmode="lin" valueType="num">
                                      <p:cBhvr additive="base">
                                        <p:cTn id="31" dur="500" fill="hold"/>
                                        <p:tgtEl>
                                          <p:spTgt spid="3">
                                            <p:graphicEl>
                                              <a:dgm id="{675E9E81-4B44-44C4-999B-7FE4590E0401}"/>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graphicEl>
                                              <a:dgm id="{675E9E81-4B44-44C4-999B-7FE4590E0401}"/>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3DC0CF2A-EB46-49C9-8FF5-AFC9696462EC}"/>
                                            </p:graphicEl>
                                          </p:spTgt>
                                        </p:tgtEl>
                                        <p:attrNameLst>
                                          <p:attrName>style.visibility</p:attrName>
                                        </p:attrNameLst>
                                      </p:cBhvr>
                                      <p:to>
                                        <p:strVal val="visible"/>
                                      </p:to>
                                    </p:set>
                                    <p:anim calcmode="lin" valueType="num">
                                      <p:cBhvr additive="base">
                                        <p:cTn id="37" dur="500" fill="hold"/>
                                        <p:tgtEl>
                                          <p:spTgt spid="3">
                                            <p:graphicEl>
                                              <a:dgm id="{3DC0CF2A-EB46-49C9-8FF5-AFC9696462EC}"/>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3DC0CF2A-EB46-49C9-8FF5-AFC9696462E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23668" y="548680"/>
            <a:ext cx="5328592" cy="646331"/>
          </a:xfrm>
          <a:prstGeom prst="rect">
            <a:avLst/>
          </a:prstGeom>
          <a:noFill/>
        </p:spPr>
        <p:txBody>
          <a:bodyPr wrap="square" rtlCol="0">
            <a:spAutoFit/>
          </a:bodyPr>
          <a:lstStyle/>
          <a:p>
            <a:r>
              <a:rPr lang="it-IT" sz="3600" dirty="0">
                <a:solidFill>
                  <a:prstClr val="black"/>
                </a:solidFill>
                <a:latin typeface="Cambria" panose="02040503050406030204" pitchFamily="18" charset="0"/>
              </a:rPr>
              <a:t>Uso di Mediatori Didattici</a:t>
            </a:r>
          </a:p>
        </p:txBody>
      </p:sp>
      <p:graphicFrame>
        <p:nvGraphicFramePr>
          <p:cNvPr id="3" name="Diagramma 2"/>
          <p:cNvGraphicFramePr/>
          <p:nvPr>
            <p:extLst>
              <p:ext uri="{D42A27DB-BD31-4B8C-83A1-F6EECF244321}">
                <p14:modId xmlns:p14="http://schemas.microsoft.com/office/powerpoint/2010/main" val="430577189"/>
              </p:ext>
            </p:extLst>
          </p:nvPr>
        </p:nvGraphicFramePr>
        <p:xfrm>
          <a:off x="2339752" y="1628800"/>
          <a:ext cx="7704856"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p:cNvSpPr txBox="1"/>
          <p:nvPr/>
        </p:nvSpPr>
        <p:spPr>
          <a:xfrm>
            <a:off x="323528" y="1628800"/>
            <a:ext cx="2952328" cy="4801314"/>
          </a:xfrm>
          <a:prstGeom prst="rect">
            <a:avLst/>
          </a:prstGeom>
          <a:noFill/>
        </p:spPr>
        <p:txBody>
          <a:bodyPr wrap="square" rtlCol="0">
            <a:spAutoFit/>
          </a:bodyPr>
          <a:lstStyle/>
          <a:p>
            <a:r>
              <a:rPr lang="it-IT" dirty="0">
                <a:latin typeface="Cambria" panose="02040503050406030204" pitchFamily="18" charset="0"/>
              </a:rPr>
              <a:t>"Mediatore è  ciò che agisce da tramite tra soggetto e oggetto nella produzione di conoscenza, sostituisce la realtà perché possa avvenire la conoscenza, ma non si sostituisce alla realtà esautorandola, pur richiedendo di essere trattato come se fosse la </a:t>
            </a:r>
            <a:r>
              <a:rPr lang="it-IT" dirty="0" err="1">
                <a:latin typeface="Cambria" panose="02040503050406030204" pitchFamily="18" charset="0"/>
              </a:rPr>
              <a:t>realtà,ma</a:t>
            </a:r>
            <a:r>
              <a:rPr lang="it-IT" dirty="0">
                <a:latin typeface="Cambria" panose="02040503050406030204" pitchFamily="18" charset="0"/>
              </a:rPr>
              <a:t> sempre-  in quanto mediatore - conservando lucidamente la consapevolezza che la realtà non è esauribile da parte dei segni, quali che essi siano. " (Damiano, 2000)</a:t>
            </a:r>
          </a:p>
        </p:txBody>
      </p:sp>
    </p:spTree>
    <p:extLst>
      <p:ext uri="{BB962C8B-B14F-4D97-AF65-F5344CB8AC3E}">
        <p14:creationId xmlns:p14="http://schemas.microsoft.com/office/powerpoint/2010/main" val="24671682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55576" y="889844"/>
            <a:ext cx="7632848" cy="5016758"/>
          </a:xfrm>
          <a:prstGeom prst="rect">
            <a:avLst/>
          </a:prstGeom>
        </p:spPr>
        <p:txBody>
          <a:bodyPr wrap="square">
            <a:spAutoFit/>
          </a:bodyPr>
          <a:lstStyle/>
          <a:p>
            <a:r>
              <a:rPr lang="it-IT" sz="2000" dirty="0">
                <a:latin typeface="Cambria" panose="02040503050406030204" pitchFamily="18" charset="0"/>
              </a:rPr>
              <a:t>La flessibilità delle tecniche didattiche per valorizzare le differenze individuali</a:t>
            </a:r>
          </a:p>
          <a:p>
            <a:endParaRPr lang="it-IT" sz="2000" dirty="0">
              <a:latin typeface="Cambria" panose="02040503050406030204" pitchFamily="18" charset="0"/>
            </a:endParaRPr>
          </a:p>
          <a:p>
            <a:r>
              <a:rPr lang="it-IT" sz="2000" dirty="0">
                <a:latin typeface="Cambria" panose="02040503050406030204" pitchFamily="18" charset="0"/>
              </a:rPr>
              <a:t>L’utilizzo flessibile e versatile delle tecniche didattiche è indispensabile per lasciare spazio alle differenti modalità di apprendimento che presenta la classe e per consolidare ciò che è stato imparato da ciascuno. </a:t>
            </a:r>
          </a:p>
          <a:p>
            <a:endParaRPr lang="it-IT" sz="2000" dirty="0">
              <a:latin typeface="Cambria" panose="02040503050406030204" pitchFamily="18" charset="0"/>
            </a:endParaRPr>
          </a:p>
          <a:p>
            <a:r>
              <a:rPr lang="it-IT" sz="2000" dirty="0">
                <a:latin typeface="Cambria" panose="02040503050406030204" pitchFamily="18" charset="0"/>
              </a:rPr>
              <a:t>Sappiamo che gli alunni sono diversi per stili cognitivi, per modalità di approccio al compito, per capacità di astrazione, per stili di attribuzione, per tipologie di pensiero e di intelligenza. </a:t>
            </a:r>
          </a:p>
          <a:p>
            <a:endParaRPr lang="it-IT" sz="2000" dirty="0">
              <a:latin typeface="Cambria" panose="02040503050406030204" pitchFamily="18" charset="0"/>
            </a:endParaRPr>
          </a:p>
          <a:p>
            <a:r>
              <a:rPr lang="it-IT" sz="2000" dirty="0">
                <a:latin typeface="Cambria" panose="02040503050406030204" pitchFamily="18" charset="0"/>
              </a:rPr>
              <a:t>Non sarebbe, però, possibile mettere in pratica strategie strettamente individualizzate; invece, variando le tecniche didattiche, si può andare incontro alle differenze individuali, che sono raggruppabili in </a:t>
            </a:r>
            <a:r>
              <a:rPr lang="it-IT" sz="2000" dirty="0" err="1">
                <a:latin typeface="Cambria" panose="02040503050406030204" pitchFamily="18" charset="0"/>
              </a:rPr>
              <a:t>macrocategorie</a:t>
            </a:r>
            <a:r>
              <a:rPr lang="it-IT" sz="2000" dirty="0">
                <a:latin typeface="Cambria" panose="02040503050406030204" pitchFamily="18" charset="0"/>
              </a:rPr>
              <a:t>.</a:t>
            </a:r>
          </a:p>
        </p:txBody>
      </p:sp>
      <p:sp>
        <p:nvSpPr>
          <p:cNvPr id="5"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Tree>
    <p:extLst>
      <p:ext uri="{BB962C8B-B14F-4D97-AF65-F5344CB8AC3E}">
        <p14:creationId xmlns:p14="http://schemas.microsoft.com/office/powerpoint/2010/main" val="259975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a:latin typeface="Cambria" panose="02040503050406030204" pitchFamily="18" charset="0"/>
              </a:rPr>
              <a:t>Verso una nuova didattica</a:t>
            </a:r>
          </a:p>
        </p:txBody>
      </p:sp>
      <p:sp>
        <p:nvSpPr>
          <p:cNvPr id="3" name="Segnaposto contenuto 2"/>
          <p:cNvSpPr>
            <a:spLocks noGrp="1"/>
          </p:cNvSpPr>
          <p:nvPr>
            <p:ph idx="1"/>
          </p:nvPr>
        </p:nvSpPr>
        <p:spPr/>
        <p:txBody>
          <a:bodyPr>
            <a:normAutofit/>
          </a:bodyPr>
          <a:lstStyle/>
          <a:p>
            <a:pPr marL="0" indent="0">
              <a:buNone/>
            </a:pPr>
            <a:r>
              <a:rPr lang="it-IT" sz="2000" dirty="0">
                <a:latin typeface="Cambria" panose="02040503050406030204" pitchFamily="18" charset="0"/>
              </a:rPr>
              <a:t>Ogni bambino sceglie che attività fare e per quanto tempo; l’ambiente deve essere organizzato in modo da rispettare gli effettivi bisogni dei bambini, tutto deve essere a dimensione dell’altezza dei bambini. «Il metodo d’osservazione dev’essere stabilito su una sola base: cioè che i bambini possano liberamente esprimersi e così rivelarci bisogni e attitudini che rimangono nascosti o repressi quando non esista un ambiente adatto a permettere la loro attività spontanea»</a:t>
            </a:r>
          </a:p>
          <a:p>
            <a:pPr marL="0" indent="0">
              <a:buNone/>
            </a:pPr>
            <a:r>
              <a:rPr lang="it-IT" sz="2000" dirty="0">
                <a:latin typeface="Cambria" panose="02040503050406030204" pitchFamily="18" charset="0"/>
              </a:rPr>
              <a:t>Bisogna dare molta importanza al gioco e alla lettura; si possono costruire con materiale economico come cartone o legno, oggetti facili da maneggiare per i bambini. Essi sono costantemente in contatto con la natura, escono in giardino ed esplorano l’ambiente circostante, fanno il vino dopo aver pigiato l’uva, catalogano le foglie, analizzano piante e animali. I maestri non hanno le cattedre, affiancano costantemente i loro alunni</a:t>
            </a:r>
          </a:p>
        </p:txBody>
      </p:sp>
    </p:spTree>
    <p:extLst>
      <p:ext uri="{BB962C8B-B14F-4D97-AF65-F5344CB8AC3E}">
        <p14:creationId xmlns:p14="http://schemas.microsoft.com/office/powerpoint/2010/main" val="2356802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a:latin typeface="Cambria" panose="02040503050406030204" pitchFamily="18" charset="0"/>
              </a:rPr>
              <a:t>Verso una nuova didattica</a:t>
            </a:r>
          </a:p>
        </p:txBody>
      </p:sp>
      <p:sp>
        <p:nvSpPr>
          <p:cNvPr id="3" name="Segnaposto contenuto 2"/>
          <p:cNvSpPr>
            <a:spLocks noGrp="1"/>
          </p:cNvSpPr>
          <p:nvPr>
            <p:ph idx="1"/>
          </p:nvPr>
        </p:nvSpPr>
        <p:spPr>
          <a:xfrm>
            <a:off x="457200" y="1600201"/>
            <a:ext cx="8229600" cy="2116832"/>
          </a:xfrm>
        </p:spPr>
        <p:txBody>
          <a:bodyPr>
            <a:normAutofit/>
          </a:bodyPr>
          <a:lstStyle/>
          <a:p>
            <a:pPr marL="0" indent="0">
              <a:buNone/>
            </a:pPr>
            <a:r>
              <a:rPr lang="it-IT" sz="2000" dirty="0">
                <a:latin typeface="Cambria" panose="02040503050406030204" pitchFamily="18" charset="0"/>
              </a:rPr>
              <a:t>I maestri non dovranno assolutamente essere aggressivi, dovranno dare fiducia ai loro allievi e dovranno essere capaci di preparare un ambiente ricco di oggetti significativi e stimolanti l’apprendimento. Bisognerebbe avere una scuola che abolisce i voti, i premi e i castighi; il bambino avrà l’opportunità di verificare da solo se e dove sbaglia ed eventualmente di correggersi con l’aiuto del maestro</a:t>
            </a:r>
          </a:p>
        </p:txBody>
      </p:sp>
      <p:sp>
        <p:nvSpPr>
          <p:cNvPr id="4" name="Rettangolo 3"/>
          <p:cNvSpPr/>
          <p:nvPr/>
        </p:nvSpPr>
        <p:spPr>
          <a:xfrm>
            <a:off x="1916689" y="4365104"/>
            <a:ext cx="5310621" cy="923330"/>
          </a:xfrm>
          <a:prstGeom prst="rect">
            <a:avLst/>
          </a:prstGeom>
          <a:noFill/>
        </p:spPr>
        <p:txBody>
          <a:bodyPr wrap="none" lIns="91440" tIns="45720" rIns="91440" bIns="45720">
            <a:spAutoFit/>
          </a:bodyPr>
          <a:lstStyle/>
          <a:p>
            <a:pPr algn="ctr"/>
            <a:r>
              <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Maria Montessori</a:t>
            </a:r>
          </a:p>
        </p:txBody>
      </p:sp>
      <p:sp>
        <p:nvSpPr>
          <p:cNvPr id="5" name="Rettangolo 4"/>
          <p:cNvSpPr/>
          <p:nvPr/>
        </p:nvSpPr>
        <p:spPr>
          <a:xfrm>
            <a:off x="3777550" y="5288434"/>
            <a:ext cx="1588897" cy="923330"/>
          </a:xfrm>
          <a:prstGeom prst="rect">
            <a:avLst/>
          </a:prstGeom>
          <a:noFill/>
        </p:spPr>
        <p:txBody>
          <a:bodyPr wrap="none" lIns="91440" tIns="45720" rIns="91440" bIns="45720">
            <a:spAutoFit/>
          </a:bodyPr>
          <a:lstStyle/>
          <a:p>
            <a:pPr algn="ctr"/>
            <a:r>
              <a:rPr lang="it-I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1907</a:t>
            </a:r>
          </a:p>
        </p:txBody>
      </p:sp>
    </p:spTree>
    <p:extLst>
      <p:ext uri="{BB962C8B-B14F-4D97-AF65-F5344CB8AC3E}">
        <p14:creationId xmlns:p14="http://schemas.microsoft.com/office/powerpoint/2010/main" val="2241006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761" y="692696"/>
            <a:ext cx="5733256" cy="5733256"/>
          </a:xfrm>
          <a:prstGeom prst="rect">
            <a:avLst/>
          </a:prstGeom>
        </p:spPr>
      </p:pic>
      <p:sp>
        <p:nvSpPr>
          <p:cNvPr id="4" name="Rettangolo 3"/>
          <p:cNvSpPr/>
          <p:nvPr/>
        </p:nvSpPr>
        <p:spPr>
          <a:xfrm>
            <a:off x="611560" y="1052736"/>
            <a:ext cx="7992888" cy="3970318"/>
          </a:xfrm>
          <a:prstGeom prst="rect">
            <a:avLst/>
          </a:prstGeom>
        </p:spPr>
        <p:txBody>
          <a:bodyPr wrap="square">
            <a:spAutoFit/>
          </a:bodyPr>
          <a:lstStyle/>
          <a:p>
            <a:r>
              <a:rPr lang="it-IT" b="1" dirty="0">
                <a:latin typeface="Cambria" panose="02040503050406030204" pitchFamily="18" charset="0"/>
              </a:rPr>
              <a:t>Test a risposta multipla</a:t>
            </a:r>
          </a:p>
          <a:p>
            <a:pPr lvl="0"/>
            <a:r>
              <a:rPr lang="it-IT" dirty="0">
                <a:latin typeface="Cambria" panose="02040503050406030204" pitchFamily="18" charset="0"/>
              </a:rPr>
              <a:t>1. In che modo bisogna respirare quando la bocca è al pelo libero dell’acqua:</a:t>
            </a:r>
          </a:p>
          <a:p>
            <a:pPr lvl="0"/>
            <a:r>
              <a:rPr lang="it-IT" dirty="0">
                <a:latin typeface="Cambria" panose="02040503050406030204" pitchFamily="18" charset="0"/>
              </a:rPr>
              <a:t>	A. Ispirare</a:t>
            </a:r>
          </a:p>
          <a:p>
            <a:pPr lvl="0"/>
            <a:r>
              <a:rPr lang="it-IT" dirty="0">
                <a:latin typeface="Cambria" panose="02040503050406030204" pitchFamily="18" charset="0"/>
              </a:rPr>
              <a:t>	B. Espirare</a:t>
            </a:r>
          </a:p>
          <a:p>
            <a:pPr lvl="0"/>
            <a:r>
              <a:rPr lang="it-IT" dirty="0">
                <a:latin typeface="Cambria" panose="02040503050406030204" pitchFamily="18" charset="0"/>
              </a:rPr>
              <a:t>	C. Rimanere in apnea</a:t>
            </a:r>
          </a:p>
          <a:p>
            <a:pPr lvl="0"/>
            <a:r>
              <a:rPr lang="it-IT" dirty="0">
                <a:latin typeface="Cambria" panose="02040503050406030204" pitchFamily="18" charset="0"/>
              </a:rPr>
              <a:t>	D. Nessuna delle precedenti</a:t>
            </a:r>
          </a:p>
          <a:p>
            <a:pPr lvl="0"/>
            <a:endParaRPr lang="it-IT" dirty="0">
              <a:latin typeface="Cambria" panose="02040503050406030204" pitchFamily="18" charset="0"/>
            </a:endParaRPr>
          </a:p>
          <a:p>
            <a:pPr lvl="0"/>
            <a:r>
              <a:rPr lang="it-IT" dirty="0">
                <a:latin typeface="Cambria" panose="02040503050406030204" pitchFamily="18" charset="0"/>
              </a:rPr>
              <a:t>2. Qual è l’angolo che il bacino forma con la verticale per ottimizzare la discesa in acqua?</a:t>
            </a:r>
          </a:p>
          <a:p>
            <a:pPr lvl="0"/>
            <a:r>
              <a:rPr lang="it-IT" dirty="0">
                <a:latin typeface="Cambria" panose="02040503050406030204" pitchFamily="18" charset="0"/>
              </a:rPr>
              <a:t>	A. 30°</a:t>
            </a:r>
          </a:p>
          <a:p>
            <a:pPr lvl="0"/>
            <a:r>
              <a:rPr lang="it-IT" dirty="0">
                <a:latin typeface="Cambria" panose="02040503050406030204" pitchFamily="18" charset="0"/>
              </a:rPr>
              <a:t>	B. 45°</a:t>
            </a:r>
          </a:p>
          <a:p>
            <a:pPr lvl="0"/>
            <a:r>
              <a:rPr lang="it-IT" dirty="0">
                <a:latin typeface="Cambria" panose="02040503050406030204" pitchFamily="18" charset="0"/>
              </a:rPr>
              <a:t>	C. 60°</a:t>
            </a:r>
          </a:p>
          <a:p>
            <a:pPr lvl="0"/>
            <a:r>
              <a:rPr lang="it-IT" dirty="0">
                <a:latin typeface="Cambria" panose="02040503050406030204" pitchFamily="18" charset="0"/>
              </a:rPr>
              <a:t>	D. Nessuna delle precedenti</a:t>
            </a:r>
          </a:p>
          <a:p>
            <a:endParaRPr lang="it-IT" dirty="0">
              <a:latin typeface="Cambria" panose="02040503050406030204" pitchFamily="18" charset="0"/>
            </a:endParaRPr>
          </a:p>
        </p:txBody>
      </p:sp>
      <p:sp>
        <p:nvSpPr>
          <p:cNvPr id="5"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en-US" altLang="it-IT" sz="4000">
                <a:solidFill>
                  <a:schemeClr val="bg1"/>
                </a:solidFill>
                <a:cs typeface="Arial" pitchFamily="34" charset="0"/>
                <a:sym typeface="Arial" pitchFamily="34" charset="0"/>
              </a:rPr>
              <a:t>Verifica</a:t>
            </a:r>
          </a:p>
        </p:txBody>
      </p:sp>
      <p:sp>
        <p:nvSpPr>
          <p:cNvPr id="6" name="Rettangolo 5"/>
          <p:cNvSpPr/>
          <p:nvPr/>
        </p:nvSpPr>
        <p:spPr>
          <a:xfrm>
            <a:off x="611560" y="4954483"/>
            <a:ext cx="7992888" cy="1754326"/>
          </a:xfrm>
          <a:prstGeom prst="rect">
            <a:avLst/>
          </a:prstGeom>
        </p:spPr>
        <p:txBody>
          <a:bodyPr wrap="square">
            <a:spAutoFit/>
          </a:bodyPr>
          <a:lstStyle/>
          <a:p>
            <a:r>
              <a:rPr lang="it-IT" b="1" dirty="0" err="1">
                <a:latin typeface="Cambria" panose="02040503050406030204" pitchFamily="18" charset="0"/>
              </a:rPr>
              <a:t>Items</a:t>
            </a:r>
            <a:r>
              <a:rPr lang="it-IT" b="1" dirty="0">
                <a:latin typeface="Cambria" panose="02040503050406030204" pitchFamily="18" charset="0"/>
              </a:rPr>
              <a:t> Vero/Falso</a:t>
            </a:r>
          </a:p>
          <a:p>
            <a:endParaRPr lang="it-IT" b="1" dirty="0">
              <a:latin typeface="Cambria" panose="02040503050406030204" pitchFamily="18" charset="0"/>
            </a:endParaRPr>
          </a:p>
          <a:p>
            <a:pPr lvl="0"/>
            <a:r>
              <a:rPr lang="it-IT" dirty="0">
                <a:latin typeface="Cambria" panose="02040503050406030204" pitchFamily="18" charset="0"/>
              </a:rPr>
              <a:t>3. La spinta con gli arti posteriori è il più possibile verticale alla vasca  V/F</a:t>
            </a:r>
          </a:p>
          <a:p>
            <a:pPr lvl="0"/>
            <a:endParaRPr lang="it-IT" dirty="0">
              <a:latin typeface="Cambria" panose="02040503050406030204" pitchFamily="18" charset="0"/>
            </a:endParaRPr>
          </a:p>
          <a:p>
            <a:pPr lvl="0"/>
            <a:r>
              <a:rPr lang="it-IT" dirty="0">
                <a:latin typeface="Cambria" panose="02040503050406030204" pitchFamily="18" charset="0"/>
              </a:rPr>
              <a:t>4. Il movimento del braccio destro e della gamba destra deve essere sincrono V/F</a:t>
            </a:r>
          </a:p>
        </p:txBody>
      </p:sp>
    </p:spTree>
    <p:extLst>
      <p:ext uri="{BB962C8B-B14F-4D97-AF65-F5344CB8AC3E}">
        <p14:creationId xmlns:p14="http://schemas.microsoft.com/office/powerpoint/2010/main" val="1081925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647564" y="936010"/>
            <a:ext cx="7848872" cy="1631216"/>
          </a:xfrm>
          <a:prstGeom prst="rect">
            <a:avLst/>
          </a:prstGeom>
        </p:spPr>
        <p:txBody>
          <a:bodyPr wrap="square">
            <a:spAutoFit/>
          </a:bodyPr>
          <a:lstStyle/>
          <a:p>
            <a:endParaRPr lang="it-IT" sz="2000" dirty="0">
              <a:latin typeface="Cambria" panose="02040503050406030204" pitchFamily="18" charset="0"/>
            </a:endParaRPr>
          </a:p>
          <a:p>
            <a:r>
              <a:rPr lang="it-IT" sz="2000" dirty="0">
                <a:latin typeface="Cambria" panose="02040503050406030204" pitchFamily="18" charset="0"/>
              </a:rPr>
              <a:t>Secondo alcune ricerche psico-pedagogiche, le persone si caratterizzano in base agli stili cognitivi che utilizzano, ovvero alle modalità di costruzione del pensiero di ricordo e recupero dell’informazione, di assunzione decisionale e di approccio al compito. </a:t>
            </a:r>
          </a:p>
        </p:txBody>
      </p:sp>
      <p:graphicFrame>
        <p:nvGraphicFramePr>
          <p:cNvPr id="7" name="Diagramma 6"/>
          <p:cNvGraphicFramePr/>
          <p:nvPr>
            <p:extLst>
              <p:ext uri="{D42A27DB-BD31-4B8C-83A1-F6EECF244321}">
                <p14:modId xmlns:p14="http://schemas.microsoft.com/office/powerpoint/2010/main" val="1380795575"/>
              </p:ext>
            </p:extLst>
          </p:nvPr>
        </p:nvGraphicFramePr>
        <p:xfrm>
          <a:off x="127347" y="2317328"/>
          <a:ext cx="8889305" cy="449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tangolo 7"/>
          <p:cNvSpPr/>
          <p:nvPr/>
        </p:nvSpPr>
        <p:spPr>
          <a:xfrm>
            <a:off x="2467290" y="4941168"/>
            <a:ext cx="4608512" cy="1200329"/>
          </a:xfrm>
          <a:prstGeom prst="rect">
            <a:avLst/>
          </a:prstGeom>
        </p:spPr>
        <p:txBody>
          <a:bodyPr wrap="square">
            <a:spAutoFit/>
          </a:bodyPr>
          <a:lstStyle/>
          <a:p>
            <a:r>
              <a:rPr lang="it-IT" dirty="0">
                <a:latin typeface="Cambria" panose="02040503050406030204" pitchFamily="18" charset="0"/>
              </a:rPr>
              <a:t> La scuola si deve adoperare per fornire agli alunni strumenti e occasioni affinché essi imparino a sviluppare modalità flessibili e “miste” riguardo agli stili di apprendimento</a:t>
            </a:r>
          </a:p>
        </p:txBody>
      </p:sp>
      <p:sp>
        <p:nvSpPr>
          <p:cNvPr id="2" name="Rettangolo 1"/>
          <p:cNvSpPr/>
          <p:nvPr/>
        </p:nvSpPr>
        <p:spPr>
          <a:xfrm>
            <a:off x="2894104" y="484026"/>
            <a:ext cx="3355790" cy="646331"/>
          </a:xfrm>
          <a:prstGeom prst="rect">
            <a:avLst/>
          </a:prstGeom>
        </p:spPr>
        <p:txBody>
          <a:bodyPr wrap="none">
            <a:spAutoFit/>
          </a:bodyPr>
          <a:lstStyle/>
          <a:p>
            <a:r>
              <a:rPr lang="it-IT" sz="3600" dirty="0">
                <a:latin typeface="Cambria" panose="02040503050406030204" pitchFamily="18" charset="0"/>
              </a:rPr>
              <a:t>Gli stili cognitivi</a:t>
            </a:r>
          </a:p>
        </p:txBody>
      </p:sp>
    </p:spTree>
    <p:extLst>
      <p:ext uri="{BB962C8B-B14F-4D97-AF65-F5344CB8AC3E}">
        <p14:creationId xmlns:p14="http://schemas.microsoft.com/office/powerpoint/2010/main" val="3525798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
                                            <p:graphicEl>
                                              <a:dgm id="{EFC9077E-16A0-4484-9F93-61553F7D59A4}"/>
                                            </p:graphicEl>
                                          </p:spTgt>
                                        </p:tgtEl>
                                        <p:attrNameLst>
                                          <p:attrName>style.visibility</p:attrName>
                                        </p:attrNameLst>
                                      </p:cBhvr>
                                      <p:to>
                                        <p:strVal val="visible"/>
                                      </p:to>
                                    </p:set>
                                    <p:anim calcmode="lin" valueType="num">
                                      <p:cBhvr additive="base">
                                        <p:cTn id="13" dur="500" fill="hold"/>
                                        <p:tgtEl>
                                          <p:spTgt spid="7">
                                            <p:graphicEl>
                                              <a:dgm id="{EFC9077E-16A0-4484-9F93-61553F7D59A4}"/>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graphicEl>
                                              <a:dgm id="{EFC9077E-16A0-4484-9F93-61553F7D59A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
                                            <p:graphicEl>
                                              <a:dgm id="{66B764A6-619F-41F2-97F9-B5A12B88FE41}"/>
                                            </p:graphicEl>
                                          </p:spTgt>
                                        </p:tgtEl>
                                        <p:attrNameLst>
                                          <p:attrName>style.visibility</p:attrName>
                                        </p:attrNameLst>
                                      </p:cBhvr>
                                      <p:to>
                                        <p:strVal val="visible"/>
                                      </p:to>
                                    </p:set>
                                    <p:anim calcmode="lin" valueType="num">
                                      <p:cBhvr additive="base">
                                        <p:cTn id="19" dur="500" fill="hold"/>
                                        <p:tgtEl>
                                          <p:spTgt spid="7">
                                            <p:graphicEl>
                                              <a:dgm id="{66B764A6-619F-41F2-97F9-B5A12B88FE41}"/>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graphicEl>
                                              <a:dgm id="{66B764A6-619F-41F2-97F9-B5A12B88FE4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7">
                                            <p:graphicEl>
                                              <a:dgm id="{F91ECCEB-4838-4B91-B3B4-8568BBA02FA4}"/>
                                            </p:graphicEl>
                                          </p:spTgt>
                                        </p:tgtEl>
                                        <p:attrNameLst>
                                          <p:attrName>style.visibility</p:attrName>
                                        </p:attrNameLst>
                                      </p:cBhvr>
                                      <p:to>
                                        <p:strVal val="visible"/>
                                      </p:to>
                                    </p:set>
                                    <p:anim calcmode="lin" valueType="num">
                                      <p:cBhvr additive="base">
                                        <p:cTn id="25" dur="500" fill="hold"/>
                                        <p:tgtEl>
                                          <p:spTgt spid="7">
                                            <p:graphicEl>
                                              <a:dgm id="{F91ECCEB-4838-4B91-B3B4-8568BBA02FA4}"/>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graphicEl>
                                              <a:dgm id="{F91ECCEB-4838-4B91-B3B4-8568BBA02FA4}"/>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7">
                                            <p:graphicEl>
                                              <a:dgm id="{66B73A81-34FE-40BC-AEFA-720490EBC292}"/>
                                            </p:graphicEl>
                                          </p:spTgt>
                                        </p:tgtEl>
                                        <p:attrNameLst>
                                          <p:attrName>style.visibility</p:attrName>
                                        </p:attrNameLst>
                                      </p:cBhvr>
                                      <p:to>
                                        <p:strVal val="visible"/>
                                      </p:to>
                                    </p:set>
                                    <p:anim calcmode="lin" valueType="num">
                                      <p:cBhvr additive="base">
                                        <p:cTn id="31" dur="500" fill="hold"/>
                                        <p:tgtEl>
                                          <p:spTgt spid="7">
                                            <p:graphicEl>
                                              <a:dgm id="{66B73A81-34FE-40BC-AEFA-720490EBC292}"/>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graphicEl>
                                              <a:dgm id="{66B73A81-34FE-40BC-AEFA-720490EBC29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7">
                                            <p:graphicEl>
                                              <a:dgm id="{E79A7CC0-A979-4E6D-AC11-38AC9D82FB9B}"/>
                                            </p:graphicEl>
                                          </p:spTgt>
                                        </p:tgtEl>
                                        <p:attrNameLst>
                                          <p:attrName>style.visibility</p:attrName>
                                        </p:attrNameLst>
                                      </p:cBhvr>
                                      <p:to>
                                        <p:strVal val="visible"/>
                                      </p:to>
                                    </p:set>
                                    <p:anim calcmode="lin" valueType="num">
                                      <p:cBhvr additive="base">
                                        <p:cTn id="37" dur="500" fill="hold"/>
                                        <p:tgtEl>
                                          <p:spTgt spid="7">
                                            <p:graphicEl>
                                              <a:dgm id="{E79A7CC0-A979-4E6D-AC11-38AC9D82FB9B}"/>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graphicEl>
                                              <a:dgm id="{E79A7CC0-A979-4E6D-AC11-38AC9D82FB9B}"/>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Sub>
          <a:bldDgm bld="one"/>
        </p:bldSub>
      </p:bldGraphic>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683568" y="1196752"/>
            <a:ext cx="7776864" cy="707886"/>
          </a:xfrm>
          <a:prstGeom prst="rect">
            <a:avLst/>
          </a:prstGeom>
        </p:spPr>
        <p:txBody>
          <a:bodyPr wrap="square">
            <a:spAutoFit/>
          </a:bodyPr>
          <a:lstStyle/>
          <a:p>
            <a:r>
              <a:rPr lang="it-IT" sz="2000" dirty="0">
                <a:latin typeface="Cambria" panose="02040503050406030204" pitchFamily="18" charset="0"/>
              </a:rPr>
              <a:t>Lo stile sistematico-intuitivo: è uno stile di pensiero orientato alla costruzione di ipotesi.</a:t>
            </a:r>
          </a:p>
        </p:txBody>
      </p:sp>
      <p:sp>
        <p:nvSpPr>
          <p:cNvPr id="3" name="Rettangolo 2"/>
          <p:cNvSpPr/>
          <p:nvPr/>
        </p:nvSpPr>
        <p:spPr>
          <a:xfrm>
            <a:off x="683568" y="2170599"/>
            <a:ext cx="7776864" cy="2554545"/>
          </a:xfrm>
          <a:prstGeom prst="rect">
            <a:avLst/>
          </a:prstGeom>
        </p:spPr>
        <p:txBody>
          <a:bodyPr wrap="square">
            <a:spAutoFit/>
          </a:bodyPr>
          <a:lstStyle/>
          <a:p>
            <a:r>
              <a:rPr lang="it-IT" sz="2000">
                <a:latin typeface="Cambria" panose="02040503050406030204" pitchFamily="18" charset="0"/>
              </a:rPr>
              <a:t>Le persone sistematiche tendono a privilegiare modalità graduali di pensiero, che si sviluppano passo per passo, mettendo in fila le informazioni e utilizzandole per costruire l’ipotesi; </a:t>
            </a:r>
          </a:p>
          <a:p>
            <a:endParaRPr lang="it-IT" sz="2000">
              <a:latin typeface="Cambria" panose="02040503050406030204" pitchFamily="18" charset="0"/>
            </a:endParaRPr>
          </a:p>
          <a:p>
            <a:r>
              <a:rPr lang="it-IT" sz="2000">
                <a:latin typeface="Cambria" panose="02040503050406030204" pitchFamily="18" charset="0"/>
              </a:rPr>
              <a:t>le persone intuitive, al contrario, utilizzano soltanto alcune delle informazioni per costruire un’ipotesi e, proseguendo nell’indagine, si servono delle ulteriori informazioni per confermare o meno l’ipotesi iniziale;</a:t>
            </a:r>
          </a:p>
        </p:txBody>
      </p:sp>
    </p:spTree>
    <p:extLst>
      <p:ext uri="{BB962C8B-B14F-4D97-AF65-F5344CB8AC3E}">
        <p14:creationId xmlns:p14="http://schemas.microsoft.com/office/powerpoint/2010/main" val="3507417802"/>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0" y="-1"/>
            <a:ext cx="9180512"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683568" y="1268760"/>
            <a:ext cx="7920880" cy="1015663"/>
          </a:xfrm>
          <a:prstGeom prst="rect">
            <a:avLst/>
          </a:prstGeom>
        </p:spPr>
        <p:txBody>
          <a:bodyPr wrap="square">
            <a:spAutoFit/>
          </a:bodyPr>
          <a:lstStyle/>
          <a:p>
            <a:pPr algn="just"/>
            <a:r>
              <a:rPr lang="it-IT" sz="2000" dirty="0">
                <a:latin typeface="Cambria" panose="02040503050406030204" pitchFamily="18" charset="0"/>
              </a:rPr>
              <a:t>Lo stile analitico-globale: è uno stile di percezione legato alle modalità di accesso all’informazione. Le persone analitiche tendono a vedere nella realtà i particolari;</a:t>
            </a:r>
          </a:p>
        </p:txBody>
      </p:sp>
      <p:sp>
        <p:nvSpPr>
          <p:cNvPr id="3" name="Rettangolo 2"/>
          <p:cNvSpPr/>
          <p:nvPr/>
        </p:nvSpPr>
        <p:spPr>
          <a:xfrm>
            <a:off x="683568" y="2527736"/>
            <a:ext cx="7920880" cy="1938992"/>
          </a:xfrm>
          <a:prstGeom prst="rect">
            <a:avLst/>
          </a:prstGeom>
        </p:spPr>
        <p:txBody>
          <a:bodyPr wrap="square">
            <a:spAutoFit/>
          </a:bodyPr>
          <a:lstStyle/>
          <a:p>
            <a:pPr algn="just"/>
            <a:r>
              <a:rPr lang="it-IT" sz="2000" dirty="0">
                <a:latin typeface="Cambria" panose="02040503050406030204" pitchFamily="18" charset="0"/>
              </a:rPr>
              <a:t>Le persone analitiche tendono a vedere nella realtà i particolari;</a:t>
            </a:r>
          </a:p>
          <a:p>
            <a:pPr algn="just"/>
            <a:r>
              <a:rPr lang="it-IT" sz="2000" dirty="0">
                <a:latin typeface="Cambria" panose="02040503050406030204" pitchFamily="18" charset="0"/>
              </a:rPr>
              <a:t>le persone globali, al contrario, tendono a vedere la realtà in modo olistico, prestando minor attenzione ai dettagli. </a:t>
            </a:r>
          </a:p>
          <a:p>
            <a:pPr algn="just"/>
            <a:endParaRPr lang="it-IT" sz="2000" dirty="0">
              <a:latin typeface="Cambria" panose="02040503050406030204" pitchFamily="18" charset="0"/>
            </a:endParaRPr>
          </a:p>
          <a:p>
            <a:pPr algn="just"/>
            <a:r>
              <a:rPr lang="it-IT" sz="2000" dirty="0">
                <a:latin typeface="Cambria" panose="02040503050406030204" pitchFamily="18" charset="0"/>
              </a:rPr>
              <a:t>Potremmo dire che i globali tendono a vedere la foresta, gli analitici gli alberi;</a:t>
            </a:r>
          </a:p>
        </p:txBody>
      </p:sp>
    </p:spTree>
    <p:extLst>
      <p:ext uri="{BB962C8B-B14F-4D97-AF65-F5344CB8AC3E}">
        <p14:creationId xmlns:p14="http://schemas.microsoft.com/office/powerpoint/2010/main" val="178891756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827584" y="1268760"/>
            <a:ext cx="7488832" cy="646331"/>
          </a:xfrm>
          <a:prstGeom prst="rect">
            <a:avLst/>
          </a:prstGeom>
        </p:spPr>
        <p:txBody>
          <a:bodyPr wrap="square">
            <a:spAutoFit/>
          </a:bodyPr>
          <a:lstStyle/>
          <a:p>
            <a:r>
              <a:rPr lang="it-IT" i="1"/>
              <a:t>Lo stile verbale-visuale</a:t>
            </a:r>
            <a:r>
              <a:rPr lang="it-IT"/>
              <a:t>: è una modalità di accesso, organizzazione e recupero dell’informazione. </a:t>
            </a:r>
          </a:p>
        </p:txBody>
      </p:sp>
      <p:sp>
        <p:nvSpPr>
          <p:cNvPr id="3" name="Rettangolo 2"/>
          <p:cNvSpPr/>
          <p:nvPr/>
        </p:nvSpPr>
        <p:spPr>
          <a:xfrm>
            <a:off x="827584" y="2477795"/>
            <a:ext cx="7488832" cy="2031325"/>
          </a:xfrm>
          <a:prstGeom prst="rect">
            <a:avLst/>
          </a:prstGeom>
        </p:spPr>
        <p:txBody>
          <a:bodyPr wrap="square">
            <a:spAutoFit/>
          </a:bodyPr>
          <a:lstStyle/>
          <a:p>
            <a:r>
              <a:rPr lang="it-IT"/>
              <a:t>Le </a:t>
            </a:r>
            <a:r>
              <a:rPr lang="it-IT" i="1"/>
              <a:t>persone di tipo verbale </a:t>
            </a:r>
            <a:r>
              <a:rPr lang="it-IT"/>
              <a:t>tendono a ricordare meglio il materiale che si presenta loro sotto forma di parola, parlata o scritta; </a:t>
            </a:r>
          </a:p>
          <a:p>
            <a:endParaRPr lang="it-IT"/>
          </a:p>
          <a:p>
            <a:r>
              <a:rPr lang="it-IT"/>
              <a:t>le </a:t>
            </a:r>
            <a:r>
              <a:rPr lang="it-IT" i="1"/>
              <a:t>persone visuali</a:t>
            </a:r>
            <a:r>
              <a:rPr lang="it-IT"/>
              <a:t> tendono a ricordare meglio il materiale corredato di stimoli visivi (accentuazioni grafiche, come il grassetto, il colore; organizzazione particolare del testo, in tabelle, paragrafi, didascalie ecc.; ausili visivi, come foto e disegni)</a:t>
            </a:r>
          </a:p>
        </p:txBody>
      </p:sp>
    </p:spTree>
    <p:extLst>
      <p:ext uri="{BB962C8B-B14F-4D97-AF65-F5344CB8AC3E}">
        <p14:creationId xmlns:p14="http://schemas.microsoft.com/office/powerpoint/2010/main" val="100872591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827584" y="1351507"/>
            <a:ext cx="7488832" cy="1200329"/>
          </a:xfrm>
          <a:prstGeom prst="rect">
            <a:avLst/>
          </a:prstGeom>
        </p:spPr>
        <p:txBody>
          <a:bodyPr wrap="square">
            <a:spAutoFit/>
          </a:bodyPr>
          <a:lstStyle/>
          <a:p>
            <a:r>
              <a:rPr lang="it-IT" i="1"/>
              <a:t>Lo stile impulsivo-riflessivo</a:t>
            </a:r>
            <a:r>
              <a:rPr lang="it-IT"/>
              <a:t>: è una modalità di azione e assunzione di decisione. È l’unico caso tra gli stili in cui la polarità impulsiva va corretta, perché danneggia l’accuratezza delle decisioni e, se portata all’estremo, si connota come patologica.</a:t>
            </a:r>
          </a:p>
        </p:txBody>
      </p:sp>
      <p:sp>
        <p:nvSpPr>
          <p:cNvPr id="3" name="Rettangolo 2"/>
          <p:cNvSpPr/>
          <p:nvPr/>
        </p:nvSpPr>
        <p:spPr>
          <a:xfrm>
            <a:off x="827584" y="2996952"/>
            <a:ext cx="7488832" cy="2308324"/>
          </a:xfrm>
          <a:prstGeom prst="rect">
            <a:avLst/>
          </a:prstGeom>
        </p:spPr>
        <p:txBody>
          <a:bodyPr wrap="square">
            <a:spAutoFit/>
          </a:bodyPr>
          <a:lstStyle/>
          <a:p>
            <a:r>
              <a:rPr lang="it-IT"/>
              <a:t>La </a:t>
            </a:r>
            <a:r>
              <a:rPr lang="it-IT" i="1"/>
              <a:t>persona impulsiva </a:t>
            </a:r>
            <a:r>
              <a:rPr lang="it-IT"/>
              <a:t>tende ad affrontare il compito e ad assumere decisioni senza analizzare accuratamente i dati a disposizione, ma passando direttamente “all’atto”, incorrendo facilmente in errori e decisioni non efficaci. </a:t>
            </a:r>
          </a:p>
          <a:p>
            <a:endParaRPr lang="it-IT"/>
          </a:p>
          <a:p>
            <a:r>
              <a:rPr lang="it-IT"/>
              <a:t>D’altra parte, anche una </a:t>
            </a:r>
            <a:r>
              <a:rPr lang="it-IT" i="1"/>
              <a:t>person</a:t>
            </a:r>
            <a:r>
              <a:rPr lang="it-IT"/>
              <a:t>a eccessivamente </a:t>
            </a:r>
            <a:r>
              <a:rPr lang="it-IT" i="1"/>
              <a:t>riflessiva </a:t>
            </a:r>
            <a:r>
              <a:rPr lang="it-IT"/>
              <a:t>va aiutata a velocizzare i propri processi decisionali, poiché modalità troppo lente possono rivelarsi poco efficaci in condizioni di crisi oppure nei casi in cui sia necessario decidere e agire in tempi rapidi.</a:t>
            </a:r>
          </a:p>
        </p:txBody>
      </p:sp>
    </p:spTree>
    <p:extLst>
      <p:ext uri="{BB962C8B-B14F-4D97-AF65-F5344CB8AC3E}">
        <p14:creationId xmlns:p14="http://schemas.microsoft.com/office/powerpoint/2010/main" val="78330391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29708" y="-1"/>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683568" y="1340768"/>
            <a:ext cx="7632848" cy="3970318"/>
          </a:xfrm>
          <a:prstGeom prst="rect">
            <a:avLst/>
          </a:prstGeom>
        </p:spPr>
        <p:txBody>
          <a:bodyPr wrap="square">
            <a:spAutoFit/>
          </a:bodyPr>
          <a:lstStyle/>
          <a:p>
            <a:r>
              <a:rPr lang="it-IT" i="1"/>
              <a:t>Lo stile convergente-divergente</a:t>
            </a:r>
            <a:r>
              <a:rPr lang="it-IT"/>
              <a:t>: è uno stile di pensiero tale per cui le </a:t>
            </a:r>
            <a:r>
              <a:rPr lang="it-IT" i="1"/>
              <a:t>persone convergenti </a:t>
            </a:r>
            <a:r>
              <a:rPr lang="it-IT"/>
              <a:t>tendono a privilegiare modalità di pensiero e di azione improntate a</a:t>
            </a:r>
            <a:r>
              <a:rPr lang="it-IT" i="1"/>
              <a:t> </a:t>
            </a:r>
            <a:r>
              <a:rPr lang="it-IT"/>
              <a:t>procedure precise, meglio ancora se collaudate; </a:t>
            </a:r>
          </a:p>
          <a:p>
            <a:endParaRPr lang="it-IT"/>
          </a:p>
          <a:p>
            <a:r>
              <a:rPr lang="it-IT"/>
              <a:t>le </a:t>
            </a:r>
            <a:r>
              <a:rPr lang="it-IT" i="1"/>
              <a:t>persone divergenti </a:t>
            </a:r>
            <a:r>
              <a:rPr lang="it-IT"/>
              <a:t>tendono a percorrere modalità inusuali, nuove, innovative. </a:t>
            </a:r>
          </a:p>
          <a:p>
            <a:endParaRPr lang="it-IT"/>
          </a:p>
          <a:p>
            <a:r>
              <a:rPr lang="it-IT"/>
              <a:t>A seconda del compito, può essere più efficace una modalità convergente</a:t>
            </a:r>
            <a:r>
              <a:rPr lang="it-IT" i="1"/>
              <a:t> </a:t>
            </a:r>
            <a:r>
              <a:rPr lang="it-IT"/>
              <a:t>o una divergente. </a:t>
            </a:r>
          </a:p>
          <a:p>
            <a:endParaRPr lang="it-IT"/>
          </a:p>
          <a:p>
            <a:r>
              <a:rPr lang="it-IT"/>
              <a:t>Ad esempio, un’azienda che abbia bisogno di mettere</a:t>
            </a:r>
            <a:r>
              <a:rPr lang="it-IT" i="1"/>
              <a:t> </a:t>
            </a:r>
            <a:r>
              <a:rPr lang="it-IT"/>
              <a:t>a punto un prodotto nuovo, si avvarrà più proficuamente di persone divergenti,</a:t>
            </a:r>
            <a:r>
              <a:rPr lang="it-IT" i="1"/>
              <a:t> </a:t>
            </a:r>
            <a:r>
              <a:rPr lang="it-IT"/>
              <a:t>ma nel momento in cui il prodotto deve essere realizzato su larga scala sarà necessario</a:t>
            </a:r>
            <a:r>
              <a:rPr lang="it-IT" i="1"/>
              <a:t> </a:t>
            </a:r>
            <a:r>
              <a:rPr lang="it-IT"/>
              <a:t>che il processo produttivo segua procedure codificate e standardizzate, e</a:t>
            </a:r>
            <a:r>
              <a:rPr lang="it-IT" i="1"/>
              <a:t> </a:t>
            </a:r>
            <a:r>
              <a:rPr lang="it-IT"/>
              <a:t>quindi, in questo caso, le modalità convergenti si riveleranno più efficaci.</a:t>
            </a:r>
          </a:p>
        </p:txBody>
      </p:sp>
    </p:spTree>
    <p:extLst>
      <p:ext uri="{BB962C8B-B14F-4D97-AF65-F5344CB8AC3E}">
        <p14:creationId xmlns:p14="http://schemas.microsoft.com/office/powerpoint/2010/main" val="23992664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064925"/>
            <a:ext cx="8352928" cy="4801314"/>
          </a:xfrm>
          <a:prstGeom prst="rect">
            <a:avLst/>
          </a:prstGeom>
        </p:spPr>
        <p:txBody>
          <a:bodyPr wrap="square">
            <a:spAutoFit/>
          </a:bodyPr>
          <a:lstStyle/>
          <a:p>
            <a:endParaRPr lang="it-IT" dirty="0">
              <a:latin typeface="Cambria" panose="02040503050406030204" pitchFamily="18" charset="0"/>
            </a:endParaRPr>
          </a:p>
          <a:p>
            <a:r>
              <a:rPr lang="it-IT" dirty="0">
                <a:latin typeface="Cambria" panose="02040503050406030204" pitchFamily="18" charset="0"/>
              </a:rPr>
              <a:t>Dalle ricerche in campo psicologico, sappiamo che le persone possono differenziarsi anche rispetto ai tipi di intelligenza. Secondo la teoria delle intelligenze multiple dello psicologo Howard Gardner (nato nel 1943), ad esempio, ogni individuo possiede una “forma mentis” prevalente, che convive insieme ad altre con le quali si “miscela” in misura variabile. Si tratterebbe di doti genetiche, che si sviluppano in interazione con il contesto sociale.</a:t>
            </a:r>
          </a:p>
          <a:p>
            <a:endParaRPr lang="it-IT" dirty="0">
              <a:latin typeface="Cambria" panose="02040503050406030204" pitchFamily="18" charset="0"/>
            </a:endParaRPr>
          </a:p>
          <a:p>
            <a:r>
              <a:rPr lang="it-IT" dirty="0">
                <a:latin typeface="Cambria" panose="02040503050406030204" pitchFamily="18" charset="0"/>
              </a:rPr>
              <a:t>Le dimensioni dell’intelligenza individuate da </a:t>
            </a:r>
            <a:r>
              <a:rPr lang="it-IT" b="1" dirty="0">
                <a:latin typeface="Cambria" panose="02040503050406030204" pitchFamily="18" charset="0"/>
              </a:rPr>
              <a:t>Gardner</a:t>
            </a:r>
            <a:r>
              <a:rPr lang="it-IT" dirty="0">
                <a:latin typeface="Cambria" panose="02040503050406030204" pitchFamily="18" charset="0"/>
              </a:rPr>
              <a:t> sono:</a:t>
            </a:r>
          </a:p>
          <a:p>
            <a:pPr lvl="0"/>
            <a:r>
              <a:rPr lang="it-IT" dirty="0">
                <a:latin typeface="Cambria" panose="02040503050406030204" pitchFamily="18" charset="0"/>
              </a:rPr>
              <a:t>linguistica;</a:t>
            </a:r>
          </a:p>
          <a:p>
            <a:pPr lvl="0"/>
            <a:r>
              <a:rPr lang="it-IT" dirty="0">
                <a:latin typeface="Cambria" panose="02040503050406030204" pitchFamily="18" charset="0"/>
              </a:rPr>
              <a:t>musicale;</a:t>
            </a:r>
          </a:p>
          <a:p>
            <a:pPr lvl="0"/>
            <a:r>
              <a:rPr lang="it-IT" dirty="0">
                <a:latin typeface="Cambria" panose="02040503050406030204" pitchFamily="18" charset="0"/>
              </a:rPr>
              <a:t>logico-matematica;</a:t>
            </a:r>
          </a:p>
          <a:p>
            <a:pPr lvl="0"/>
            <a:r>
              <a:rPr lang="it-IT" dirty="0">
                <a:latin typeface="Cambria" panose="02040503050406030204" pitchFamily="18" charset="0"/>
              </a:rPr>
              <a:t>spaziale e visiva;</a:t>
            </a:r>
          </a:p>
          <a:p>
            <a:pPr lvl="0"/>
            <a:r>
              <a:rPr lang="it-IT" dirty="0">
                <a:latin typeface="Cambria" panose="02040503050406030204" pitchFamily="18" charset="0"/>
              </a:rPr>
              <a:t>corporeo-cinestetica;</a:t>
            </a:r>
          </a:p>
          <a:p>
            <a:pPr lvl="0"/>
            <a:r>
              <a:rPr lang="it-IT" dirty="0">
                <a:latin typeface="Cambria" panose="02040503050406030204" pitchFamily="18" charset="0"/>
              </a:rPr>
              <a:t>sociale o interpersonale;</a:t>
            </a:r>
          </a:p>
          <a:p>
            <a:pPr lvl="0"/>
            <a:r>
              <a:rPr lang="it-IT" dirty="0">
                <a:latin typeface="Cambria" panose="02040503050406030204" pitchFamily="18" charset="0"/>
              </a:rPr>
              <a:t>introspettiva o intrapersonale;</a:t>
            </a:r>
          </a:p>
          <a:p>
            <a:pPr lvl="0"/>
            <a:r>
              <a:rPr lang="it-IT" dirty="0">
                <a:latin typeface="Cambria" panose="02040503050406030204" pitchFamily="18" charset="0"/>
              </a:rPr>
              <a:t>naturalistica.</a:t>
            </a:r>
          </a:p>
        </p:txBody>
      </p:sp>
      <p:sp>
        <p:nvSpPr>
          <p:cNvPr id="3" name="Rettangolo 2"/>
          <p:cNvSpPr/>
          <p:nvPr/>
        </p:nvSpPr>
        <p:spPr>
          <a:xfrm>
            <a:off x="1934708" y="418594"/>
            <a:ext cx="5418599" cy="646331"/>
          </a:xfrm>
          <a:prstGeom prst="rect">
            <a:avLst/>
          </a:prstGeom>
        </p:spPr>
        <p:txBody>
          <a:bodyPr wrap="none">
            <a:spAutoFit/>
          </a:bodyPr>
          <a:lstStyle/>
          <a:p>
            <a:r>
              <a:rPr lang="it-IT" sz="3600" dirty="0">
                <a:latin typeface="Cambria" panose="02040503050406030204" pitchFamily="18" charset="0"/>
              </a:rPr>
              <a:t>I diversi tipi di intelligenza</a:t>
            </a:r>
          </a:p>
        </p:txBody>
      </p:sp>
    </p:spTree>
    <p:extLst>
      <p:ext uri="{BB962C8B-B14F-4D97-AF65-F5344CB8AC3E}">
        <p14:creationId xmlns:p14="http://schemas.microsoft.com/office/powerpoint/2010/main" val="291495574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539552" y="1305342"/>
            <a:ext cx="7848872" cy="2862322"/>
          </a:xfrm>
          <a:prstGeom prst="rect">
            <a:avLst/>
          </a:prstGeom>
        </p:spPr>
        <p:txBody>
          <a:bodyPr wrap="square">
            <a:spAutoFit/>
          </a:bodyPr>
          <a:lstStyle/>
          <a:p>
            <a:r>
              <a:rPr lang="it-IT"/>
              <a:t>Secondo un altro psicologo, </a:t>
            </a:r>
            <a:r>
              <a:rPr lang="it-IT" b="1"/>
              <a:t>Robert Sternberg </a:t>
            </a:r>
            <a:r>
              <a:rPr lang="it-IT"/>
              <a:t>(nato nel 1949), invece, il pensiero umano si compone di tre dimensioni fondamentali che si fondono in combinazioni personali e irripetibili di intelligenze diverse, in interazione con gli stili cognitivi: </a:t>
            </a:r>
          </a:p>
          <a:p>
            <a:pPr marL="285750" lvl="0" indent="-285750">
              <a:buFont typeface="Arial" panose="020B0604020202020204" pitchFamily="34" charset="0"/>
              <a:buChar char="•"/>
            </a:pPr>
            <a:r>
              <a:rPr lang="it-IT"/>
              <a:t>pensiero analitico (capacità di giudicare, valutare, scomporre, fare confronti, rilevare contrasti, esaminare dettagli);</a:t>
            </a:r>
          </a:p>
          <a:p>
            <a:pPr marL="285750" lvl="0" indent="-285750">
              <a:buFont typeface="Arial" panose="020B0604020202020204" pitchFamily="34" charset="0"/>
              <a:buChar char="•"/>
            </a:pPr>
            <a:r>
              <a:rPr lang="it-IT"/>
              <a:t>pensiero creativo (scoprire, produrre novità, immaginare, intuire);</a:t>
            </a:r>
          </a:p>
          <a:p>
            <a:pPr marL="285750" lvl="0" indent="-285750">
              <a:buFont typeface="Arial" panose="020B0604020202020204" pitchFamily="34" charset="0"/>
              <a:buChar char="•"/>
            </a:pPr>
            <a:r>
              <a:rPr lang="it-IT"/>
              <a:t>pensiero pratico (si realizza nell’organizzazione, nell’abilità di usare strumenti, attuare concretamente progetti e piani mirati a obiettivi concreti).</a:t>
            </a:r>
          </a:p>
        </p:txBody>
      </p:sp>
      <p:sp>
        <p:nvSpPr>
          <p:cNvPr id="3" name="Rettangolo 2"/>
          <p:cNvSpPr/>
          <p:nvPr/>
        </p:nvSpPr>
        <p:spPr>
          <a:xfrm>
            <a:off x="539552" y="4149080"/>
            <a:ext cx="7848872" cy="1477328"/>
          </a:xfrm>
          <a:prstGeom prst="rect">
            <a:avLst/>
          </a:prstGeom>
        </p:spPr>
        <p:txBody>
          <a:bodyPr wrap="square">
            <a:spAutoFit/>
          </a:bodyPr>
          <a:lstStyle/>
          <a:p>
            <a:r>
              <a:rPr lang="it-IT"/>
              <a:t>Ciò che Sternberg afferma in modo deciso è che le differenze di intelligenza non sono di tipo quantitativo, ma qualitativo, e che ogni tipologia è preziosa per la società. È piuttosto l’approccio didattico tradizionale ad avere la maggiore responsabilità nell’esperienza di insuccesso e inefficacia degli alunni creativi e pratici.</a:t>
            </a:r>
          </a:p>
        </p:txBody>
      </p:sp>
    </p:spTree>
    <p:extLst>
      <p:ext uri="{BB962C8B-B14F-4D97-AF65-F5344CB8AC3E}">
        <p14:creationId xmlns:p14="http://schemas.microsoft.com/office/powerpoint/2010/main" val="40018594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sz="4000">
                <a:solidFill>
                  <a:prstClr val="white"/>
                </a:solidFill>
              </a:rPr>
              <a:t>La Didattica per competenze</a:t>
            </a:r>
            <a:endParaRPr lang="en-US" altLang="it-IT" sz="4000" b="1">
              <a:solidFill>
                <a:prstClr val="white"/>
              </a:solidFill>
              <a:cs typeface="Arial" pitchFamily="34" charset="0"/>
              <a:sym typeface="Arial" pitchFamily="34" charset="0"/>
            </a:endParaRPr>
          </a:p>
        </p:txBody>
      </p:sp>
      <p:sp>
        <p:nvSpPr>
          <p:cNvPr id="2" name="Rettangolo 1"/>
          <p:cNvSpPr/>
          <p:nvPr/>
        </p:nvSpPr>
        <p:spPr>
          <a:xfrm>
            <a:off x="467544" y="1197907"/>
            <a:ext cx="8136904" cy="3970318"/>
          </a:xfrm>
          <a:prstGeom prst="rect">
            <a:avLst/>
          </a:prstGeom>
        </p:spPr>
        <p:txBody>
          <a:bodyPr wrap="square">
            <a:spAutoFit/>
          </a:bodyPr>
          <a:lstStyle/>
          <a:p>
            <a:r>
              <a:rPr lang="it-IT"/>
              <a:t>L’aspetto interessante è che Sternberg sostiene che la didattica tradizionale tende a favorire gli alunni con pensiero analitico, penalizzando invece quelli con pensiero creativo e ancor più quelli con pensiero pratico-organizzativo. Lo studioso afferma che gli insegnanti, caratterizzandosi in prevalenza come persone di pensiero analitico, favoriscono gli alunni che somigliano a loro, attraverso una didattica prevalentemente</a:t>
            </a:r>
          </a:p>
          <a:p>
            <a:r>
              <a:rPr lang="it-IT"/>
              <a:t>teorico-astratta e logico-deduttiva. Gli alunni analitici, infatti, di solito “riescono bene” nei test scolastici.</a:t>
            </a:r>
          </a:p>
          <a:p>
            <a:endParaRPr lang="it-IT"/>
          </a:p>
          <a:p>
            <a:r>
              <a:rPr lang="it-IT"/>
              <a:t>Al contrario, gli alunni creativi, che sovente percorrono strade che i docenti non si aspettano e hanno un approccio all’apprendimento che spesso non viene riconosciuto, hanno per lo più risultati medio-bassi nelle prove scolastiche; gli alunni di pensiero pratico, poi, che privilegiano un approccio induttivo e operativo all’apprendimento, troppo raramente trovano nella didattica tradizionale percorsi e proposte adatti a loro e generalmente hanno risultati scolastici bassi.</a:t>
            </a:r>
          </a:p>
        </p:txBody>
      </p:sp>
    </p:spTree>
    <p:extLst>
      <p:ext uri="{BB962C8B-B14F-4D97-AF65-F5344CB8AC3E}">
        <p14:creationId xmlns:p14="http://schemas.microsoft.com/office/powerpoint/2010/main" val="3002405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Le competenze chiave</a:t>
            </a:r>
          </a:p>
        </p:txBody>
      </p:sp>
      <p:sp>
        <p:nvSpPr>
          <p:cNvPr id="6" name="Rettangolo 5"/>
          <p:cNvSpPr/>
          <p:nvPr/>
        </p:nvSpPr>
        <p:spPr>
          <a:xfrm>
            <a:off x="467544" y="1443841"/>
            <a:ext cx="8280920" cy="3046988"/>
          </a:xfrm>
          <a:prstGeom prst="rect">
            <a:avLst/>
          </a:prstGeom>
        </p:spPr>
        <p:txBody>
          <a:bodyPr wrap="square">
            <a:spAutoFit/>
          </a:bodyPr>
          <a:lstStyle/>
          <a:p>
            <a:r>
              <a:rPr lang="it-IT" sz="2400"/>
              <a:t>Comunicare nella lingua madre</a:t>
            </a:r>
            <a:br>
              <a:rPr lang="it-IT" sz="2400"/>
            </a:br>
            <a:r>
              <a:rPr lang="it-IT" sz="2400"/>
              <a:t>Comunicare nelle lingue straniere</a:t>
            </a:r>
            <a:br>
              <a:rPr lang="it-IT" sz="2400"/>
            </a:br>
            <a:r>
              <a:rPr lang="it-IT" sz="2400"/>
              <a:t>Competenza Matematica e di base in Scienza e Tecnologia</a:t>
            </a:r>
            <a:br>
              <a:rPr lang="it-IT" sz="2400"/>
            </a:br>
            <a:r>
              <a:rPr lang="it-IT" sz="2400"/>
              <a:t>Competenza Digitale</a:t>
            </a:r>
            <a:br>
              <a:rPr lang="it-IT" sz="2400"/>
            </a:br>
            <a:r>
              <a:rPr lang="it-IT" sz="2400"/>
              <a:t>Imparare ad imparare</a:t>
            </a:r>
            <a:br>
              <a:rPr lang="it-IT" sz="2400"/>
            </a:br>
            <a:r>
              <a:rPr lang="it-IT" sz="2400"/>
              <a:t>Competenze sociali e civiche</a:t>
            </a:r>
            <a:br>
              <a:rPr lang="it-IT" sz="2400"/>
            </a:br>
            <a:r>
              <a:rPr lang="it-IT" sz="2400"/>
              <a:t>Apirito di iniziativa ed imprenditorialità</a:t>
            </a:r>
            <a:br>
              <a:rPr lang="it-IT" sz="2400"/>
            </a:br>
            <a:r>
              <a:rPr lang="it-IT" sz="2400"/>
              <a:t>Consapevolezza ed espressione culturale</a:t>
            </a:r>
          </a:p>
        </p:txBody>
      </p:sp>
    </p:spTree>
    <p:extLst>
      <p:ext uri="{BB962C8B-B14F-4D97-AF65-F5344CB8AC3E}">
        <p14:creationId xmlns:p14="http://schemas.microsoft.com/office/powerpoint/2010/main" val="558451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800" dirty="0">
                <a:sym typeface="Raleway SemiBold"/>
              </a:rPr>
              <a:t>Il naufragar m’è dolce …</a:t>
            </a:r>
          </a:p>
        </p:txBody>
      </p:sp>
      <p:pic>
        <p:nvPicPr>
          <p:cNvPr id="4" name="Immagine 3"/>
          <p:cNvPicPr>
            <a:picLocks noChangeAspect="1"/>
          </p:cNvPicPr>
          <p:nvPr/>
        </p:nvPicPr>
        <p:blipFill>
          <a:blip r:embed="rId2"/>
          <a:stretch>
            <a:fillRect/>
          </a:stretch>
        </p:blipFill>
        <p:spPr>
          <a:xfrm>
            <a:off x="0" y="3367739"/>
            <a:ext cx="9144000" cy="3495197"/>
          </a:xfrm>
          <a:prstGeom prst="rect">
            <a:avLst/>
          </a:prstGeom>
        </p:spPr>
      </p:pic>
      <p:sp>
        <p:nvSpPr>
          <p:cNvPr id="5" name="CasellaDiTesto 4"/>
          <p:cNvSpPr txBox="1"/>
          <p:nvPr/>
        </p:nvSpPr>
        <p:spPr>
          <a:xfrm>
            <a:off x="1331640" y="1628800"/>
            <a:ext cx="6480720" cy="1323439"/>
          </a:xfrm>
          <a:prstGeom prst="rect">
            <a:avLst/>
          </a:prstGeom>
          <a:noFill/>
        </p:spPr>
        <p:txBody>
          <a:bodyPr wrap="square" rtlCol="0">
            <a:spAutoFit/>
          </a:bodyPr>
          <a:lstStyle/>
          <a:p>
            <a:r>
              <a:rPr lang="it-IT" sz="2000" dirty="0">
                <a:latin typeface="Cambria" panose="02040503050406030204" pitchFamily="18" charset="0"/>
              </a:rPr>
              <a:t>La memoria fonologica è uno straordinario dominio del sistema cognitivo e spesso ci si limita a imparare attraverso prassi verbali messe in memoria … Col rischio di naufragare</a:t>
            </a:r>
          </a:p>
        </p:txBody>
      </p:sp>
    </p:spTree>
    <p:extLst>
      <p:ext uri="{BB962C8B-B14F-4D97-AF65-F5344CB8AC3E}">
        <p14:creationId xmlns:p14="http://schemas.microsoft.com/office/powerpoint/2010/main" val="116969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Le competenze chiave</a:t>
            </a:r>
          </a:p>
        </p:txBody>
      </p:sp>
      <p:pic>
        <p:nvPicPr>
          <p:cNvPr id="3074" name="Picture 2" descr="http://www.bigodino.it/media/thumbs/images/2013/12/03/mondrian1_jpg_940x0_q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20688"/>
            <a:ext cx="9105899" cy="621111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5580112" y="1484784"/>
            <a:ext cx="2985512" cy="1200329"/>
          </a:xfrm>
          <a:prstGeom prst="rect">
            <a:avLst/>
          </a:prstGeom>
          <a:noFill/>
        </p:spPr>
        <p:txBody>
          <a:bodyPr wrap="square" rtlCol="0">
            <a:spAutoFit/>
          </a:bodyPr>
          <a:lstStyle/>
          <a:p>
            <a:r>
              <a:rPr lang="it-IT" b="1"/>
              <a:t>Costruzione del sè</a:t>
            </a:r>
            <a:br>
              <a:rPr lang="it-IT"/>
            </a:br>
            <a:r>
              <a:rPr lang="it-IT"/>
              <a:t>Imparare ad imparare</a:t>
            </a:r>
            <a:br>
              <a:rPr lang="it-IT"/>
            </a:br>
            <a:r>
              <a:rPr lang="it-IT"/>
              <a:t>Progettare</a:t>
            </a:r>
          </a:p>
          <a:p>
            <a:endParaRPr lang="it-IT"/>
          </a:p>
        </p:txBody>
      </p:sp>
      <p:sp>
        <p:nvSpPr>
          <p:cNvPr id="7" name="CasellaDiTesto 6"/>
          <p:cNvSpPr txBox="1"/>
          <p:nvPr/>
        </p:nvSpPr>
        <p:spPr>
          <a:xfrm>
            <a:off x="1403649" y="1530951"/>
            <a:ext cx="3184796" cy="1754326"/>
          </a:xfrm>
          <a:prstGeom prst="rect">
            <a:avLst/>
          </a:prstGeom>
          <a:noFill/>
        </p:spPr>
        <p:txBody>
          <a:bodyPr wrap="square" rtlCol="0">
            <a:spAutoFit/>
          </a:bodyPr>
          <a:lstStyle/>
          <a:p>
            <a:r>
              <a:rPr lang="it-IT" b="1"/>
              <a:t>Relazioni con gli altri</a:t>
            </a:r>
            <a:br>
              <a:rPr lang="it-IT"/>
            </a:br>
            <a:r>
              <a:rPr lang="it-IT"/>
              <a:t>Comunicare</a:t>
            </a:r>
            <a:br>
              <a:rPr lang="it-IT"/>
            </a:br>
            <a:r>
              <a:rPr lang="it-IT"/>
              <a:t>Collaborare e partecipare</a:t>
            </a:r>
            <a:br>
              <a:rPr lang="it-IT"/>
            </a:br>
            <a:r>
              <a:rPr lang="it-IT"/>
              <a:t>Agire in modo autonomo e responsabile</a:t>
            </a:r>
          </a:p>
          <a:p>
            <a:endParaRPr lang="it-IT"/>
          </a:p>
        </p:txBody>
      </p:sp>
      <p:sp>
        <p:nvSpPr>
          <p:cNvPr id="8" name="CasellaDiTesto 7"/>
          <p:cNvSpPr txBox="1"/>
          <p:nvPr/>
        </p:nvSpPr>
        <p:spPr>
          <a:xfrm>
            <a:off x="1043608" y="5949280"/>
            <a:ext cx="2088232" cy="923330"/>
          </a:xfrm>
          <a:prstGeom prst="rect">
            <a:avLst/>
          </a:prstGeom>
          <a:noFill/>
        </p:spPr>
        <p:txBody>
          <a:bodyPr wrap="square" rtlCol="0">
            <a:spAutoFit/>
          </a:bodyPr>
          <a:lstStyle/>
          <a:p>
            <a:r>
              <a:rPr lang="it-IT"/>
              <a:t>Acquisire ed interpretare l'informazione</a:t>
            </a:r>
          </a:p>
        </p:txBody>
      </p:sp>
      <p:sp>
        <p:nvSpPr>
          <p:cNvPr id="9" name="CasellaDiTesto 8"/>
          <p:cNvSpPr txBox="1"/>
          <p:nvPr/>
        </p:nvSpPr>
        <p:spPr>
          <a:xfrm>
            <a:off x="1187624" y="4581128"/>
            <a:ext cx="1808423" cy="646331"/>
          </a:xfrm>
          <a:prstGeom prst="rect">
            <a:avLst/>
          </a:prstGeom>
          <a:noFill/>
        </p:spPr>
        <p:txBody>
          <a:bodyPr wrap="square" rtlCol="0">
            <a:spAutoFit/>
          </a:bodyPr>
          <a:lstStyle/>
          <a:p>
            <a:r>
              <a:rPr lang="it-IT" b="1">
                <a:solidFill>
                  <a:schemeClr val="bg1"/>
                </a:solidFill>
              </a:rPr>
              <a:t>Rapporto con la realtà</a:t>
            </a:r>
            <a:endParaRPr lang="it-IT">
              <a:solidFill>
                <a:schemeClr val="bg1"/>
              </a:solidFill>
            </a:endParaRPr>
          </a:p>
        </p:txBody>
      </p:sp>
      <p:sp>
        <p:nvSpPr>
          <p:cNvPr id="10" name="CasellaDiTesto 9"/>
          <p:cNvSpPr txBox="1"/>
          <p:nvPr/>
        </p:nvSpPr>
        <p:spPr>
          <a:xfrm>
            <a:off x="3347864" y="4437112"/>
            <a:ext cx="2016224" cy="369332"/>
          </a:xfrm>
          <a:prstGeom prst="rect">
            <a:avLst/>
          </a:prstGeom>
          <a:noFill/>
        </p:spPr>
        <p:txBody>
          <a:bodyPr wrap="square" rtlCol="0">
            <a:spAutoFit/>
          </a:bodyPr>
          <a:lstStyle/>
          <a:p>
            <a:r>
              <a:rPr lang="it-IT"/>
              <a:t>Risolvere problemi</a:t>
            </a:r>
          </a:p>
        </p:txBody>
      </p:sp>
      <p:sp>
        <p:nvSpPr>
          <p:cNvPr id="11" name="CasellaDiTesto 10"/>
          <p:cNvSpPr txBox="1"/>
          <p:nvPr/>
        </p:nvSpPr>
        <p:spPr>
          <a:xfrm>
            <a:off x="3347864" y="5373216"/>
            <a:ext cx="2016224" cy="1200329"/>
          </a:xfrm>
          <a:prstGeom prst="rect">
            <a:avLst/>
          </a:prstGeom>
          <a:noFill/>
        </p:spPr>
        <p:txBody>
          <a:bodyPr wrap="square" rtlCol="0">
            <a:spAutoFit/>
          </a:bodyPr>
          <a:lstStyle/>
          <a:p>
            <a:r>
              <a:rPr lang="it-IT"/>
              <a:t>Individuare </a:t>
            </a:r>
          </a:p>
          <a:p>
            <a:endParaRPr lang="it-IT">
              <a:solidFill>
                <a:schemeClr val="bg1"/>
              </a:solidFill>
            </a:endParaRPr>
          </a:p>
          <a:p>
            <a:r>
              <a:rPr lang="it-IT">
                <a:solidFill>
                  <a:schemeClr val="bg1"/>
                </a:solidFill>
              </a:rPr>
              <a:t>collegamenti e relazioni</a:t>
            </a:r>
          </a:p>
        </p:txBody>
      </p:sp>
      <p:sp>
        <p:nvSpPr>
          <p:cNvPr id="12" name="CasellaDiTesto 11"/>
          <p:cNvSpPr txBox="1"/>
          <p:nvPr/>
        </p:nvSpPr>
        <p:spPr>
          <a:xfrm>
            <a:off x="5589592" y="5336048"/>
            <a:ext cx="2985512" cy="1477328"/>
          </a:xfrm>
          <a:prstGeom prst="rect">
            <a:avLst/>
          </a:prstGeom>
          <a:noFill/>
        </p:spPr>
        <p:txBody>
          <a:bodyPr wrap="square" rtlCol="0">
            <a:spAutoFit/>
          </a:bodyPr>
          <a:lstStyle/>
          <a:p>
            <a:r>
              <a:rPr lang="it-IT" b="1"/>
              <a:t>Gli assi culturali</a:t>
            </a:r>
            <a:br>
              <a:rPr lang="it-IT"/>
            </a:br>
            <a:r>
              <a:rPr lang="it-IT"/>
              <a:t>Le conoscenze e le abilità riferite a competenze di base sono ricondotte a quattro assi</a:t>
            </a:r>
            <a:br>
              <a:rPr lang="it-IT"/>
            </a:br>
            <a:endParaRPr lang="it-IT"/>
          </a:p>
        </p:txBody>
      </p:sp>
    </p:spTree>
    <p:extLst>
      <p:ext uri="{BB962C8B-B14F-4D97-AF65-F5344CB8AC3E}">
        <p14:creationId xmlns:p14="http://schemas.microsoft.com/office/powerpoint/2010/main" val="1296181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737" y="1904281"/>
            <a:ext cx="3805553" cy="3282037"/>
          </a:xfrm>
          <a:prstGeom prst="rect">
            <a:avLst/>
          </a:prstGeom>
        </p:spPr>
      </p:pic>
      <p:sp>
        <p:nvSpPr>
          <p:cNvPr id="2" name="Titolo 1"/>
          <p:cNvSpPr>
            <a:spLocks noGrp="1"/>
          </p:cNvSpPr>
          <p:nvPr>
            <p:ph type="title"/>
          </p:nvPr>
        </p:nvSpPr>
        <p:spPr>
          <a:xfrm>
            <a:off x="628650" y="365126"/>
            <a:ext cx="7886700" cy="1325563"/>
          </a:xfrm>
        </p:spPr>
        <p:txBody>
          <a:bodyPr>
            <a:normAutofit/>
          </a:bodyPr>
          <a:lstStyle/>
          <a:p>
            <a:r>
              <a:rPr lang="it-IT" sz="4000" dirty="0">
                <a:latin typeface="Cambria" panose="02040503050406030204" pitchFamily="18" charset="0"/>
              </a:rPr>
              <a:t>Sulle competenze Matematiche</a:t>
            </a:r>
          </a:p>
        </p:txBody>
      </p:sp>
      <p:sp>
        <p:nvSpPr>
          <p:cNvPr id="3" name="Segnaposto contenuto 2"/>
          <p:cNvSpPr>
            <a:spLocks noGrp="1"/>
          </p:cNvSpPr>
          <p:nvPr>
            <p:ph idx="1"/>
          </p:nvPr>
        </p:nvSpPr>
        <p:spPr>
          <a:xfrm>
            <a:off x="628650" y="1825624"/>
            <a:ext cx="3761613" cy="4771727"/>
          </a:xfrm>
        </p:spPr>
        <p:txBody>
          <a:bodyPr>
            <a:normAutofit/>
          </a:bodyPr>
          <a:lstStyle/>
          <a:p>
            <a:pPr marL="0" indent="0">
              <a:lnSpc>
                <a:spcPct val="80000"/>
              </a:lnSpc>
              <a:buNone/>
            </a:pPr>
            <a:r>
              <a:rPr lang="it-IT" sz="2000" dirty="0">
                <a:latin typeface="Cambria" panose="02040503050406030204" pitchFamily="18" charset="0"/>
              </a:rPr>
              <a:t>La nozione di competenza matematica viene articolata in componenti denominate  Mathematical </a:t>
            </a:r>
            <a:r>
              <a:rPr lang="it-IT" sz="2000" dirty="0" err="1">
                <a:latin typeface="Cambria" panose="02040503050406030204" pitchFamily="18" charset="0"/>
              </a:rPr>
              <a:t>Competencies</a:t>
            </a:r>
            <a:r>
              <a:rPr lang="it-IT" sz="2000" dirty="0">
                <a:latin typeface="Cambria" panose="02040503050406030204" pitchFamily="18" charset="0"/>
              </a:rPr>
              <a:t> (</a:t>
            </a:r>
            <a:r>
              <a:rPr lang="it-IT" sz="2000" dirty="0" err="1">
                <a:latin typeface="Cambria" panose="02040503050406030204" pitchFamily="18" charset="0"/>
              </a:rPr>
              <a:t>Niss</a:t>
            </a:r>
            <a:r>
              <a:rPr lang="it-IT" sz="2000" dirty="0">
                <a:latin typeface="Cambria" panose="02040503050406030204" pitchFamily="18" charset="0"/>
              </a:rPr>
              <a:t>, 2003): </a:t>
            </a:r>
          </a:p>
          <a:p>
            <a:pPr marL="0" indent="0">
              <a:lnSpc>
                <a:spcPct val="80000"/>
              </a:lnSpc>
              <a:buNone/>
            </a:pPr>
            <a:r>
              <a:rPr lang="it-IT" sz="2000" i="1" dirty="0">
                <a:latin typeface="Cambria" panose="02040503050406030204" pitchFamily="18" charset="0"/>
              </a:rPr>
              <a:t>Mathematical </a:t>
            </a:r>
            <a:r>
              <a:rPr lang="it-IT" sz="2000" i="1" dirty="0" err="1">
                <a:latin typeface="Cambria" panose="02040503050406030204" pitchFamily="18" charset="0"/>
              </a:rPr>
              <a:t>competence</a:t>
            </a:r>
            <a:r>
              <a:rPr lang="it-IT" sz="2000" i="1" dirty="0">
                <a:latin typeface="Cambria" panose="02040503050406030204" pitchFamily="18" charset="0"/>
              </a:rPr>
              <a:t> </a:t>
            </a:r>
            <a:r>
              <a:rPr lang="it-IT" sz="2000" i="1" dirty="0" err="1">
                <a:latin typeface="Cambria" panose="02040503050406030204" pitchFamily="18" charset="0"/>
              </a:rPr>
              <a:t>then</a:t>
            </a:r>
            <a:r>
              <a:rPr lang="it-IT" sz="2000" i="1" dirty="0">
                <a:latin typeface="Cambria" panose="02040503050406030204" pitchFamily="18" charset="0"/>
              </a:rPr>
              <a:t> </a:t>
            </a:r>
            <a:r>
              <a:rPr lang="it-IT" sz="2000" i="1" dirty="0" err="1">
                <a:latin typeface="Cambria" panose="02040503050406030204" pitchFamily="18" charset="0"/>
              </a:rPr>
              <a:t>means</a:t>
            </a:r>
            <a:r>
              <a:rPr lang="it-IT" sz="2000" i="1" dirty="0">
                <a:latin typeface="Cambria" panose="02040503050406030204" pitchFamily="18" charset="0"/>
              </a:rPr>
              <a:t> the </a:t>
            </a:r>
            <a:r>
              <a:rPr lang="it-IT" sz="2000" i="1" dirty="0" err="1">
                <a:latin typeface="Cambria" panose="02040503050406030204" pitchFamily="18" charset="0"/>
              </a:rPr>
              <a:t>ability</a:t>
            </a:r>
            <a:r>
              <a:rPr lang="it-IT" sz="2000" i="1" dirty="0">
                <a:latin typeface="Cambria" panose="02040503050406030204" pitchFamily="18" charset="0"/>
              </a:rPr>
              <a:t> to </a:t>
            </a:r>
            <a:r>
              <a:rPr lang="it-IT" sz="2000" i="1" dirty="0" err="1">
                <a:latin typeface="Cambria" panose="02040503050406030204" pitchFamily="18" charset="0"/>
              </a:rPr>
              <a:t>understand</a:t>
            </a:r>
            <a:r>
              <a:rPr lang="it-IT" sz="2000" i="1" dirty="0">
                <a:latin typeface="Cambria" panose="02040503050406030204" pitchFamily="18" charset="0"/>
              </a:rPr>
              <a:t>, </a:t>
            </a:r>
            <a:r>
              <a:rPr lang="it-IT" sz="2000" i="1" dirty="0" err="1">
                <a:latin typeface="Cambria" panose="02040503050406030204" pitchFamily="18" charset="0"/>
              </a:rPr>
              <a:t>judge</a:t>
            </a:r>
            <a:r>
              <a:rPr lang="it-IT" sz="2000" i="1" dirty="0">
                <a:latin typeface="Cambria" panose="02040503050406030204" pitchFamily="18" charset="0"/>
              </a:rPr>
              <a:t>, do and use </a:t>
            </a:r>
            <a:r>
              <a:rPr lang="it-IT" sz="2000" i="1" dirty="0" err="1">
                <a:latin typeface="Cambria" panose="02040503050406030204" pitchFamily="18" charset="0"/>
              </a:rPr>
              <a:t>mathematics</a:t>
            </a:r>
            <a:r>
              <a:rPr lang="it-IT" sz="2000" i="1" dirty="0">
                <a:latin typeface="Cambria" panose="02040503050406030204" pitchFamily="18" charset="0"/>
              </a:rPr>
              <a:t> in </a:t>
            </a:r>
            <a:r>
              <a:rPr lang="it-IT" sz="2000" i="1" dirty="0" err="1">
                <a:latin typeface="Cambria" panose="02040503050406030204" pitchFamily="18" charset="0"/>
              </a:rPr>
              <a:t>variety</a:t>
            </a:r>
            <a:r>
              <a:rPr lang="it-IT" sz="2000" i="1" dirty="0">
                <a:latin typeface="Cambria" panose="02040503050406030204" pitchFamily="18" charset="0"/>
              </a:rPr>
              <a:t> of intra- and extra </a:t>
            </a:r>
            <a:r>
              <a:rPr lang="it-IT" sz="2000" i="1" dirty="0" err="1">
                <a:latin typeface="Cambria" panose="02040503050406030204" pitchFamily="18" charset="0"/>
              </a:rPr>
              <a:t>mathematical</a:t>
            </a:r>
            <a:r>
              <a:rPr lang="it-IT" sz="2000" i="1" dirty="0">
                <a:latin typeface="Cambria" panose="02040503050406030204" pitchFamily="18" charset="0"/>
              </a:rPr>
              <a:t> </a:t>
            </a:r>
            <a:r>
              <a:rPr lang="it-IT" sz="2000" i="1" dirty="0" err="1">
                <a:latin typeface="Cambria" panose="02040503050406030204" pitchFamily="18" charset="0"/>
              </a:rPr>
              <a:t>contexts</a:t>
            </a:r>
            <a:r>
              <a:rPr lang="it-IT" sz="2000" i="1" dirty="0">
                <a:latin typeface="Cambria" panose="02040503050406030204" pitchFamily="18" charset="0"/>
              </a:rPr>
              <a:t> and </a:t>
            </a:r>
            <a:r>
              <a:rPr lang="it-IT" sz="2000" i="1" dirty="0" err="1">
                <a:latin typeface="Cambria" panose="02040503050406030204" pitchFamily="18" charset="0"/>
              </a:rPr>
              <a:t>situations</a:t>
            </a:r>
            <a:r>
              <a:rPr lang="it-IT" sz="2000" i="1" dirty="0">
                <a:latin typeface="Cambria" panose="02040503050406030204" pitchFamily="18" charset="0"/>
              </a:rPr>
              <a:t> in </a:t>
            </a:r>
            <a:r>
              <a:rPr lang="it-IT" sz="2000" i="1" dirty="0" err="1">
                <a:latin typeface="Cambria" panose="02040503050406030204" pitchFamily="18" charset="0"/>
              </a:rPr>
              <a:t>which</a:t>
            </a:r>
            <a:r>
              <a:rPr lang="it-IT" sz="2000" i="1" dirty="0">
                <a:latin typeface="Cambria" panose="02040503050406030204" pitchFamily="18" charset="0"/>
              </a:rPr>
              <a:t> </a:t>
            </a:r>
            <a:r>
              <a:rPr lang="it-IT" sz="2000" i="1" dirty="0" err="1">
                <a:latin typeface="Cambria" panose="02040503050406030204" pitchFamily="18" charset="0"/>
              </a:rPr>
              <a:t>mathematics</a:t>
            </a:r>
            <a:r>
              <a:rPr lang="it-IT" sz="2000" i="1" dirty="0">
                <a:latin typeface="Cambria" panose="02040503050406030204" pitchFamily="18" charset="0"/>
              </a:rPr>
              <a:t> </a:t>
            </a:r>
            <a:r>
              <a:rPr lang="it-IT" sz="2000" i="1" dirty="0" err="1">
                <a:latin typeface="Cambria" panose="02040503050406030204" pitchFamily="18" charset="0"/>
              </a:rPr>
              <a:t>plays</a:t>
            </a:r>
            <a:r>
              <a:rPr lang="it-IT" sz="2000" i="1" dirty="0">
                <a:latin typeface="Cambria" panose="02040503050406030204" pitchFamily="18" charset="0"/>
              </a:rPr>
              <a:t> or </a:t>
            </a:r>
            <a:r>
              <a:rPr lang="it-IT" sz="2000" i="1" dirty="0" err="1">
                <a:latin typeface="Cambria" panose="02040503050406030204" pitchFamily="18" charset="0"/>
              </a:rPr>
              <a:t>could</a:t>
            </a:r>
            <a:r>
              <a:rPr lang="it-IT" sz="2000" i="1" dirty="0">
                <a:latin typeface="Cambria" panose="02040503050406030204" pitchFamily="18" charset="0"/>
              </a:rPr>
              <a:t> play a </a:t>
            </a:r>
            <a:r>
              <a:rPr lang="it-IT" sz="2000" i="1" dirty="0" err="1">
                <a:latin typeface="Cambria" panose="02040503050406030204" pitchFamily="18" charset="0"/>
              </a:rPr>
              <a:t>role</a:t>
            </a:r>
            <a:r>
              <a:rPr lang="it-IT" sz="2000" i="1" dirty="0">
                <a:latin typeface="Cambria" panose="02040503050406030204" pitchFamily="18" charset="0"/>
              </a:rPr>
              <a:t>.</a:t>
            </a:r>
          </a:p>
          <a:p>
            <a:pPr marL="0" indent="0">
              <a:lnSpc>
                <a:spcPct val="80000"/>
              </a:lnSpc>
              <a:buNone/>
            </a:pPr>
            <a:endParaRPr lang="it-IT" sz="2000" i="1" dirty="0">
              <a:latin typeface="Cambria" panose="02040503050406030204" pitchFamily="18" charset="0"/>
            </a:endParaRPr>
          </a:p>
          <a:p>
            <a:pPr marL="0" indent="0">
              <a:lnSpc>
                <a:spcPct val="80000"/>
              </a:lnSpc>
              <a:buNone/>
            </a:pPr>
            <a:r>
              <a:rPr lang="it-IT" sz="2000" i="1" dirty="0">
                <a:latin typeface="Cambria" panose="02040503050406030204" pitchFamily="18" charset="0"/>
              </a:rPr>
              <a:t>A </a:t>
            </a:r>
            <a:r>
              <a:rPr lang="it-IT" sz="2000" i="1" dirty="0" err="1">
                <a:latin typeface="Cambria" panose="02040503050406030204" pitchFamily="18" charset="0"/>
              </a:rPr>
              <a:t>mathematical</a:t>
            </a:r>
            <a:r>
              <a:rPr lang="it-IT" sz="2000" i="1" dirty="0">
                <a:latin typeface="Cambria" panose="02040503050406030204" pitchFamily="18" charset="0"/>
              </a:rPr>
              <a:t> </a:t>
            </a:r>
            <a:r>
              <a:rPr lang="it-IT" sz="2000" i="1" dirty="0" err="1">
                <a:latin typeface="Cambria" panose="02040503050406030204" pitchFamily="18" charset="0"/>
              </a:rPr>
              <a:t>competency</a:t>
            </a:r>
            <a:r>
              <a:rPr lang="it-IT" sz="2000" i="1" dirty="0">
                <a:latin typeface="Cambria" panose="02040503050406030204" pitchFamily="18" charset="0"/>
              </a:rPr>
              <a:t> </a:t>
            </a:r>
            <a:r>
              <a:rPr lang="it-IT" sz="2000" i="1" dirty="0" err="1">
                <a:latin typeface="Cambria" panose="02040503050406030204" pitchFamily="18" charset="0"/>
              </a:rPr>
              <a:t>is</a:t>
            </a:r>
            <a:r>
              <a:rPr lang="it-IT" sz="2000" i="1" dirty="0">
                <a:latin typeface="Cambria" panose="02040503050406030204" pitchFamily="18" charset="0"/>
              </a:rPr>
              <a:t> a </a:t>
            </a:r>
            <a:r>
              <a:rPr lang="it-IT" sz="2000" i="1" dirty="0" err="1">
                <a:latin typeface="Cambria" panose="02040503050406030204" pitchFamily="18" charset="0"/>
              </a:rPr>
              <a:t>clearly</a:t>
            </a:r>
            <a:r>
              <a:rPr lang="it-IT" sz="2000" i="1" dirty="0">
                <a:latin typeface="Cambria" panose="02040503050406030204" pitchFamily="18" charset="0"/>
              </a:rPr>
              <a:t> </a:t>
            </a:r>
            <a:r>
              <a:rPr lang="it-IT" sz="2000" i="1" dirty="0" err="1">
                <a:latin typeface="Cambria" panose="02040503050406030204" pitchFamily="18" charset="0"/>
              </a:rPr>
              <a:t>recognisable</a:t>
            </a:r>
            <a:r>
              <a:rPr lang="it-IT" sz="2000" i="1" dirty="0">
                <a:latin typeface="Cambria" panose="02040503050406030204" pitchFamily="18" charset="0"/>
              </a:rPr>
              <a:t> and </a:t>
            </a:r>
            <a:r>
              <a:rPr lang="it-IT" sz="2000" i="1" dirty="0" err="1">
                <a:latin typeface="Cambria" panose="02040503050406030204" pitchFamily="18" charset="0"/>
              </a:rPr>
              <a:t>distinct</a:t>
            </a:r>
            <a:r>
              <a:rPr lang="it-IT" sz="2000" i="1" dirty="0">
                <a:latin typeface="Cambria" panose="02040503050406030204" pitchFamily="18" charset="0"/>
              </a:rPr>
              <a:t>, major </a:t>
            </a:r>
            <a:r>
              <a:rPr lang="it-IT" sz="2000" i="1" dirty="0" err="1">
                <a:latin typeface="Cambria" panose="02040503050406030204" pitchFamily="18" charset="0"/>
              </a:rPr>
              <a:t>constituent</a:t>
            </a:r>
            <a:r>
              <a:rPr lang="it-IT" sz="2000" i="1" dirty="0">
                <a:latin typeface="Cambria" panose="02040503050406030204" pitchFamily="18" charset="0"/>
              </a:rPr>
              <a:t> of </a:t>
            </a:r>
            <a:r>
              <a:rPr lang="it-IT" sz="2000" i="1" dirty="0" err="1">
                <a:latin typeface="Cambria" panose="02040503050406030204" pitchFamily="18" charset="0"/>
              </a:rPr>
              <a:t>mathematical</a:t>
            </a:r>
            <a:r>
              <a:rPr lang="it-IT" sz="2000" i="1" dirty="0">
                <a:latin typeface="Cambria" panose="02040503050406030204" pitchFamily="18" charset="0"/>
              </a:rPr>
              <a:t> </a:t>
            </a:r>
            <a:r>
              <a:rPr lang="it-IT" sz="2000" i="1" dirty="0" err="1">
                <a:latin typeface="Cambria" panose="02040503050406030204" pitchFamily="18" charset="0"/>
              </a:rPr>
              <a:t>competence</a:t>
            </a:r>
            <a:endParaRPr lang="it-IT" sz="2000" i="1" dirty="0">
              <a:latin typeface="Cambria" panose="02040503050406030204" pitchFamily="18" charset="0"/>
            </a:endParaRPr>
          </a:p>
        </p:txBody>
      </p:sp>
    </p:spTree>
    <p:extLst>
      <p:ext uri="{BB962C8B-B14F-4D97-AF65-F5344CB8AC3E}">
        <p14:creationId xmlns:p14="http://schemas.microsoft.com/office/powerpoint/2010/main" val="1281756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kom flower"/>
          <p:cNvPicPr>
            <a:picLocks noChangeAspect="1" noChangeArrowheads="1"/>
          </p:cNvPicPr>
          <p:nvPr/>
        </p:nvPicPr>
        <p:blipFill rotWithShape="1">
          <a:blip r:embed="rId2">
            <a:extLst>
              <a:ext uri="{28A0092B-C50C-407E-A947-70E740481C1C}">
                <a14:useLocalDpi xmlns:a14="http://schemas.microsoft.com/office/drawing/2010/main" val="0"/>
              </a:ext>
            </a:extLst>
          </a:blip>
          <a:srcRect t="14699" r="9091" b="625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3911452" cy="1325563"/>
          </a:xfrm>
        </p:spPr>
        <p:txBody>
          <a:bodyPr>
            <a:normAutofit fontScale="90000"/>
          </a:bodyPr>
          <a:lstStyle/>
          <a:p>
            <a:r>
              <a:rPr lang="it-IT" sz="4000" dirty="0">
                <a:latin typeface="Cambria" panose="02040503050406030204" pitchFamily="18" charset="0"/>
              </a:rPr>
              <a:t>Sulle competenze Matematiche</a:t>
            </a:r>
          </a:p>
        </p:txBody>
      </p:sp>
      <p:sp>
        <p:nvSpPr>
          <p:cNvPr id="6" name="Segnaposto contenuto 5"/>
          <p:cNvSpPr>
            <a:spLocks noGrp="1"/>
          </p:cNvSpPr>
          <p:nvPr>
            <p:ph idx="1"/>
          </p:nvPr>
        </p:nvSpPr>
        <p:spPr>
          <a:xfrm>
            <a:off x="437264" y="1938740"/>
            <a:ext cx="3879555" cy="4089920"/>
          </a:xfrm>
        </p:spPr>
        <p:txBody>
          <a:bodyPr>
            <a:normAutofit fontScale="85000" lnSpcReduction="20000"/>
          </a:bodyPr>
          <a:lstStyle/>
          <a:p>
            <a:pPr marL="0" indent="0">
              <a:buNone/>
            </a:pPr>
            <a:r>
              <a:rPr lang="it-IT" sz="2400" dirty="0">
                <a:latin typeface="Cambria" panose="02040503050406030204" pitchFamily="18" charset="0"/>
              </a:rPr>
              <a:t>Sono otto le </a:t>
            </a:r>
            <a:r>
              <a:rPr lang="it-IT" sz="2400" dirty="0" err="1">
                <a:latin typeface="Cambria" panose="02040503050406030204" pitchFamily="18" charset="0"/>
              </a:rPr>
              <a:t>mathematical</a:t>
            </a:r>
            <a:r>
              <a:rPr lang="it-IT" sz="2400" dirty="0">
                <a:latin typeface="Cambria" panose="02040503050406030204" pitchFamily="18" charset="0"/>
              </a:rPr>
              <a:t> </a:t>
            </a:r>
            <a:r>
              <a:rPr lang="it-IT" sz="2400" dirty="0" err="1">
                <a:latin typeface="Cambria" panose="02040503050406030204" pitchFamily="18" charset="0"/>
              </a:rPr>
              <a:t>competencies</a:t>
            </a:r>
            <a:r>
              <a:rPr lang="it-IT" sz="2400" dirty="0">
                <a:latin typeface="Cambria" panose="02040503050406030204" pitchFamily="18" charset="0"/>
              </a:rPr>
              <a:t> individuate nell’ambito del progetto  KOM (</a:t>
            </a:r>
            <a:r>
              <a:rPr lang="it-IT" sz="2400" dirty="0" err="1">
                <a:latin typeface="Cambria" panose="02040503050406030204" pitchFamily="18" charset="0"/>
              </a:rPr>
              <a:t>Kompetencer</a:t>
            </a:r>
            <a:r>
              <a:rPr lang="it-IT" sz="2400" dirty="0">
                <a:latin typeface="Cambria" panose="02040503050406030204" pitchFamily="18" charset="0"/>
              </a:rPr>
              <a:t> </a:t>
            </a:r>
            <a:r>
              <a:rPr lang="it-IT" sz="2400" dirty="0" err="1">
                <a:latin typeface="Cambria" panose="02040503050406030204" pitchFamily="18" charset="0"/>
              </a:rPr>
              <a:t>og</a:t>
            </a:r>
            <a:r>
              <a:rPr lang="it-IT" sz="2400" dirty="0">
                <a:latin typeface="Cambria" panose="02040503050406030204" pitchFamily="18" charset="0"/>
              </a:rPr>
              <a:t> </a:t>
            </a:r>
            <a:r>
              <a:rPr lang="it-IT" sz="2400" dirty="0" err="1">
                <a:latin typeface="Cambria" panose="02040503050406030204" pitchFamily="18" charset="0"/>
              </a:rPr>
              <a:t>matematiklaering</a:t>
            </a:r>
            <a:r>
              <a:rPr lang="it-IT" sz="2400" dirty="0">
                <a:latin typeface="Cambria" panose="02040503050406030204" pitchFamily="18" charset="0"/>
              </a:rPr>
              <a:t>):</a:t>
            </a:r>
          </a:p>
          <a:p>
            <a:pPr marL="457200" indent="-457200">
              <a:buAutoNum type="arabicPeriod"/>
            </a:pPr>
            <a:r>
              <a:rPr lang="it-IT" sz="2400" dirty="0">
                <a:latin typeface="Cambria" panose="02040503050406030204" pitchFamily="18" charset="0"/>
              </a:rPr>
              <a:t>Mathematical </a:t>
            </a:r>
            <a:r>
              <a:rPr lang="it-IT" sz="2400" dirty="0" err="1">
                <a:latin typeface="Cambria" panose="02040503050406030204" pitchFamily="18" charset="0"/>
              </a:rPr>
              <a:t>thinking</a:t>
            </a:r>
            <a:r>
              <a:rPr lang="it-IT" sz="2400" dirty="0">
                <a:latin typeface="Cambria" panose="02040503050406030204" pitchFamily="18" charset="0"/>
              </a:rPr>
              <a:t> </a:t>
            </a:r>
            <a:r>
              <a:rPr lang="it-IT" sz="2400" dirty="0" err="1">
                <a:latin typeface="Cambria" panose="02040503050406030204" pitchFamily="18" charset="0"/>
              </a:rPr>
              <a:t>competency</a:t>
            </a:r>
            <a:endParaRPr lang="it-IT" sz="2400" dirty="0">
              <a:latin typeface="Cambria" panose="02040503050406030204" pitchFamily="18" charset="0"/>
            </a:endParaRPr>
          </a:p>
          <a:p>
            <a:pPr marL="457200" indent="-457200">
              <a:buAutoNum type="arabicPeriod"/>
            </a:pPr>
            <a:r>
              <a:rPr lang="it-IT" sz="2400" dirty="0" err="1">
                <a:latin typeface="Cambria" panose="02040503050406030204" pitchFamily="18" charset="0"/>
              </a:rPr>
              <a:t>Problem</a:t>
            </a:r>
            <a:r>
              <a:rPr lang="it-IT" sz="2400" dirty="0">
                <a:latin typeface="Cambria" panose="02040503050406030204" pitchFamily="18" charset="0"/>
              </a:rPr>
              <a:t> </a:t>
            </a:r>
            <a:r>
              <a:rPr lang="it-IT" sz="2400" dirty="0" err="1">
                <a:latin typeface="Cambria" panose="02040503050406030204" pitchFamily="18" charset="0"/>
              </a:rPr>
              <a:t>tackling</a:t>
            </a:r>
            <a:r>
              <a:rPr lang="it-IT" sz="2400" dirty="0">
                <a:latin typeface="Cambria" panose="02040503050406030204" pitchFamily="18" charset="0"/>
              </a:rPr>
              <a:t> c.</a:t>
            </a:r>
          </a:p>
          <a:p>
            <a:pPr marL="457200" indent="-457200">
              <a:buAutoNum type="arabicPeriod"/>
            </a:pPr>
            <a:r>
              <a:rPr lang="it-IT" sz="2400" dirty="0" err="1">
                <a:latin typeface="Cambria" panose="02040503050406030204" pitchFamily="18" charset="0"/>
              </a:rPr>
              <a:t>Modelling</a:t>
            </a:r>
            <a:r>
              <a:rPr lang="it-IT" sz="2400" dirty="0">
                <a:latin typeface="Cambria" panose="02040503050406030204" pitchFamily="18" charset="0"/>
              </a:rPr>
              <a:t> c.</a:t>
            </a:r>
          </a:p>
          <a:p>
            <a:pPr marL="457200" indent="-457200">
              <a:buAutoNum type="arabicPeriod"/>
            </a:pPr>
            <a:r>
              <a:rPr lang="it-IT" sz="2400" dirty="0" err="1">
                <a:latin typeface="Cambria" panose="02040503050406030204" pitchFamily="18" charset="0"/>
              </a:rPr>
              <a:t>Reasoning</a:t>
            </a:r>
            <a:r>
              <a:rPr lang="it-IT" sz="2400" dirty="0">
                <a:latin typeface="Cambria" panose="02040503050406030204" pitchFamily="18" charset="0"/>
              </a:rPr>
              <a:t> c.</a:t>
            </a:r>
          </a:p>
          <a:p>
            <a:pPr marL="457200" indent="-457200">
              <a:buAutoNum type="arabicPeriod"/>
            </a:pPr>
            <a:r>
              <a:rPr lang="it-IT" sz="2400" dirty="0" err="1">
                <a:latin typeface="Cambria" panose="02040503050406030204" pitchFamily="18" charset="0"/>
              </a:rPr>
              <a:t>Representing</a:t>
            </a:r>
            <a:r>
              <a:rPr lang="it-IT" sz="2400" dirty="0">
                <a:latin typeface="Cambria" panose="02040503050406030204" pitchFamily="18" charset="0"/>
              </a:rPr>
              <a:t> c.</a:t>
            </a:r>
          </a:p>
          <a:p>
            <a:pPr marL="457200" indent="-457200">
              <a:buAutoNum type="arabicPeriod"/>
            </a:pPr>
            <a:r>
              <a:rPr lang="it-IT" sz="2400" dirty="0">
                <a:latin typeface="Cambria" panose="02040503050406030204" pitchFamily="18" charset="0"/>
              </a:rPr>
              <a:t>Symbol and </a:t>
            </a:r>
            <a:r>
              <a:rPr lang="it-IT" sz="2400" dirty="0" err="1">
                <a:latin typeface="Cambria" panose="02040503050406030204" pitchFamily="18" charset="0"/>
              </a:rPr>
              <a:t>formalism</a:t>
            </a:r>
            <a:r>
              <a:rPr lang="it-IT" sz="2400" dirty="0">
                <a:latin typeface="Cambria" panose="02040503050406030204" pitchFamily="18" charset="0"/>
              </a:rPr>
              <a:t> c.</a:t>
            </a:r>
          </a:p>
          <a:p>
            <a:pPr marL="457200" indent="-457200">
              <a:buAutoNum type="arabicPeriod"/>
            </a:pPr>
            <a:r>
              <a:rPr lang="it-IT" sz="2400" dirty="0" err="1">
                <a:latin typeface="Cambria" panose="02040503050406030204" pitchFamily="18" charset="0"/>
              </a:rPr>
              <a:t>Communicating</a:t>
            </a:r>
            <a:r>
              <a:rPr lang="it-IT" sz="2400" dirty="0">
                <a:latin typeface="Cambria" panose="02040503050406030204" pitchFamily="18" charset="0"/>
              </a:rPr>
              <a:t> c.</a:t>
            </a:r>
          </a:p>
          <a:p>
            <a:pPr marL="457200" indent="-457200">
              <a:buAutoNum type="arabicPeriod"/>
            </a:pPr>
            <a:r>
              <a:rPr lang="it-IT" sz="2400" dirty="0">
                <a:latin typeface="Cambria" panose="02040503050406030204" pitchFamily="18" charset="0"/>
              </a:rPr>
              <a:t>Aids and </a:t>
            </a:r>
            <a:r>
              <a:rPr lang="it-IT" sz="2400" dirty="0" err="1">
                <a:latin typeface="Cambria" panose="02040503050406030204" pitchFamily="18" charset="0"/>
              </a:rPr>
              <a:t>tools</a:t>
            </a:r>
            <a:r>
              <a:rPr lang="it-IT" sz="2400" dirty="0">
                <a:latin typeface="Cambria" panose="02040503050406030204" pitchFamily="18" charset="0"/>
              </a:rPr>
              <a:t> c.</a:t>
            </a:r>
          </a:p>
        </p:txBody>
      </p:sp>
    </p:spTree>
    <p:extLst>
      <p:ext uri="{BB962C8B-B14F-4D97-AF65-F5344CB8AC3E}">
        <p14:creationId xmlns:p14="http://schemas.microsoft.com/office/powerpoint/2010/main" val="2822547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96753"/>
            <a:ext cx="8229600" cy="3600400"/>
          </a:xfrm>
        </p:spPr>
        <p:txBody>
          <a:bodyPr>
            <a:normAutofit/>
          </a:bodyPr>
          <a:lstStyle/>
          <a:p>
            <a:r>
              <a:rPr lang="it-IT" sz="2000" dirty="0">
                <a:latin typeface="Cambria" panose="02040503050406030204" pitchFamily="18" charset="0"/>
              </a:rPr>
              <a:t>L'asse matematico ha la finalità di far acquisire allo studente </a:t>
            </a:r>
            <a:r>
              <a:rPr lang="it-IT" sz="2000" dirty="0" err="1">
                <a:latin typeface="Cambria" panose="02040503050406030204" pitchFamily="18" charset="0"/>
              </a:rPr>
              <a:t>saperi</a:t>
            </a:r>
            <a:r>
              <a:rPr lang="it-IT" sz="2000" dirty="0">
                <a:latin typeface="Cambria" panose="02040503050406030204" pitchFamily="18" charset="0"/>
              </a:rPr>
              <a:t> e competenze che lo pongano nelle condizioni di possedere una corretta capacità di giudizio e di sapersi orientare consapevolmente nei diversi contesti del mondo contemporaneo.</a:t>
            </a:r>
          </a:p>
          <a:p>
            <a:pPr marL="0" indent="0">
              <a:buNone/>
            </a:pPr>
            <a:endParaRPr lang="it-IT" sz="2000" dirty="0">
              <a:latin typeface="Cambria" panose="02040503050406030204" pitchFamily="18" charset="0"/>
            </a:endParaRPr>
          </a:p>
          <a:p>
            <a:r>
              <a:rPr lang="it-IT" sz="2000" dirty="0">
                <a:latin typeface="Cambria" panose="02040503050406030204" pitchFamily="18" charset="0"/>
              </a:rPr>
              <a:t> La competenza matematica, che non si esaurisce nel sapere disciplinare, consiste nell'abilità di individuare e applicare procedure che consentono di affrontare situazioni problematiche attraverso linguaggi formalizzati, oltre a vagliare la coerenza logica delle argomentazioni proprie ed altrui in molteplici contesti.</a:t>
            </a:r>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Le competenze chiave: </a:t>
            </a:r>
            <a:r>
              <a:rPr lang="en-US" altLang="it-IT" sz="2800">
                <a:solidFill>
                  <a:srgbClr val="FFFFFF"/>
                </a:solidFill>
                <a:latin typeface="Arial" charset="0"/>
                <a:cs typeface="Arial" charset="0"/>
                <a:sym typeface="Arial" charset="0"/>
              </a:rPr>
              <a:t>l’asse matematico</a:t>
            </a:r>
          </a:p>
        </p:txBody>
      </p:sp>
    </p:spTree>
    <p:extLst>
      <p:ext uri="{BB962C8B-B14F-4D97-AF65-F5344CB8AC3E}">
        <p14:creationId xmlns:p14="http://schemas.microsoft.com/office/powerpoint/2010/main" val="2697731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None/>
            </a:pPr>
            <a:r>
              <a:rPr lang="en-US" altLang="it-IT" sz="4000">
                <a:solidFill>
                  <a:srgbClr val="FFFFFF"/>
                </a:solidFill>
                <a:latin typeface="Arial" charset="0"/>
                <a:cs typeface="Arial" charset="0"/>
                <a:sym typeface="Arial" charset="0"/>
              </a:rPr>
              <a:t>Le competenze chiave: </a:t>
            </a:r>
            <a:r>
              <a:rPr lang="en-US" altLang="it-IT" sz="2400">
                <a:solidFill>
                  <a:srgbClr val="FFFFFF"/>
                </a:solidFill>
                <a:latin typeface="Arial" charset="0"/>
                <a:cs typeface="Arial" charset="0"/>
                <a:sym typeface="Arial" charset="0"/>
              </a:rPr>
              <a:t>l’asse matematico</a:t>
            </a:r>
          </a:p>
          <a:p>
            <a:pPr algn="ctr">
              <a:lnSpc>
                <a:spcPct val="95000"/>
              </a:lnSpc>
              <a:spcBef>
                <a:spcPct val="0"/>
              </a:spcBef>
              <a:buFontTx/>
              <a:buNone/>
            </a:pPr>
            <a:endParaRPr lang="en-US" altLang="it-IT" sz="4000">
              <a:solidFill>
                <a:srgbClr val="FFFFFF"/>
              </a:solidFill>
              <a:latin typeface="Arial" charset="0"/>
              <a:cs typeface="Arial" charset="0"/>
              <a:sym typeface="Arial" charset="0"/>
            </a:endParaRPr>
          </a:p>
        </p:txBody>
      </p:sp>
      <p:graphicFrame>
        <p:nvGraphicFramePr>
          <p:cNvPr id="2" name="Diagramma 1"/>
          <p:cNvGraphicFramePr/>
          <p:nvPr>
            <p:extLst>
              <p:ext uri="{D42A27DB-BD31-4B8C-83A1-F6EECF244321}">
                <p14:modId xmlns:p14="http://schemas.microsoft.com/office/powerpoint/2010/main" val="3577806563"/>
              </p:ext>
            </p:extLst>
          </p:nvPr>
        </p:nvGraphicFramePr>
        <p:xfrm>
          <a:off x="719572" y="1124744"/>
          <a:ext cx="770485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322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1443C93F-5528-462B-B8D8-95E5D1FC6A1E}"/>
                                            </p:graphicEl>
                                          </p:spTgt>
                                        </p:tgtEl>
                                        <p:attrNameLst>
                                          <p:attrName>style.visibility</p:attrName>
                                        </p:attrNameLst>
                                      </p:cBhvr>
                                      <p:to>
                                        <p:strVal val="visible"/>
                                      </p:to>
                                    </p:set>
                                    <p:anim calcmode="lin" valueType="num">
                                      <p:cBhvr additive="base">
                                        <p:cTn id="7" dur="500" fill="hold"/>
                                        <p:tgtEl>
                                          <p:spTgt spid="2">
                                            <p:graphicEl>
                                              <a:dgm id="{1443C93F-5528-462B-B8D8-95E5D1FC6A1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1443C93F-5528-462B-B8D8-95E5D1FC6A1E}"/>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graphicEl>
                                              <a:dgm id="{B3982B83-EAEB-4A33-A90C-A68BA9FEC43F}"/>
                                            </p:graphicEl>
                                          </p:spTgt>
                                        </p:tgtEl>
                                        <p:attrNameLst>
                                          <p:attrName>style.visibility</p:attrName>
                                        </p:attrNameLst>
                                      </p:cBhvr>
                                      <p:to>
                                        <p:strVal val="visible"/>
                                      </p:to>
                                    </p:set>
                                    <p:anim calcmode="lin" valueType="num">
                                      <p:cBhvr additive="base">
                                        <p:cTn id="11" dur="500" fill="hold"/>
                                        <p:tgtEl>
                                          <p:spTgt spid="2">
                                            <p:graphicEl>
                                              <a:dgm id="{B3982B83-EAEB-4A33-A90C-A68BA9FEC43F}"/>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B3982B83-EAEB-4A33-A90C-A68BA9FEC43F}"/>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graphicEl>
                                              <a:dgm id="{45CE3082-5230-4F12-9CA2-2C46F9F80CC6}"/>
                                            </p:graphicEl>
                                          </p:spTgt>
                                        </p:tgtEl>
                                        <p:attrNameLst>
                                          <p:attrName>style.visibility</p:attrName>
                                        </p:attrNameLst>
                                      </p:cBhvr>
                                      <p:to>
                                        <p:strVal val="visible"/>
                                      </p:to>
                                    </p:set>
                                    <p:anim calcmode="lin" valueType="num">
                                      <p:cBhvr additive="base">
                                        <p:cTn id="17" dur="500" fill="hold"/>
                                        <p:tgtEl>
                                          <p:spTgt spid="2">
                                            <p:graphicEl>
                                              <a:dgm id="{45CE3082-5230-4F12-9CA2-2C46F9F80CC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45CE3082-5230-4F12-9CA2-2C46F9F80CC6}"/>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graphicEl>
                                              <a:dgm id="{CF25FC6A-AAA5-4A99-9FBC-E6CE5891E04F}"/>
                                            </p:graphicEl>
                                          </p:spTgt>
                                        </p:tgtEl>
                                        <p:attrNameLst>
                                          <p:attrName>style.visibility</p:attrName>
                                        </p:attrNameLst>
                                      </p:cBhvr>
                                      <p:to>
                                        <p:strVal val="visible"/>
                                      </p:to>
                                    </p:set>
                                    <p:anim calcmode="lin" valueType="num">
                                      <p:cBhvr additive="base">
                                        <p:cTn id="23" dur="500" fill="hold"/>
                                        <p:tgtEl>
                                          <p:spTgt spid="2">
                                            <p:graphicEl>
                                              <a:dgm id="{CF25FC6A-AAA5-4A99-9FBC-E6CE5891E04F}"/>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graphicEl>
                                              <a:dgm id="{CF25FC6A-AAA5-4A99-9FBC-E6CE5891E04F}"/>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graphicEl>
                                              <a:dgm id="{69A57823-8A59-41F4-9A30-13E88D96A3EF}"/>
                                            </p:graphicEl>
                                          </p:spTgt>
                                        </p:tgtEl>
                                        <p:attrNameLst>
                                          <p:attrName>style.visibility</p:attrName>
                                        </p:attrNameLst>
                                      </p:cBhvr>
                                      <p:to>
                                        <p:strVal val="visible"/>
                                      </p:to>
                                    </p:set>
                                    <p:anim calcmode="lin" valueType="num">
                                      <p:cBhvr additive="base">
                                        <p:cTn id="29" dur="500" fill="hold"/>
                                        <p:tgtEl>
                                          <p:spTgt spid="2">
                                            <p:graphicEl>
                                              <a:dgm id="{69A57823-8A59-41F4-9A30-13E88D96A3EF}"/>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graphicEl>
                                              <a:dgm id="{69A57823-8A59-41F4-9A30-13E88D96A3EF}"/>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graphicEl>
                                              <a:dgm id="{5856E2D2-F11E-4952-8CF7-14A422621A8F}"/>
                                            </p:graphicEl>
                                          </p:spTgt>
                                        </p:tgtEl>
                                        <p:attrNameLst>
                                          <p:attrName>style.visibility</p:attrName>
                                        </p:attrNameLst>
                                      </p:cBhvr>
                                      <p:to>
                                        <p:strVal val="visible"/>
                                      </p:to>
                                    </p:set>
                                    <p:anim calcmode="lin" valueType="num">
                                      <p:cBhvr additive="base">
                                        <p:cTn id="35" dur="500" fill="hold"/>
                                        <p:tgtEl>
                                          <p:spTgt spid="2">
                                            <p:graphicEl>
                                              <a:dgm id="{5856E2D2-F11E-4952-8CF7-14A422621A8F}"/>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graphicEl>
                                              <a:dgm id="{5856E2D2-F11E-4952-8CF7-14A422621A8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27584" y="1196752"/>
            <a:ext cx="7488832" cy="3672407"/>
          </a:xfrm>
        </p:spPr>
        <p:txBody>
          <a:bodyPr>
            <a:noAutofit/>
          </a:bodyPr>
          <a:lstStyle/>
          <a:p>
            <a:pPr algn="just"/>
            <a:r>
              <a:rPr lang="it-IT" sz="2000" dirty="0">
                <a:latin typeface="Cambria" panose="02040503050406030204" pitchFamily="18" charset="0"/>
              </a:rPr>
              <a:t>L'asse matematico ha la finalità di far acquisire allo studente </a:t>
            </a:r>
            <a:r>
              <a:rPr lang="it-IT" sz="2000" dirty="0" err="1">
                <a:latin typeface="Cambria" panose="02040503050406030204" pitchFamily="18" charset="0"/>
              </a:rPr>
              <a:t>saperi</a:t>
            </a:r>
            <a:r>
              <a:rPr lang="it-IT" sz="2000" dirty="0">
                <a:latin typeface="Cambria" panose="02040503050406030204" pitchFamily="18" charset="0"/>
              </a:rPr>
              <a:t> e competenze che lo pongano nelle condizioni di possedere una corretta capacità di giudizio e di sapersi orientare consapevolmente nei diversi contesti del mondo contemporaneo.</a:t>
            </a:r>
          </a:p>
          <a:p>
            <a:pPr algn="just"/>
            <a:r>
              <a:rPr lang="it-IT" sz="2000" dirty="0">
                <a:latin typeface="Cambria" panose="02040503050406030204" pitchFamily="18" charset="0"/>
              </a:rPr>
              <a:t> La competenza matematica, che non si esaurisce nel sapere disciplinare, consiste nell'abilita di individuare e applicare procedure che consentono di affrontare situazioni problematiche attraverso linguaggi formalizzati, oltre a vagliare la coerenza logica delle argomentazioni proprie ed altrui in molteplici contesti.</a:t>
            </a:r>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None/>
            </a:pPr>
            <a:r>
              <a:rPr lang="en-US" altLang="it-IT" sz="4000">
                <a:solidFill>
                  <a:srgbClr val="FFFFFF"/>
                </a:solidFill>
                <a:latin typeface="Arial" charset="0"/>
                <a:cs typeface="Arial" charset="0"/>
                <a:sym typeface="Arial" charset="0"/>
              </a:rPr>
              <a:t>Le competenze chiave:</a:t>
            </a:r>
            <a:r>
              <a:rPr lang="en-US" altLang="it-IT" sz="2400">
                <a:solidFill>
                  <a:srgbClr val="FFFFFF"/>
                </a:solidFill>
                <a:latin typeface="Arial" charset="0"/>
                <a:cs typeface="Arial" charset="0"/>
                <a:sym typeface="Arial" charset="0"/>
              </a:rPr>
              <a:t> l’asse matematico</a:t>
            </a:r>
          </a:p>
          <a:p>
            <a:pPr algn="ctr">
              <a:lnSpc>
                <a:spcPct val="95000"/>
              </a:lnSpc>
              <a:spcBef>
                <a:spcPct val="0"/>
              </a:spcBef>
              <a:buFontTx/>
              <a:buNone/>
            </a:pPr>
            <a:endParaRPr lang="en-US" altLang="it-IT" sz="4000">
              <a:solidFill>
                <a:srgbClr val="FFFFFF"/>
              </a:solidFill>
              <a:latin typeface="Arial" charset="0"/>
              <a:cs typeface="Arial" charset="0"/>
              <a:sym typeface="Arial" charset="0"/>
            </a:endParaRPr>
          </a:p>
        </p:txBody>
      </p:sp>
    </p:spTree>
    <p:extLst>
      <p:ext uri="{BB962C8B-B14F-4D97-AF65-F5344CB8AC3E}">
        <p14:creationId xmlns:p14="http://schemas.microsoft.com/office/powerpoint/2010/main" val="1011322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1208941"/>
            <a:ext cx="7992888" cy="5078313"/>
          </a:xfrm>
          <a:prstGeom prst="rect">
            <a:avLst/>
          </a:prstGeom>
        </p:spPr>
        <p:txBody>
          <a:bodyPr wrap="square">
            <a:spAutoFit/>
          </a:bodyPr>
          <a:lstStyle/>
          <a:p>
            <a:pPr algn="just"/>
            <a:r>
              <a:rPr lang="it-IT" dirty="0">
                <a:latin typeface="Cambria" panose="02040503050406030204" pitchFamily="18" charset="0"/>
              </a:rPr>
              <a:t>L'asse scientifico-tecnologico ha l'obiettivo di facilitare lo studente nell'esplorazione del mondo circostante, per osservarne i fenomeni e comprendere il valore della conoscenza del mondo naturale e di quello delle attività umane. </a:t>
            </a:r>
          </a:p>
          <a:p>
            <a:pPr algn="just"/>
            <a:endParaRPr lang="it-IT" dirty="0">
              <a:latin typeface="Cambria" panose="02040503050406030204" pitchFamily="18" charset="0"/>
            </a:endParaRPr>
          </a:p>
          <a:p>
            <a:pPr algn="just"/>
            <a:r>
              <a:rPr lang="it-IT" dirty="0">
                <a:latin typeface="Cambria" panose="02040503050406030204" pitchFamily="18" charset="0"/>
              </a:rPr>
              <a:t>Si tratta di un campo ampio e importante per l'acquisizione di metodi, concetti, atteggiamenti indispensabili a interrogarsi, osservare e comprendere il mondo, anche attraverso la conoscenza del proprio corpo, dei propri limiti e delle proprie possibilità.</a:t>
            </a:r>
          </a:p>
          <a:p>
            <a:pPr algn="just"/>
            <a:br>
              <a:rPr lang="it-IT" dirty="0">
                <a:latin typeface="Cambria" panose="02040503050406030204" pitchFamily="18" charset="0"/>
              </a:rPr>
            </a:br>
            <a:r>
              <a:rPr lang="it-IT" dirty="0">
                <a:latin typeface="Cambria" panose="02040503050406030204" pitchFamily="18" charset="0"/>
              </a:rPr>
              <a:t>L'apprendimento avviene per ipotesi e verifiche sperimentali, raccolta di dati, valutazione della loro pertinenza, formulazione di congetture, costruzione di modelli, superamento di difficoltà ed acquisizione di sempre nuovi schemi motori. </a:t>
            </a:r>
          </a:p>
          <a:p>
            <a:pPr algn="just"/>
            <a:endParaRPr lang="it-IT" dirty="0">
              <a:latin typeface="Cambria" panose="02040503050406030204" pitchFamily="18" charset="0"/>
            </a:endParaRPr>
          </a:p>
          <a:p>
            <a:pPr algn="just"/>
            <a:r>
              <a:rPr lang="it-IT" dirty="0">
                <a:latin typeface="Cambria" panose="02040503050406030204" pitchFamily="18" charset="0"/>
              </a:rPr>
              <a:t>Obiettivo determinante e inoltre rendere gli studenti consapevoli dei legami tra scienza e tecnologie, della loro correlazione con il contesto culturale e sociale, con i modelli di sviluppo e con la salvaguardia dell'ambiente.</a:t>
            </a:r>
          </a:p>
        </p:txBody>
      </p:sp>
      <p:sp>
        <p:nvSpPr>
          <p:cNvPr id="5"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None/>
            </a:pPr>
            <a:r>
              <a:rPr lang="en-US" altLang="it-IT" sz="4000">
                <a:solidFill>
                  <a:srgbClr val="FFFFFF"/>
                </a:solidFill>
                <a:latin typeface="Arial" charset="0"/>
                <a:cs typeface="Arial" charset="0"/>
                <a:sym typeface="Arial" charset="0"/>
              </a:rPr>
              <a:t>Le competenze chiave</a:t>
            </a:r>
            <a:r>
              <a:rPr lang="en-US" altLang="it-IT" sz="2200">
                <a:solidFill>
                  <a:srgbClr val="FFFFFF"/>
                </a:solidFill>
                <a:latin typeface="Arial" charset="0"/>
                <a:cs typeface="Arial" charset="0"/>
                <a:sym typeface="Arial" charset="0"/>
              </a:rPr>
              <a:t>: l’asse scientifico - tecnologico</a:t>
            </a:r>
          </a:p>
          <a:p>
            <a:pPr algn="ctr">
              <a:lnSpc>
                <a:spcPct val="95000"/>
              </a:lnSpc>
              <a:spcBef>
                <a:spcPct val="0"/>
              </a:spcBef>
              <a:buFontTx/>
              <a:buNone/>
            </a:pPr>
            <a:endParaRPr lang="en-US" altLang="it-IT" sz="4000">
              <a:solidFill>
                <a:srgbClr val="FFFFFF"/>
              </a:solidFill>
              <a:latin typeface="Arial" charset="0"/>
              <a:cs typeface="Arial" charset="0"/>
              <a:sym typeface="Arial" charset="0"/>
            </a:endParaRPr>
          </a:p>
        </p:txBody>
      </p:sp>
    </p:spTree>
    <p:extLst>
      <p:ext uri="{BB962C8B-B14F-4D97-AF65-F5344CB8AC3E}">
        <p14:creationId xmlns:p14="http://schemas.microsoft.com/office/powerpoint/2010/main" val="3695069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s://assets.weforum.org/editor/x47dy6VqBAt3WAEcLj1NVcCyxCsbi0y1x5IP9xRE1hc.JPG"/>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7632847" cy="5976664"/>
          </a:xfrm>
          <a:prstGeom prst="rect">
            <a:avLst/>
          </a:prstGeom>
          <a:noFill/>
          <a:ln>
            <a:noFill/>
          </a:ln>
        </p:spPr>
      </p:pic>
      <p:sp>
        <p:nvSpPr>
          <p:cNvPr id="3"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None/>
            </a:pPr>
            <a:r>
              <a:rPr lang="en-US" altLang="it-IT" sz="4000">
                <a:solidFill>
                  <a:srgbClr val="FFFFFF"/>
                </a:solidFill>
                <a:latin typeface="Arial" charset="0"/>
                <a:cs typeface="Arial" charset="0"/>
                <a:sym typeface="Arial" charset="0"/>
              </a:rPr>
              <a:t>Le competenze del XXI secolo</a:t>
            </a:r>
            <a:endParaRPr lang="en-US" altLang="it-IT" sz="2200">
              <a:solidFill>
                <a:srgbClr val="FFFFFF"/>
              </a:solidFill>
              <a:latin typeface="Arial" charset="0"/>
              <a:cs typeface="Arial" charset="0"/>
              <a:sym typeface="Arial" charset="0"/>
            </a:endParaRPr>
          </a:p>
          <a:p>
            <a:pPr algn="ctr">
              <a:lnSpc>
                <a:spcPct val="95000"/>
              </a:lnSpc>
              <a:spcBef>
                <a:spcPct val="0"/>
              </a:spcBef>
              <a:buFontTx/>
              <a:buNone/>
            </a:pPr>
            <a:endParaRPr lang="en-US" altLang="it-IT" sz="4000">
              <a:solidFill>
                <a:srgbClr val="FFFFFF"/>
              </a:solidFill>
              <a:latin typeface="Arial" charset="0"/>
              <a:cs typeface="Arial" charset="0"/>
              <a:sym typeface="Arial" charset="0"/>
            </a:endParaRPr>
          </a:p>
        </p:txBody>
      </p:sp>
    </p:spTree>
    <p:extLst>
      <p:ext uri="{BB962C8B-B14F-4D97-AF65-F5344CB8AC3E}">
        <p14:creationId xmlns:p14="http://schemas.microsoft.com/office/powerpoint/2010/main" val="103808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s://assets.weforum.org/editor/OWN_i4FB6ziBwFREGnG5XYd-MoWJtvyeiD1g-Kva6VA.JPG"/>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6712"/>
            <a:ext cx="8136904" cy="5832648"/>
          </a:xfrm>
          <a:prstGeom prst="rect">
            <a:avLst/>
          </a:prstGeom>
          <a:noFill/>
          <a:ln>
            <a:noFill/>
          </a:ln>
        </p:spPr>
      </p:pic>
      <p:sp>
        <p:nvSpPr>
          <p:cNvPr id="3"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None/>
            </a:pPr>
            <a:r>
              <a:rPr lang="en-US" altLang="it-IT" sz="4000">
                <a:solidFill>
                  <a:srgbClr val="FFFFFF"/>
                </a:solidFill>
                <a:latin typeface="Arial" charset="0"/>
                <a:cs typeface="Arial" charset="0"/>
                <a:sym typeface="Arial" charset="0"/>
              </a:rPr>
              <a:t>Le competenze del XXI secolo</a:t>
            </a:r>
            <a:endParaRPr lang="en-US" altLang="it-IT" sz="2200">
              <a:solidFill>
                <a:srgbClr val="FFFFFF"/>
              </a:solidFill>
              <a:latin typeface="Arial" charset="0"/>
              <a:cs typeface="Arial" charset="0"/>
              <a:sym typeface="Arial" charset="0"/>
            </a:endParaRPr>
          </a:p>
          <a:p>
            <a:pPr algn="ctr">
              <a:lnSpc>
                <a:spcPct val="95000"/>
              </a:lnSpc>
              <a:spcBef>
                <a:spcPct val="0"/>
              </a:spcBef>
              <a:buFontTx/>
              <a:buNone/>
            </a:pPr>
            <a:endParaRPr lang="en-US" altLang="it-IT" sz="4000">
              <a:solidFill>
                <a:srgbClr val="FFFFFF"/>
              </a:solidFill>
              <a:latin typeface="Arial" charset="0"/>
              <a:cs typeface="Arial" charset="0"/>
              <a:sym typeface="Arial" charset="0"/>
            </a:endParaRPr>
          </a:p>
        </p:txBody>
      </p:sp>
    </p:spTree>
    <p:extLst>
      <p:ext uri="{BB962C8B-B14F-4D97-AF65-F5344CB8AC3E}">
        <p14:creationId xmlns:p14="http://schemas.microsoft.com/office/powerpoint/2010/main" val="1058921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s://assets.weforum.org/editor/2eSJpk_z71Bi1z-nbBHkS5xMVO3Ep0xb5fndtyOxynQ.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20688"/>
            <a:ext cx="6912768" cy="6120680"/>
          </a:xfrm>
          <a:prstGeom prst="rect">
            <a:avLst/>
          </a:prstGeom>
          <a:noFill/>
          <a:ln>
            <a:noFill/>
          </a:ln>
        </p:spPr>
      </p:pic>
      <p:sp>
        <p:nvSpPr>
          <p:cNvPr id="3"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None/>
            </a:pPr>
            <a:r>
              <a:rPr lang="en-US" altLang="it-IT" sz="4000">
                <a:solidFill>
                  <a:srgbClr val="FFFFFF"/>
                </a:solidFill>
                <a:latin typeface="Arial" charset="0"/>
                <a:cs typeface="Arial" charset="0"/>
                <a:sym typeface="Arial" charset="0"/>
              </a:rPr>
              <a:t>Le competenze del XXI secolo</a:t>
            </a:r>
            <a:endParaRPr lang="en-US" altLang="it-IT" sz="2200">
              <a:solidFill>
                <a:srgbClr val="FFFFFF"/>
              </a:solidFill>
              <a:latin typeface="Arial" charset="0"/>
              <a:cs typeface="Arial" charset="0"/>
              <a:sym typeface="Arial" charset="0"/>
            </a:endParaRPr>
          </a:p>
          <a:p>
            <a:pPr algn="ctr">
              <a:lnSpc>
                <a:spcPct val="95000"/>
              </a:lnSpc>
              <a:spcBef>
                <a:spcPct val="0"/>
              </a:spcBef>
              <a:buFontTx/>
              <a:buNone/>
            </a:pPr>
            <a:endParaRPr lang="en-US" altLang="it-IT" sz="4000">
              <a:solidFill>
                <a:srgbClr val="FFFFFF"/>
              </a:solidFill>
              <a:latin typeface="Arial" charset="0"/>
              <a:cs typeface="Arial" charset="0"/>
              <a:sym typeface="Arial" charset="0"/>
            </a:endParaRPr>
          </a:p>
        </p:txBody>
      </p:sp>
    </p:spTree>
    <p:extLst>
      <p:ext uri="{BB962C8B-B14F-4D97-AF65-F5344CB8AC3E}">
        <p14:creationId xmlns:p14="http://schemas.microsoft.com/office/powerpoint/2010/main" val="3236530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1412357" y="1628800"/>
            <a:ext cx="6336704"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a:t>La didattica per competenze</a:t>
            </a:r>
          </a:p>
          <a:p>
            <a:pPr algn="ctr"/>
            <a:r>
              <a:rPr lang="it-IT" sz="2400"/>
              <a:t>Il quadro teorico</a:t>
            </a:r>
          </a:p>
        </p:txBody>
      </p:sp>
    </p:spTree>
    <p:extLst>
      <p:ext uri="{BB962C8B-B14F-4D97-AF65-F5344CB8AC3E}">
        <p14:creationId xmlns:p14="http://schemas.microsoft.com/office/powerpoint/2010/main" val="7575256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1412357" y="1628800"/>
            <a:ext cx="6336704"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a:t>La didattica per competenze</a:t>
            </a:r>
          </a:p>
          <a:p>
            <a:pPr algn="ctr"/>
            <a:r>
              <a:rPr lang="it-IT" sz="2400"/>
              <a:t>Prove autentiche</a:t>
            </a:r>
          </a:p>
        </p:txBody>
      </p:sp>
    </p:spTree>
    <p:extLst>
      <p:ext uri="{BB962C8B-B14F-4D97-AF65-F5344CB8AC3E}">
        <p14:creationId xmlns:p14="http://schemas.microsoft.com/office/powerpoint/2010/main" val="1154772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srcRect r="29000"/>
          <a:stretch/>
        </p:blipFill>
        <p:spPr>
          <a:xfrm>
            <a:off x="20" y="10"/>
            <a:ext cx="9143980" cy="685799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1" y="320041"/>
            <a:ext cx="5333239"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5017238" cy="1325563"/>
          </a:xfrm>
        </p:spPr>
        <p:txBody>
          <a:bodyPr vert="horz" lIns="91440" tIns="45720" rIns="91440" bIns="45720" rtlCol="0" anchor="ctr">
            <a:normAutofit/>
          </a:bodyPr>
          <a:lstStyle/>
          <a:p>
            <a:pPr algn="l">
              <a:lnSpc>
                <a:spcPct val="90000"/>
              </a:lnSpc>
            </a:pPr>
            <a:r>
              <a:rPr lang="en-US" sz="4000" dirty="0">
                <a:latin typeface="Cambria" panose="02040503050406030204" pitchFamily="18" charset="0"/>
              </a:rPr>
              <a:t>Prove </a:t>
            </a:r>
            <a:r>
              <a:rPr lang="en-US" sz="4000" dirty="0" err="1">
                <a:latin typeface="Cambria" panose="02040503050406030204" pitchFamily="18" charset="0"/>
              </a:rPr>
              <a:t>esperte</a:t>
            </a:r>
            <a:endParaRPr lang="en-US" sz="4000" dirty="0">
              <a:latin typeface="Cambria" panose="02040503050406030204" pitchFamily="18" charset="0"/>
            </a:endParaRPr>
          </a:p>
        </p:txBody>
      </p:sp>
      <p:sp>
        <p:nvSpPr>
          <p:cNvPr id="6" name="CasellaDiTesto 5"/>
          <p:cNvSpPr txBox="1"/>
          <p:nvPr/>
        </p:nvSpPr>
        <p:spPr>
          <a:xfrm>
            <a:off x="437264" y="1938740"/>
            <a:ext cx="5017238" cy="4089920"/>
          </a:xfrm>
          <a:prstGeom prst="rect">
            <a:avLst/>
          </a:prstGeom>
        </p:spPr>
        <p:txBody>
          <a:bodyPr vert="horz" lIns="91440" tIns="45720" rIns="91440" bIns="45720" rtlCol="0">
            <a:normAutofit/>
          </a:bodyPr>
          <a:lstStyle/>
          <a:p>
            <a:pPr>
              <a:lnSpc>
                <a:spcPct val="90000"/>
              </a:lnSpc>
            </a:pPr>
            <a:r>
              <a:rPr lang="en-US" sz="2400" dirty="0" err="1">
                <a:latin typeface="Cambria" panose="02040503050406030204" pitchFamily="18" charset="0"/>
              </a:rPr>
              <a:t>Ciò</a:t>
            </a:r>
            <a:r>
              <a:rPr lang="en-US" sz="2400" dirty="0">
                <a:latin typeface="Cambria" panose="02040503050406030204" pitchFamily="18" charset="0"/>
              </a:rPr>
              <a:t> </a:t>
            </a:r>
            <a:r>
              <a:rPr lang="en-US" sz="2400" dirty="0" err="1">
                <a:latin typeface="Cambria" panose="02040503050406030204" pitchFamily="18" charset="0"/>
              </a:rPr>
              <a:t>che</a:t>
            </a:r>
            <a:r>
              <a:rPr lang="en-US" sz="2400" dirty="0">
                <a:latin typeface="Cambria" panose="02040503050406030204" pitchFamily="18" charset="0"/>
              </a:rPr>
              <a:t> </a:t>
            </a:r>
            <a:r>
              <a:rPr lang="en-US" sz="2400" dirty="0" err="1">
                <a:latin typeface="Cambria" panose="02040503050406030204" pitchFamily="18" charset="0"/>
              </a:rPr>
              <a:t>rende</a:t>
            </a:r>
            <a:r>
              <a:rPr lang="en-US" sz="2400" dirty="0">
                <a:latin typeface="Cambria" panose="02040503050406030204" pitchFamily="18" charset="0"/>
              </a:rPr>
              <a:t> un </a:t>
            </a:r>
            <a:r>
              <a:rPr lang="en-US" sz="2400" dirty="0" err="1">
                <a:latin typeface="Cambria" panose="02040503050406030204" pitchFamily="18" charset="0"/>
              </a:rPr>
              <a:t>individuo</a:t>
            </a:r>
            <a:r>
              <a:rPr lang="en-US" sz="2400" dirty="0">
                <a:latin typeface="Cambria" panose="02040503050406030204" pitchFamily="18" charset="0"/>
              </a:rPr>
              <a:t> </a:t>
            </a:r>
            <a:r>
              <a:rPr lang="en-US" sz="2400" dirty="0" err="1">
                <a:latin typeface="Cambria" panose="02040503050406030204" pitchFamily="18" charset="0"/>
              </a:rPr>
              <a:t>competente</a:t>
            </a:r>
            <a:r>
              <a:rPr lang="en-US" sz="2400" dirty="0">
                <a:latin typeface="Cambria" panose="02040503050406030204" pitchFamily="18" charset="0"/>
              </a:rPr>
              <a:t> non è la </a:t>
            </a:r>
            <a:r>
              <a:rPr lang="en-US" sz="2400" dirty="0" err="1">
                <a:latin typeface="Cambria" panose="02040503050406030204" pitchFamily="18" charset="0"/>
              </a:rPr>
              <a:t>conoscenza</a:t>
            </a:r>
            <a:r>
              <a:rPr lang="en-US" sz="2400" dirty="0">
                <a:latin typeface="Cambria" panose="02040503050406030204" pitchFamily="18" charset="0"/>
              </a:rPr>
              <a:t> </a:t>
            </a:r>
            <a:r>
              <a:rPr lang="en-US" sz="2400" dirty="0" err="1">
                <a:latin typeface="Cambria" panose="02040503050406030204" pitchFamily="18" charset="0"/>
              </a:rPr>
              <a:t>depositata</a:t>
            </a:r>
            <a:r>
              <a:rPr lang="en-US" sz="2400" dirty="0">
                <a:latin typeface="Cambria" panose="02040503050406030204" pitchFamily="18" charset="0"/>
              </a:rPr>
              <a:t> </a:t>
            </a:r>
            <a:r>
              <a:rPr lang="en-US" sz="2400" dirty="0" err="1">
                <a:latin typeface="Cambria" panose="02040503050406030204" pitchFamily="18" charset="0"/>
              </a:rPr>
              <a:t>nella</a:t>
            </a:r>
            <a:r>
              <a:rPr lang="en-US" sz="2400" dirty="0">
                <a:latin typeface="Cambria" panose="02040503050406030204" pitchFamily="18" charset="0"/>
              </a:rPr>
              <a:t> </a:t>
            </a:r>
            <a:r>
              <a:rPr lang="en-US" sz="2400" dirty="0" err="1">
                <a:latin typeface="Cambria" panose="02040503050406030204" pitchFamily="18" charset="0"/>
              </a:rPr>
              <a:t>mente</a:t>
            </a:r>
            <a:r>
              <a:rPr lang="en-US" sz="2400" dirty="0">
                <a:latin typeface="Cambria" panose="02040503050406030204" pitchFamily="18" charset="0"/>
              </a:rPr>
              <a:t> ma come </a:t>
            </a:r>
            <a:r>
              <a:rPr lang="en-US" sz="2400" dirty="0" err="1">
                <a:latin typeface="Cambria" panose="02040503050406030204" pitchFamily="18" charset="0"/>
              </a:rPr>
              <a:t>essa</a:t>
            </a:r>
            <a:r>
              <a:rPr lang="en-US" sz="2400" dirty="0">
                <a:latin typeface="Cambria" panose="02040503050406030204" pitchFamily="18" charset="0"/>
              </a:rPr>
              <a:t> </a:t>
            </a:r>
            <a:r>
              <a:rPr lang="en-US" sz="2400" dirty="0" err="1">
                <a:latin typeface="Cambria" panose="02040503050406030204" pitchFamily="18" charset="0"/>
              </a:rPr>
              <a:t>si</a:t>
            </a:r>
            <a:r>
              <a:rPr lang="en-US" sz="2400" dirty="0">
                <a:latin typeface="Cambria" panose="02040503050406030204" pitchFamily="18" charset="0"/>
              </a:rPr>
              <a:t> </a:t>
            </a:r>
            <a:r>
              <a:rPr lang="en-US" sz="2400" dirty="0" err="1">
                <a:latin typeface="Cambria" panose="02040503050406030204" pitchFamily="18" charset="0"/>
              </a:rPr>
              <a:t>accorda</a:t>
            </a:r>
            <a:r>
              <a:rPr lang="en-US" sz="2400" dirty="0">
                <a:latin typeface="Cambria" panose="02040503050406030204" pitchFamily="18" charset="0"/>
              </a:rPr>
              <a:t> con </a:t>
            </a:r>
            <a:r>
              <a:rPr lang="en-US" sz="2400" dirty="0" err="1">
                <a:latin typeface="Cambria" panose="02040503050406030204" pitchFamily="18" charset="0"/>
              </a:rPr>
              <a:t>quella</a:t>
            </a:r>
            <a:r>
              <a:rPr lang="en-US" sz="2400" dirty="0">
                <a:latin typeface="Cambria" panose="02040503050406030204" pitchFamily="18" charset="0"/>
              </a:rPr>
              <a:t> </a:t>
            </a:r>
            <a:r>
              <a:rPr lang="en-US" sz="2400" dirty="0" err="1">
                <a:latin typeface="Cambria" panose="02040503050406030204" pitchFamily="18" charset="0"/>
              </a:rPr>
              <a:t>degli</a:t>
            </a:r>
            <a:r>
              <a:rPr lang="en-US" sz="2400" dirty="0">
                <a:latin typeface="Cambria" panose="02040503050406030204" pitchFamily="18" charset="0"/>
              </a:rPr>
              <a:t> </a:t>
            </a:r>
            <a:r>
              <a:rPr lang="en-US" sz="2400" dirty="0" err="1">
                <a:latin typeface="Cambria" panose="02040503050406030204" pitchFamily="18" charset="0"/>
              </a:rPr>
              <a:t>altri</a:t>
            </a:r>
            <a:r>
              <a:rPr lang="en-US" sz="2400" dirty="0">
                <a:latin typeface="Cambria" panose="02040503050406030204" pitchFamily="18" charset="0"/>
              </a:rPr>
              <a:t> e con </a:t>
            </a:r>
            <a:r>
              <a:rPr lang="en-US" sz="2400" dirty="0" err="1">
                <a:latin typeface="Cambria" panose="02040503050406030204" pitchFamily="18" charset="0"/>
              </a:rPr>
              <a:t>gli</a:t>
            </a:r>
            <a:r>
              <a:rPr lang="en-US" sz="2400" dirty="0">
                <a:latin typeface="Cambria" panose="02040503050406030204" pitchFamily="18" charset="0"/>
              </a:rPr>
              <a:t> </a:t>
            </a:r>
            <a:r>
              <a:rPr lang="en-US" sz="2400" dirty="0" err="1">
                <a:latin typeface="Cambria" panose="02040503050406030204" pitchFamily="18" charset="0"/>
              </a:rPr>
              <a:t>strumenti</a:t>
            </a:r>
            <a:r>
              <a:rPr lang="en-US" sz="2400" dirty="0">
                <a:latin typeface="Cambria" panose="02040503050406030204" pitchFamily="18" charset="0"/>
              </a:rPr>
              <a:t>. </a:t>
            </a:r>
            <a:r>
              <a:rPr lang="en-US" sz="2400" i="1" dirty="0" err="1">
                <a:latin typeface="Cambria" panose="02040503050406030204" pitchFamily="18" charset="0"/>
              </a:rPr>
              <a:t>Diventare</a:t>
            </a:r>
            <a:r>
              <a:rPr lang="en-US" sz="2400" i="1" dirty="0">
                <a:latin typeface="Cambria" panose="02040503050406030204" pitchFamily="18" charset="0"/>
              </a:rPr>
              <a:t> </a:t>
            </a:r>
            <a:r>
              <a:rPr lang="en-US" sz="2400" i="1" dirty="0" err="1">
                <a:latin typeface="Cambria" panose="02040503050406030204" pitchFamily="18" charset="0"/>
              </a:rPr>
              <a:t>esperti</a:t>
            </a:r>
            <a:r>
              <a:rPr lang="en-US" sz="2400" i="1" dirty="0">
                <a:latin typeface="Cambria" panose="02040503050406030204" pitchFamily="18" charset="0"/>
              </a:rPr>
              <a:t> equivale in un </a:t>
            </a:r>
            <a:r>
              <a:rPr lang="en-US" sz="2400" i="1" dirty="0" err="1">
                <a:latin typeface="Cambria" panose="02040503050406030204" pitchFamily="18" charset="0"/>
              </a:rPr>
              <a:t>certo</a:t>
            </a:r>
            <a:r>
              <a:rPr lang="en-US" sz="2400" i="1" dirty="0">
                <a:latin typeface="Cambria" panose="02040503050406030204" pitchFamily="18" charset="0"/>
              </a:rPr>
              <a:t> </a:t>
            </a:r>
            <a:r>
              <a:rPr lang="en-US" sz="2400" i="1" dirty="0" err="1">
                <a:latin typeface="Cambria" panose="02040503050406030204" pitchFamily="18" charset="0"/>
              </a:rPr>
              <a:t>senso</a:t>
            </a:r>
            <a:r>
              <a:rPr lang="en-US" sz="2400" i="1" dirty="0">
                <a:latin typeface="Cambria" panose="02040503050406030204" pitchFamily="18" charset="0"/>
              </a:rPr>
              <a:t> ad </a:t>
            </a:r>
            <a:r>
              <a:rPr lang="en-US" sz="2400" i="1" dirty="0" err="1">
                <a:latin typeface="Cambria" panose="02040503050406030204" pitchFamily="18" charset="0"/>
              </a:rPr>
              <a:t>imparare</a:t>
            </a:r>
            <a:r>
              <a:rPr lang="en-US" sz="2400" i="1" dirty="0">
                <a:latin typeface="Cambria" panose="02040503050406030204" pitchFamily="18" charset="0"/>
              </a:rPr>
              <a:t> a </a:t>
            </a:r>
            <a:r>
              <a:rPr lang="en-US" sz="2400" i="1" dirty="0" err="1">
                <a:latin typeface="Cambria" panose="02040503050406030204" pitchFamily="18" charset="0"/>
              </a:rPr>
              <a:t>pensare</a:t>
            </a:r>
            <a:r>
              <a:rPr lang="en-US" sz="2400" i="1" dirty="0">
                <a:latin typeface="Cambria" panose="02040503050406030204" pitchFamily="18" charset="0"/>
              </a:rPr>
              <a:t> </a:t>
            </a:r>
            <a:r>
              <a:rPr lang="en-US" sz="2400" i="1" dirty="0" err="1">
                <a:latin typeface="Cambria" panose="02040503050406030204" pitchFamily="18" charset="0"/>
              </a:rPr>
              <a:t>dentro</a:t>
            </a:r>
            <a:r>
              <a:rPr lang="en-US" sz="2400" i="1" dirty="0">
                <a:latin typeface="Cambria" panose="02040503050406030204" pitchFamily="18" charset="0"/>
              </a:rPr>
              <a:t> le </a:t>
            </a:r>
            <a:r>
              <a:rPr lang="en-US" sz="2400" i="1" dirty="0" err="1">
                <a:latin typeface="Cambria" panose="02040503050406030204" pitchFamily="18" charset="0"/>
              </a:rPr>
              <a:t>cose</a:t>
            </a:r>
            <a:r>
              <a:rPr lang="en-US" sz="2400" i="1" dirty="0">
                <a:latin typeface="Cambria" panose="02040503050406030204" pitchFamily="18" charset="0"/>
              </a:rPr>
              <a:t> a </a:t>
            </a:r>
            <a:r>
              <a:rPr lang="en-US" sz="2400" i="1" dirty="0" err="1">
                <a:latin typeface="Cambria" panose="02040503050406030204" pitchFamily="18" charset="0"/>
              </a:rPr>
              <a:t>attraverso</a:t>
            </a:r>
            <a:r>
              <a:rPr lang="en-US" sz="2400" i="1" dirty="0">
                <a:latin typeface="Cambria" panose="02040503050406030204" pitchFamily="18" charset="0"/>
              </a:rPr>
              <a:t> le  </a:t>
            </a:r>
            <a:r>
              <a:rPr lang="en-US" sz="2400" i="1" dirty="0" err="1">
                <a:latin typeface="Cambria" panose="02040503050406030204" pitchFamily="18" charset="0"/>
              </a:rPr>
              <a:t>situazioni</a:t>
            </a:r>
            <a:r>
              <a:rPr lang="en-US" sz="2400" i="1" dirty="0">
                <a:latin typeface="Cambria" panose="02040503050406030204" pitchFamily="18" charset="0"/>
              </a:rPr>
              <a:t>, </a:t>
            </a:r>
            <a:r>
              <a:rPr lang="en-US" sz="2400" i="1" dirty="0" err="1">
                <a:latin typeface="Cambria" panose="02040503050406030204" pitchFamily="18" charset="0"/>
              </a:rPr>
              <a:t>tenendo</a:t>
            </a:r>
            <a:r>
              <a:rPr lang="en-US" sz="2400" i="1" dirty="0">
                <a:latin typeface="Cambria" panose="02040503050406030204" pitchFamily="18" charset="0"/>
              </a:rPr>
              <a:t> </a:t>
            </a:r>
            <a:r>
              <a:rPr lang="en-US" sz="2400" i="1" dirty="0" err="1">
                <a:latin typeface="Cambria" panose="02040503050406030204" pitchFamily="18" charset="0"/>
              </a:rPr>
              <a:t>conto</a:t>
            </a:r>
            <a:r>
              <a:rPr lang="en-US" sz="2400" i="1" dirty="0">
                <a:latin typeface="Cambria" panose="02040503050406030204" pitchFamily="18" charset="0"/>
              </a:rPr>
              <a:t> </a:t>
            </a:r>
            <a:r>
              <a:rPr lang="en-US" sz="2400" i="1" dirty="0" err="1">
                <a:latin typeface="Cambria" panose="02040503050406030204" pitchFamily="18" charset="0"/>
              </a:rPr>
              <a:t>dei</a:t>
            </a:r>
            <a:r>
              <a:rPr lang="en-US" sz="2400" i="1" dirty="0">
                <a:latin typeface="Cambria" panose="02040503050406030204" pitchFamily="18" charset="0"/>
              </a:rPr>
              <a:t> </a:t>
            </a:r>
            <a:r>
              <a:rPr lang="en-US" sz="2400" i="1" dirty="0" err="1">
                <a:latin typeface="Cambria" panose="02040503050406030204" pitchFamily="18" charset="0"/>
              </a:rPr>
              <a:t>loro</a:t>
            </a:r>
            <a:r>
              <a:rPr lang="en-US" sz="2400" i="1" dirty="0">
                <a:latin typeface="Cambria" panose="02040503050406030204" pitchFamily="18" charset="0"/>
              </a:rPr>
              <a:t> </a:t>
            </a:r>
            <a:r>
              <a:rPr lang="en-US" sz="2400" i="1" dirty="0" err="1">
                <a:latin typeface="Cambria" panose="02040503050406030204" pitchFamily="18" charset="0"/>
              </a:rPr>
              <a:t>vincoli</a:t>
            </a:r>
            <a:r>
              <a:rPr lang="en-US" sz="2400" i="1" dirty="0">
                <a:latin typeface="Cambria" panose="02040503050406030204" pitchFamily="18" charset="0"/>
              </a:rPr>
              <a:t> e </a:t>
            </a:r>
            <a:r>
              <a:rPr lang="en-US" sz="2400" i="1" dirty="0" err="1">
                <a:latin typeface="Cambria" panose="02040503050406030204" pitchFamily="18" charset="0"/>
              </a:rPr>
              <a:t>delle</a:t>
            </a:r>
            <a:r>
              <a:rPr lang="en-US" sz="2400" i="1" dirty="0">
                <a:latin typeface="Cambria" panose="02040503050406030204" pitchFamily="18" charset="0"/>
              </a:rPr>
              <a:t> </a:t>
            </a:r>
            <a:r>
              <a:rPr lang="en-US" sz="2400" i="1" dirty="0" err="1">
                <a:latin typeface="Cambria" panose="02040503050406030204" pitchFamily="18" charset="0"/>
              </a:rPr>
              <a:t>loro</a:t>
            </a:r>
            <a:r>
              <a:rPr lang="en-US" sz="2400" i="1" dirty="0">
                <a:latin typeface="Cambria" panose="02040503050406030204" pitchFamily="18" charset="0"/>
              </a:rPr>
              <a:t> </a:t>
            </a:r>
            <a:r>
              <a:rPr lang="en-US" sz="2400" i="1" dirty="0" err="1">
                <a:latin typeface="Cambria" panose="02040503050406030204" pitchFamily="18" charset="0"/>
              </a:rPr>
              <a:t>risorse</a:t>
            </a:r>
            <a:r>
              <a:rPr lang="en-US" sz="2400" i="1" dirty="0">
                <a:latin typeface="Cambria" panose="02040503050406030204" pitchFamily="18" charset="0"/>
              </a:rPr>
              <a:t>.</a:t>
            </a:r>
          </a:p>
        </p:txBody>
      </p:sp>
    </p:spTree>
    <p:extLst>
      <p:ext uri="{BB962C8B-B14F-4D97-AF65-F5344CB8AC3E}">
        <p14:creationId xmlns:p14="http://schemas.microsoft.com/office/powerpoint/2010/main" val="1104532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17999" r="21001" b="-1"/>
          <a:stretch/>
        </p:blipFill>
        <p:spPr>
          <a:xfrm>
            <a:off x="20" y="10"/>
            <a:ext cx="9143980" cy="6857990"/>
          </a:xfrm>
          <a:prstGeom prst="rect">
            <a:avLst/>
          </a:prstGeom>
        </p:spPr>
      </p:pic>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3911452" cy="1325563"/>
          </a:xfrm>
        </p:spPr>
        <p:txBody>
          <a:bodyPr>
            <a:normAutofit/>
          </a:bodyPr>
          <a:lstStyle/>
          <a:p>
            <a:pPr>
              <a:lnSpc>
                <a:spcPct val="80000"/>
              </a:lnSpc>
            </a:pPr>
            <a:r>
              <a:rPr lang="it-IT" sz="3100" dirty="0">
                <a:latin typeface="Cambria" panose="02040503050406030204" pitchFamily="18" charset="0"/>
              </a:rPr>
              <a:t>Dai </a:t>
            </a:r>
            <a:r>
              <a:rPr lang="it-IT" sz="3100" dirty="0" err="1">
                <a:latin typeface="Cambria" panose="02040503050406030204" pitchFamily="18" charset="0"/>
              </a:rPr>
              <a:t>saperi</a:t>
            </a:r>
            <a:r>
              <a:rPr lang="it-IT" sz="3100" dirty="0">
                <a:latin typeface="Cambria" panose="02040503050406030204" pitchFamily="18" charset="0"/>
              </a:rPr>
              <a:t> dichiarativi alle competenze</a:t>
            </a:r>
          </a:p>
        </p:txBody>
      </p:sp>
      <p:sp>
        <p:nvSpPr>
          <p:cNvPr id="3" name="Segnaposto contenuto 2"/>
          <p:cNvSpPr>
            <a:spLocks noGrp="1"/>
          </p:cNvSpPr>
          <p:nvPr>
            <p:ph idx="1"/>
          </p:nvPr>
        </p:nvSpPr>
        <p:spPr>
          <a:xfrm>
            <a:off x="437264" y="1938740"/>
            <a:ext cx="4030964" cy="4089920"/>
          </a:xfrm>
        </p:spPr>
        <p:txBody>
          <a:bodyPr>
            <a:normAutofit fontScale="92500" lnSpcReduction="20000"/>
          </a:bodyPr>
          <a:lstStyle/>
          <a:p>
            <a:pPr marL="0" indent="0">
              <a:buNone/>
            </a:pPr>
            <a:r>
              <a:rPr lang="it-IT" sz="2400" dirty="0">
                <a:latin typeface="Cambria" panose="02040503050406030204" pitchFamily="18" charset="0"/>
              </a:rPr>
              <a:t>Il pensiero orientato alla soluzione di problemi presenta le seguenti caratteristiche (</a:t>
            </a:r>
            <a:r>
              <a:rPr lang="it-IT" sz="2400" dirty="0" err="1">
                <a:latin typeface="Cambria" panose="02040503050406030204" pitchFamily="18" charset="0"/>
              </a:rPr>
              <a:t>Resnick</a:t>
            </a:r>
            <a:r>
              <a:rPr lang="it-IT" sz="2400" dirty="0">
                <a:latin typeface="Cambria" panose="02040503050406030204" pitchFamily="18" charset="0"/>
              </a:rPr>
              <a:t>, 1987):</a:t>
            </a:r>
          </a:p>
          <a:p>
            <a:pPr>
              <a:buAutoNum type="arabicPeriod"/>
            </a:pPr>
            <a:r>
              <a:rPr lang="it-IT" sz="1900" dirty="0">
                <a:latin typeface="Cambria" panose="02040503050406030204" pitchFamily="18" charset="0"/>
              </a:rPr>
              <a:t>La capacità di contestualizzare l’informazione in uno sfondo di incertezza e di problematicità;</a:t>
            </a:r>
          </a:p>
          <a:p>
            <a:pPr>
              <a:buAutoNum type="arabicPeriod"/>
            </a:pPr>
            <a:r>
              <a:rPr lang="it-IT" sz="1900" dirty="0">
                <a:latin typeface="Cambria" panose="02040503050406030204" pitchFamily="18" charset="0"/>
              </a:rPr>
              <a:t>La visione olistica dei problemi e l’attitudine a formularne versioni multiple;</a:t>
            </a:r>
          </a:p>
          <a:p>
            <a:pPr>
              <a:buAutoNum type="arabicPeriod"/>
            </a:pPr>
            <a:r>
              <a:rPr lang="it-IT" sz="1900" dirty="0">
                <a:latin typeface="Cambria" panose="02040503050406030204" pitchFamily="18" charset="0"/>
              </a:rPr>
              <a:t>La capacità di formulare giudizi ed interpretazioni sfumate</a:t>
            </a:r>
          </a:p>
          <a:p>
            <a:pPr>
              <a:buAutoNum type="arabicPeriod"/>
            </a:pPr>
            <a:r>
              <a:rPr lang="it-IT" sz="1900" dirty="0">
                <a:latin typeface="Cambria" panose="02040503050406030204" pitchFamily="18" charset="0"/>
              </a:rPr>
              <a:t>La capacità di adottare procedimenti complessi e non algoritmici</a:t>
            </a:r>
          </a:p>
        </p:txBody>
      </p:sp>
    </p:spTree>
    <p:extLst>
      <p:ext uri="{BB962C8B-B14F-4D97-AF65-F5344CB8AC3E}">
        <p14:creationId xmlns:p14="http://schemas.microsoft.com/office/powerpoint/2010/main" val="2314246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1412357" y="1628800"/>
            <a:ext cx="6336704"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t>La didattica per competenze</a:t>
            </a:r>
          </a:p>
          <a:p>
            <a:pPr algn="ctr"/>
            <a:r>
              <a:rPr lang="it-IT" sz="2400" dirty="0"/>
              <a:t>La valutazione</a:t>
            </a:r>
          </a:p>
        </p:txBody>
      </p:sp>
      <p:sp>
        <p:nvSpPr>
          <p:cNvPr id="2" name="Rettangolo 1"/>
          <p:cNvSpPr/>
          <p:nvPr/>
        </p:nvSpPr>
        <p:spPr>
          <a:xfrm>
            <a:off x="2294709" y="4869160"/>
            <a:ext cx="4572000" cy="830997"/>
          </a:xfrm>
          <a:prstGeom prst="rect">
            <a:avLst/>
          </a:prstGeom>
        </p:spPr>
        <p:txBody>
          <a:bodyPr>
            <a:spAutoFit/>
          </a:bodyPr>
          <a:lstStyle/>
          <a:p>
            <a:r>
              <a:rPr lang="it-IT" sz="2400" dirty="0"/>
              <a:t>“Attribuzione di valore alla raccolta sistematica delle evidenze”</a:t>
            </a:r>
          </a:p>
        </p:txBody>
      </p:sp>
    </p:spTree>
    <p:extLst>
      <p:ext uri="{BB962C8B-B14F-4D97-AF65-F5344CB8AC3E}">
        <p14:creationId xmlns:p14="http://schemas.microsoft.com/office/powerpoint/2010/main" val="1154772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t="23811" r="9091" b="8008"/>
          <a:stretch/>
        </p:blipFill>
        <p:spPr>
          <a:xfrm>
            <a:off x="20" y="10"/>
            <a:ext cx="9143980" cy="6857990"/>
          </a:xfrm>
          <a:prstGeom prst="rect">
            <a:avLst/>
          </a:prstGeom>
        </p:spPr>
      </p:pic>
      <p:sp>
        <p:nvSpPr>
          <p:cNvPr id="8"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3911452" cy="1325563"/>
          </a:xfrm>
        </p:spPr>
        <p:txBody>
          <a:bodyPr>
            <a:normAutofit/>
          </a:bodyPr>
          <a:lstStyle/>
          <a:p>
            <a:pPr>
              <a:lnSpc>
                <a:spcPct val="90000"/>
              </a:lnSpc>
            </a:pPr>
            <a:r>
              <a:rPr lang="it-IT" sz="3400" dirty="0">
                <a:latin typeface="Cambria" panose="02040503050406030204" pitchFamily="18" charset="0"/>
              </a:rPr>
              <a:t>Il valore dell’apprendimento</a:t>
            </a:r>
          </a:p>
        </p:txBody>
      </p:sp>
      <p:sp>
        <p:nvSpPr>
          <p:cNvPr id="3" name="Segnaposto contenuto 2"/>
          <p:cNvSpPr>
            <a:spLocks noGrp="1"/>
          </p:cNvSpPr>
          <p:nvPr>
            <p:ph idx="1"/>
          </p:nvPr>
        </p:nvSpPr>
        <p:spPr>
          <a:xfrm>
            <a:off x="437264" y="1938740"/>
            <a:ext cx="3879555" cy="4089920"/>
          </a:xfrm>
        </p:spPr>
        <p:txBody>
          <a:bodyPr>
            <a:noAutofit/>
          </a:bodyPr>
          <a:lstStyle/>
          <a:p>
            <a:pPr marL="0" indent="0">
              <a:lnSpc>
                <a:spcPct val="80000"/>
              </a:lnSpc>
              <a:buNone/>
            </a:pPr>
            <a:r>
              <a:rPr lang="it-IT" sz="1800" dirty="0">
                <a:latin typeface="Cambria" panose="02040503050406030204" pitchFamily="18" charset="0"/>
              </a:rPr>
              <a:t>La valutazione deve essere coerente alla metodologia didattica attivata e ai processi di apprendimento che essa facilita e accompagna. Chi utilizza forme trasmissive di insegnamento, non può che verificare le conoscenze, ovvero quanto e cosa lo studente ha recepito. Chi utilizza didattiche laboratoriali potrà rilevare non soltanto le conoscenze ma anche le abilità procedurali, ovvero come lo studente esegue qualcosa. Chi utilizza forme esperienziali e situate di insegnamento riuscirà a valutare i traguardi di competenza raggiunti, nei processi di utilizzazione critica e riflessiva delle conoscenze e delle abilità apprese (</a:t>
            </a:r>
            <a:r>
              <a:rPr lang="it-IT" sz="1800" dirty="0" err="1">
                <a:latin typeface="Cambria" panose="02040503050406030204" pitchFamily="18" charset="0"/>
              </a:rPr>
              <a:t>Rey</a:t>
            </a:r>
            <a:r>
              <a:rPr lang="it-IT" sz="1800" dirty="0">
                <a:latin typeface="Cambria" panose="02040503050406030204" pitchFamily="18" charset="0"/>
              </a:rPr>
              <a:t> et al., 2006)</a:t>
            </a:r>
          </a:p>
        </p:txBody>
      </p:sp>
    </p:spTree>
    <p:extLst>
      <p:ext uri="{BB962C8B-B14F-4D97-AF65-F5344CB8AC3E}">
        <p14:creationId xmlns:p14="http://schemas.microsoft.com/office/powerpoint/2010/main" val="3731117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magine correlata"/>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1" y="320041"/>
            <a:ext cx="5333239"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5017238" cy="1325563"/>
          </a:xfrm>
        </p:spPr>
        <p:txBody>
          <a:bodyPr>
            <a:normAutofit/>
          </a:bodyPr>
          <a:lstStyle/>
          <a:p>
            <a:r>
              <a:rPr lang="it-IT" sz="4000" dirty="0">
                <a:latin typeface="Cambria" panose="02040503050406030204" pitchFamily="18" charset="0"/>
              </a:rPr>
              <a:t>Prove autentiche</a:t>
            </a:r>
          </a:p>
        </p:txBody>
      </p:sp>
      <p:sp>
        <p:nvSpPr>
          <p:cNvPr id="3" name="Segnaposto contenuto 2"/>
          <p:cNvSpPr>
            <a:spLocks noGrp="1"/>
          </p:cNvSpPr>
          <p:nvPr>
            <p:ph idx="1"/>
          </p:nvPr>
        </p:nvSpPr>
        <p:spPr>
          <a:xfrm>
            <a:off x="437264" y="1938740"/>
            <a:ext cx="5017238" cy="4089920"/>
          </a:xfrm>
        </p:spPr>
        <p:txBody>
          <a:bodyPr>
            <a:normAutofit lnSpcReduction="10000"/>
          </a:bodyPr>
          <a:lstStyle/>
          <a:p>
            <a:pPr marL="0" indent="0">
              <a:lnSpc>
                <a:spcPct val="80000"/>
              </a:lnSpc>
              <a:buNone/>
            </a:pPr>
            <a:r>
              <a:rPr lang="it-IT" sz="2200" dirty="0">
                <a:latin typeface="Cambria" panose="02040503050406030204" pitchFamily="18" charset="0"/>
              </a:rPr>
              <a:t>Con la dizione generale ‘compito </a:t>
            </a:r>
            <a:r>
              <a:rPr lang="it-IT" sz="2200" dirty="0" err="1">
                <a:latin typeface="Cambria" panose="02040503050406030204" pitchFamily="18" charset="0"/>
              </a:rPr>
              <a:t>autentico’</a:t>
            </a:r>
            <a:r>
              <a:rPr lang="it-IT" sz="2200" dirty="0">
                <a:latin typeface="Cambria" panose="02040503050406030204" pitchFamily="18" charset="0"/>
              </a:rPr>
              <a:t> (</a:t>
            </a:r>
            <a:r>
              <a:rPr lang="it-IT" sz="2200" dirty="0" err="1">
                <a:latin typeface="Cambria" panose="02040503050406030204" pitchFamily="18" charset="0"/>
              </a:rPr>
              <a:t>authentic</a:t>
            </a:r>
            <a:r>
              <a:rPr lang="it-IT" sz="2200" dirty="0">
                <a:latin typeface="Cambria" panose="02040503050406030204" pitchFamily="18" charset="0"/>
              </a:rPr>
              <a:t> task) si indica un incarico assegnato e/o assunto dagli studenti, il cui scopo è di promuovere e di valutare, insieme a loro, le conoscenze, le abilità e le competenze utilizzate nell’affrontare problemi veri e reali (</a:t>
            </a:r>
            <a:r>
              <a:rPr lang="it-IT" sz="2200" dirty="0" err="1">
                <a:latin typeface="Cambria" panose="02040503050406030204" pitchFamily="18" charset="0"/>
              </a:rPr>
              <a:t>Glatthorn</a:t>
            </a:r>
            <a:r>
              <a:rPr lang="it-IT" sz="2200" dirty="0">
                <a:latin typeface="Cambria" panose="02040503050406030204" pitchFamily="18" charset="0"/>
              </a:rPr>
              <a:t>, 1999). Il compito autentico è stato variamente interpretato: come ‘compito di realtà’ o ‘compito di vita reale’ (</a:t>
            </a:r>
            <a:r>
              <a:rPr lang="it-IT" sz="2200" dirty="0" err="1">
                <a:latin typeface="Cambria" panose="02040503050406030204" pitchFamily="18" charset="0"/>
              </a:rPr>
              <a:t>real</a:t>
            </a:r>
            <a:r>
              <a:rPr lang="it-IT" sz="2200" dirty="0">
                <a:latin typeface="Cambria" panose="02040503050406030204" pitchFamily="18" charset="0"/>
              </a:rPr>
              <a:t> task o </a:t>
            </a:r>
            <a:r>
              <a:rPr lang="it-IT" sz="2200" dirty="0" err="1">
                <a:latin typeface="Cambria" panose="02040503050406030204" pitchFamily="18" charset="0"/>
              </a:rPr>
              <a:t>real</a:t>
            </a:r>
            <a:r>
              <a:rPr lang="it-IT" sz="2200" dirty="0">
                <a:latin typeface="Cambria" panose="02040503050406030204" pitchFamily="18" charset="0"/>
              </a:rPr>
              <a:t> live task), ‘compito di prestazione’ (performance task), ‘compito esperto’ (</a:t>
            </a:r>
            <a:r>
              <a:rPr lang="it-IT" sz="2200" dirty="0" err="1">
                <a:latin typeface="Cambria" panose="02040503050406030204" pitchFamily="18" charset="0"/>
              </a:rPr>
              <a:t>expert</a:t>
            </a:r>
            <a:r>
              <a:rPr lang="it-IT" sz="2200" dirty="0">
                <a:latin typeface="Cambria" panose="02040503050406030204" pitchFamily="18" charset="0"/>
              </a:rPr>
              <a:t> task), ‘compito professionale’ (</a:t>
            </a:r>
            <a:r>
              <a:rPr lang="it-IT" sz="2200" dirty="0" err="1">
                <a:latin typeface="Cambria" panose="02040503050406030204" pitchFamily="18" charset="0"/>
              </a:rPr>
              <a:t>professional</a:t>
            </a:r>
            <a:r>
              <a:rPr lang="it-IT" sz="2200" dirty="0">
                <a:latin typeface="Cambria" panose="02040503050406030204" pitchFamily="18" charset="0"/>
              </a:rPr>
              <a:t> task).</a:t>
            </a:r>
          </a:p>
        </p:txBody>
      </p:sp>
    </p:spTree>
    <p:extLst>
      <p:ext uri="{BB962C8B-B14F-4D97-AF65-F5344CB8AC3E}">
        <p14:creationId xmlns:p14="http://schemas.microsoft.com/office/powerpoint/2010/main" val="466853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3"/>
          <p:cNvPicPr>
            <a:picLocks noChangeAspect="1"/>
          </p:cNvPicPr>
          <p:nvPr/>
        </p:nvPicPr>
        <p:blipFill rotWithShape="1">
          <a:blip r:embed="rId2"/>
          <a:srcRect t="26220" r="9091" b="5598"/>
          <a:stretch/>
        </p:blipFill>
        <p:spPr>
          <a:xfrm>
            <a:off x="20" y="10"/>
            <a:ext cx="9143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3911452" cy="1325563"/>
          </a:xfrm>
        </p:spPr>
        <p:txBody>
          <a:bodyPr>
            <a:normAutofit fontScale="90000"/>
          </a:bodyPr>
          <a:lstStyle/>
          <a:p>
            <a:r>
              <a:rPr lang="it-IT" sz="4000" dirty="0">
                <a:latin typeface="Cambria" panose="02040503050406030204" pitchFamily="18" charset="0"/>
              </a:rPr>
              <a:t>Non tutto ciò che è reale è autentico</a:t>
            </a:r>
          </a:p>
        </p:txBody>
      </p:sp>
      <p:sp>
        <p:nvSpPr>
          <p:cNvPr id="8" name="Content Placeholder 7"/>
          <p:cNvSpPr>
            <a:spLocks noGrp="1"/>
          </p:cNvSpPr>
          <p:nvPr>
            <p:ph idx="1"/>
          </p:nvPr>
        </p:nvSpPr>
        <p:spPr>
          <a:xfrm>
            <a:off x="437264" y="1938740"/>
            <a:ext cx="3879555" cy="4089920"/>
          </a:xfrm>
        </p:spPr>
        <p:txBody>
          <a:bodyPr>
            <a:normAutofit fontScale="92500" lnSpcReduction="20000"/>
          </a:bodyPr>
          <a:lstStyle/>
          <a:p>
            <a:pPr marL="0" indent="0">
              <a:buNone/>
            </a:pPr>
            <a:r>
              <a:rPr lang="it-IT" sz="2400" dirty="0">
                <a:latin typeface="Cambria" panose="02040503050406030204" pitchFamily="18" charset="0"/>
              </a:rPr>
              <a:t>Le prove, siano esse autentiche o meno, conservano l’impostazione stimolo-risposta di impronta behaviorista: l’insegnante predispone gli stimoli, le domande o le richieste, conosce preventivamente le risposte o perlomeno i criteri di validità delle risposte o delle prestazioni, e gli allievi dal canto loro sono chiamati ad uniformarsi alle risposte o alle prestazioni attese;</a:t>
            </a:r>
            <a:endParaRPr lang="en-US" sz="2400" dirty="0">
              <a:latin typeface="Cambria" panose="02040503050406030204" pitchFamily="18" charset="0"/>
            </a:endParaRPr>
          </a:p>
        </p:txBody>
      </p:sp>
    </p:spTree>
    <p:extLst>
      <p:ext uri="{BB962C8B-B14F-4D97-AF65-F5344CB8AC3E}">
        <p14:creationId xmlns:p14="http://schemas.microsoft.com/office/powerpoint/2010/main" val="2233966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3"/>
          <p:cNvPicPr>
            <a:picLocks noChangeAspect="1"/>
          </p:cNvPicPr>
          <p:nvPr/>
        </p:nvPicPr>
        <p:blipFill rotWithShape="1">
          <a:blip r:embed="rId2"/>
          <a:srcRect t="16029" r="9091" b="32835"/>
          <a:stretch/>
        </p:blipFill>
        <p:spPr>
          <a:xfrm>
            <a:off x="20" y="10"/>
            <a:ext cx="9143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4030964" cy="1325563"/>
          </a:xfrm>
        </p:spPr>
        <p:txBody>
          <a:bodyPr>
            <a:normAutofit/>
          </a:bodyPr>
          <a:lstStyle/>
          <a:p>
            <a:r>
              <a:rPr lang="it-IT" sz="3800" dirty="0">
                <a:latin typeface="Cambria" panose="02040503050406030204" pitchFamily="18" charset="0"/>
              </a:rPr>
              <a:t>I compiti autentici</a:t>
            </a:r>
          </a:p>
        </p:txBody>
      </p:sp>
      <p:sp>
        <p:nvSpPr>
          <p:cNvPr id="8" name="Content Placeholder 7"/>
          <p:cNvSpPr>
            <a:spLocks noGrp="1"/>
          </p:cNvSpPr>
          <p:nvPr>
            <p:ph idx="1"/>
          </p:nvPr>
        </p:nvSpPr>
        <p:spPr>
          <a:xfrm>
            <a:off x="437264" y="1938740"/>
            <a:ext cx="3879555" cy="4089920"/>
          </a:xfrm>
        </p:spPr>
        <p:txBody>
          <a:bodyPr>
            <a:normAutofit fontScale="85000" lnSpcReduction="10000"/>
          </a:bodyPr>
          <a:lstStyle/>
          <a:p>
            <a:pPr marL="0" indent="0">
              <a:buNone/>
            </a:pPr>
            <a:r>
              <a:rPr lang="it-IT" sz="2400" dirty="0">
                <a:latin typeface="Cambria" panose="02040503050406030204" pitchFamily="18" charset="0"/>
              </a:rPr>
              <a:t>I compiti autentici si fondano sull’impostazione costruttivista secondo cui il soggetto produce la conoscenza nell’agire riflessivo in situazioni di realtà. I compiti sono problemi complessi, aperti, che gli studenti affrontano per apprendere ad usare nel reale di vita e di studio le conoscenze, le abilità e le capacità personali, e per dimostrare in tal modo la competenza acquisita (</a:t>
            </a:r>
            <a:r>
              <a:rPr lang="it-IT" sz="2400" dirty="0" err="1">
                <a:latin typeface="Cambria" panose="02040503050406030204" pitchFamily="18" charset="0"/>
              </a:rPr>
              <a:t>Glatthorn</a:t>
            </a:r>
            <a:r>
              <a:rPr lang="it-IT" sz="2400" dirty="0">
                <a:latin typeface="Cambria" panose="02040503050406030204" pitchFamily="18" charset="0"/>
              </a:rPr>
              <a:t>, 1999).</a:t>
            </a:r>
            <a:endParaRPr lang="en-US" sz="2400" dirty="0">
              <a:latin typeface="Cambria" panose="02040503050406030204" pitchFamily="18" charset="0"/>
            </a:endParaRPr>
          </a:p>
          <a:p>
            <a:pPr marL="0" indent="0">
              <a:buNone/>
            </a:pPr>
            <a:endParaRPr lang="en-US" sz="2400" dirty="0">
              <a:latin typeface="Cambria" panose="02040503050406030204" pitchFamily="18" charset="0"/>
            </a:endParaRPr>
          </a:p>
        </p:txBody>
      </p:sp>
    </p:spTree>
    <p:extLst>
      <p:ext uri="{BB962C8B-B14F-4D97-AF65-F5344CB8AC3E}">
        <p14:creationId xmlns:p14="http://schemas.microsoft.com/office/powerpoint/2010/main" val="2427921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9091" r="21817" b="-2"/>
          <a:stretch/>
        </p:blipFill>
        <p:spPr>
          <a:xfrm>
            <a:off x="20" y="10"/>
            <a:ext cx="9143980" cy="685799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1" y="320041"/>
            <a:ext cx="5333239"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37264" y="478241"/>
            <a:ext cx="5017238" cy="1325563"/>
          </a:xfrm>
        </p:spPr>
        <p:txBody>
          <a:bodyPr>
            <a:normAutofit/>
          </a:bodyPr>
          <a:lstStyle/>
          <a:p>
            <a:r>
              <a:rPr lang="it-IT" sz="4000" dirty="0">
                <a:latin typeface="Cambria" panose="02040503050406030204" pitchFamily="18" charset="0"/>
              </a:rPr>
              <a:t>Prove e Compiti</a:t>
            </a:r>
          </a:p>
        </p:txBody>
      </p:sp>
      <p:sp>
        <p:nvSpPr>
          <p:cNvPr id="3" name="Segnaposto contenuto 2"/>
          <p:cNvSpPr>
            <a:spLocks noGrp="1"/>
          </p:cNvSpPr>
          <p:nvPr>
            <p:ph idx="1"/>
          </p:nvPr>
        </p:nvSpPr>
        <p:spPr>
          <a:xfrm>
            <a:off x="437264" y="1938740"/>
            <a:ext cx="5017238" cy="4089920"/>
          </a:xfrm>
        </p:spPr>
        <p:txBody>
          <a:bodyPr>
            <a:normAutofit lnSpcReduction="10000"/>
          </a:bodyPr>
          <a:lstStyle/>
          <a:p>
            <a:pPr marL="0" indent="0">
              <a:lnSpc>
                <a:spcPct val="80000"/>
              </a:lnSpc>
              <a:buNone/>
            </a:pPr>
            <a:r>
              <a:rPr lang="it-IT" sz="2000" dirty="0">
                <a:latin typeface="Cambria" panose="02040503050406030204" pitchFamily="18" charset="0"/>
              </a:rPr>
              <a:t>Ai fini della valutazione della competenza, la situazione di realtà è un elemento necessario per qualsivoglia tipo di approccio, per prove o per compiti, per problemi o per simulazioni (</a:t>
            </a:r>
            <a:r>
              <a:rPr lang="it-IT" sz="2000" dirty="0" err="1">
                <a:latin typeface="Cambria" panose="02040503050406030204" pitchFamily="18" charset="0"/>
              </a:rPr>
              <a:t>Alberici</a:t>
            </a:r>
            <a:r>
              <a:rPr lang="it-IT" sz="2000" dirty="0">
                <a:latin typeface="Cambria" panose="02040503050406030204" pitchFamily="18" charset="0"/>
              </a:rPr>
              <a:t> e </a:t>
            </a:r>
            <a:r>
              <a:rPr lang="it-IT" sz="2000" dirty="0" err="1">
                <a:latin typeface="Cambria" panose="02040503050406030204" pitchFamily="18" charset="0"/>
              </a:rPr>
              <a:t>Serreri</a:t>
            </a:r>
            <a:r>
              <a:rPr lang="it-IT" sz="2000" dirty="0">
                <a:latin typeface="Cambria" panose="02040503050406030204" pitchFamily="18" charset="0"/>
              </a:rPr>
              <a:t>, 2009). Ma non è sufficiente: ciò che distingue nettamente le prove dai compiti sono i paradigmi della competenza, responsabilità e autonomia, presenti solo nei compiti e non nelle prove. Con i compiti autentici lo studente esercita l’autonomia, si mobilita per costruire il suo sapere; è chiamato a selezionare, a scegliere e a decidere; con la responsabilità è tenuto a farsi carico e a rispondere delle sue decisioni e delle conseguenze che ne derivano.</a:t>
            </a:r>
          </a:p>
        </p:txBody>
      </p:sp>
    </p:spTree>
    <p:extLst>
      <p:ext uri="{BB962C8B-B14F-4D97-AF65-F5344CB8AC3E}">
        <p14:creationId xmlns:p14="http://schemas.microsoft.com/office/powerpoint/2010/main" val="3310691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79</a:t>
            </a:fld>
            <a:endParaRPr lang="it-IT"/>
          </a:p>
        </p:txBody>
      </p:sp>
      <p:sp>
        <p:nvSpPr>
          <p:cNvPr id="6" name="Rettangolo 5"/>
          <p:cNvSpPr/>
          <p:nvPr/>
        </p:nvSpPr>
        <p:spPr>
          <a:xfrm>
            <a:off x="611560" y="943885"/>
            <a:ext cx="7917560" cy="707886"/>
          </a:xfrm>
          <a:prstGeom prst="rect">
            <a:avLst/>
          </a:prstGeom>
        </p:spPr>
        <p:txBody>
          <a:bodyPr wrap="square">
            <a:spAutoFit/>
          </a:bodyPr>
          <a:lstStyle/>
          <a:p>
            <a:r>
              <a:rPr lang="it-IT" sz="2000" dirty="0">
                <a:latin typeface="Cambria" panose="02040503050406030204" pitchFamily="18" charset="0"/>
              </a:rPr>
              <a:t>In matematica si distinguono tre momenti fondamentali dell’azione didattica in cui si effettua una valutazione</a:t>
            </a:r>
          </a:p>
        </p:txBody>
      </p:sp>
      <p:graphicFrame>
        <p:nvGraphicFramePr>
          <p:cNvPr id="7" name="Diagramma 6"/>
          <p:cNvGraphicFramePr/>
          <p:nvPr>
            <p:extLst>
              <p:ext uri="{D42A27DB-BD31-4B8C-83A1-F6EECF244321}">
                <p14:modId xmlns:p14="http://schemas.microsoft.com/office/powerpoint/2010/main" val="3147666294"/>
              </p:ext>
            </p:extLst>
          </p:nvPr>
        </p:nvGraphicFramePr>
        <p:xfrm>
          <a:off x="630621" y="1844550"/>
          <a:ext cx="7982607" cy="4635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1308402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graphicEl>
                                              <a:dgm id="{A496BD4E-8C25-406F-A298-0D0702D83019}"/>
                                            </p:graphicEl>
                                          </p:spTgt>
                                        </p:tgtEl>
                                        <p:attrNameLst>
                                          <p:attrName>style.visibility</p:attrName>
                                        </p:attrNameLst>
                                      </p:cBhvr>
                                      <p:to>
                                        <p:strVal val="visible"/>
                                      </p:to>
                                    </p:set>
                                    <p:anim calcmode="lin" valueType="num">
                                      <p:cBhvr additive="base">
                                        <p:cTn id="13" dur="500" fill="hold"/>
                                        <p:tgtEl>
                                          <p:spTgt spid="7">
                                            <p:graphicEl>
                                              <a:dgm id="{A496BD4E-8C25-406F-A298-0D0702D8301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A496BD4E-8C25-406F-A298-0D0702D83019}"/>
                                            </p:graphic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graphicEl>
                                              <a:dgm id="{C8E6E47B-BAAB-4AE5-B010-10CE52044B4B}"/>
                                            </p:graphicEl>
                                          </p:spTgt>
                                        </p:tgtEl>
                                        <p:attrNameLst>
                                          <p:attrName>style.visibility</p:attrName>
                                        </p:attrNameLst>
                                      </p:cBhvr>
                                      <p:to>
                                        <p:strVal val="visible"/>
                                      </p:to>
                                    </p:set>
                                    <p:anim calcmode="lin" valueType="num">
                                      <p:cBhvr additive="base">
                                        <p:cTn id="19" dur="500" fill="hold"/>
                                        <p:tgtEl>
                                          <p:spTgt spid="7">
                                            <p:graphicEl>
                                              <a:dgm id="{C8E6E47B-BAAB-4AE5-B010-10CE52044B4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C8E6E47B-BAAB-4AE5-B010-10CE52044B4B}"/>
                                            </p:graphic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graphicEl>
                                              <a:dgm id="{72BA9CA0-6DB7-4454-9E28-816605683AD7}"/>
                                            </p:graphicEl>
                                          </p:spTgt>
                                        </p:tgtEl>
                                        <p:attrNameLst>
                                          <p:attrName>style.visibility</p:attrName>
                                        </p:attrNameLst>
                                      </p:cBhvr>
                                      <p:to>
                                        <p:strVal val="visible"/>
                                      </p:to>
                                    </p:set>
                                    <p:anim calcmode="lin" valueType="num">
                                      <p:cBhvr additive="base">
                                        <p:cTn id="25" dur="500" fill="hold"/>
                                        <p:tgtEl>
                                          <p:spTgt spid="7">
                                            <p:graphicEl>
                                              <a:dgm id="{72BA9CA0-6DB7-4454-9E28-816605683AD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72BA9CA0-6DB7-4454-9E28-816605683AD7}"/>
                                            </p:graphic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
                                            <p:graphicEl>
                                              <a:dgm id="{9CB78D8C-884C-467E-A7A3-5134EC58D117}"/>
                                            </p:graphicEl>
                                          </p:spTgt>
                                        </p:tgtEl>
                                        <p:attrNameLst>
                                          <p:attrName>style.visibility</p:attrName>
                                        </p:attrNameLst>
                                      </p:cBhvr>
                                      <p:to>
                                        <p:strVal val="visible"/>
                                      </p:to>
                                    </p:set>
                                    <p:anim calcmode="lin" valueType="num">
                                      <p:cBhvr additive="base">
                                        <p:cTn id="31" dur="500" fill="hold"/>
                                        <p:tgtEl>
                                          <p:spTgt spid="7">
                                            <p:graphicEl>
                                              <a:dgm id="{9CB78D8C-884C-467E-A7A3-5134EC58D117}"/>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9CB78D8C-884C-467E-A7A3-5134EC58D117}"/>
                                            </p:graphic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7">
                                            <p:graphicEl>
                                              <a:dgm id="{4ACE5CEF-2A12-485C-BC55-1CF11896EE48}"/>
                                            </p:graphicEl>
                                          </p:spTgt>
                                        </p:tgtEl>
                                        <p:attrNameLst>
                                          <p:attrName>style.visibility</p:attrName>
                                        </p:attrNameLst>
                                      </p:cBhvr>
                                      <p:to>
                                        <p:strVal val="visible"/>
                                      </p:to>
                                    </p:set>
                                    <p:anim calcmode="lin" valueType="num">
                                      <p:cBhvr additive="base">
                                        <p:cTn id="37" dur="500" fill="hold"/>
                                        <p:tgtEl>
                                          <p:spTgt spid="7">
                                            <p:graphicEl>
                                              <a:dgm id="{4ACE5CEF-2A12-485C-BC55-1CF11896EE48}"/>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graphicEl>
                                              <a:dgm id="{4ACE5CEF-2A12-485C-BC55-1CF11896EE48}"/>
                                            </p:graphic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graphicEl>
                                              <a:dgm id="{1D55C4EC-130D-4BA0-BC61-84682D4EE59B}"/>
                                            </p:graphicEl>
                                          </p:spTgt>
                                        </p:tgtEl>
                                        <p:attrNameLst>
                                          <p:attrName>style.visibility</p:attrName>
                                        </p:attrNameLst>
                                      </p:cBhvr>
                                      <p:to>
                                        <p:strVal val="visible"/>
                                      </p:to>
                                    </p:set>
                                    <p:anim calcmode="lin" valueType="num">
                                      <p:cBhvr additive="base">
                                        <p:cTn id="43" dur="500" fill="hold"/>
                                        <p:tgtEl>
                                          <p:spTgt spid="7">
                                            <p:graphicEl>
                                              <a:dgm id="{1D55C4EC-130D-4BA0-BC61-84682D4EE59B}"/>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graphicEl>
                                              <a:dgm id="{1D55C4EC-130D-4BA0-BC61-84682D4EE59B}"/>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4"/>
          <p:cNvSpPr txBox="1">
            <a:spLocks/>
          </p:cNvSpPr>
          <p:nvPr/>
        </p:nvSpPr>
        <p:spPr bwMode="auto">
          <a:xfrm>
            <a:off x="3175" y="0"/>
            <a:ext cx="9137650" cy="569913"/>
          </a:xfrm>
          <a:prstGeom prst="rect">
            <a:avLst/>
          </a:prstGeom>
          <a:solidFill>
            <a:schemeClr val="tx1"/>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dirty="0">
                <a:solidFill>
                  <a:schemeClr val="bg1"/>
                </a:solidFill>
                <a:sym typeface="Arial" pitchFamily="34" charset="0"/>
              </a:rPr>
              <a:t>Diverse visioni di «competenza»</a:t>
            </a:r>
            <a:endParaRPr lang="en-US" altLang="it-IT" sz="4000" b="1" dirty="0">
              <a:solidFill>
                <a:schemeClr val="bg1"/>
              </a:solidFill>
              <a:cs typeface="Arial" pitchFamily="34" charset="0"/>
              <a:sym typeface="Arial" pitchFamily="34" charset="0"/>
            </a:endParaRPr>
          </a:p>
        </p:txBody>
      </p:sp>
      <p:graphicFrame>
        <p:nvGraphicFramePr>
          <p:cNvPr id="7" name="Diagramma 6"/>
          <p:cNvGraphicFramePr/>
          <p:nvPr>
            <p:extLst>
              <p:ext uri="{D42A27DB-BD31-4B8C-83A1-F6EECF244321}">
                <p14:modId xmlns:p14="http://schemas.microsoft.com/office/powerpoint/2010/main" val="1411391296"/>
              </p:ext>
            </p:extLst>
          </p:nvPr>
        </p:nvGraphicFramePr>
        <p:xfrm>
          <a:off x="3175" y="569913"/>
          <a:ext cx="9137650" cy="6099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720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4617132"/>
            <a:ext cx="8229600" cy="2088231"/>
          </a:xfrm>
        </p:spPr>
        <p:txBody>
          <a:bodyPr>
            <a:normAutofit/>
          </a:bodyPr>
          <a:lstStyle/>
          <a:p>
            <a:pPr marL="0" indent="0">
              <a:buNone/>
            </a:pPr>
            <a:r>
              <a:rPr lang="it-IT" sz="2400"/>
              <a:t> </a:t>
            </a:r>
          </a:p>
        </p:txBody>
      </p:sp>
      <p:sp>
        <p:nvSpPr>
          <p:cNvPr id="4"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La valutazione in matematica</a:t>
            </a:r>
          </a:p>
        </p:txBody>
      </p:sp>
      <p:graphicFrame>
        <p:nvGraphicFramePr>
          <p:cNvPr id="2" name="Diagramma 1"/>
          <p:cNvGraphicFramePr/>
          <p:nvPr>
            <p:extLst>
              <p:ext uri="{D42A27DB-BD31-4B8C-83A1-F6EECF244321}">
                <p14:modId xmlns:p14="http://schemas.microsoft.com/office/powerpoint/2010/main" val="2819331451"/>
              </p:ext>
            </p:extLst>
          </p:nvPr>
        </p:nvGraphicFramePr>
        <p:xfrm>
          <a:off x="3175" y="764704"/>
          <a:ext cx="913765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95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37914E02-B7EF-4E96-99E5-9224BC19AFC8}"/>
                                            </p:graphicEl>
                                          </p:spTgt>
                                        </p:tgtEl>
                                        <p:attrNameLst>
                                          <p:attrName>style.visibility</p:attrName>
                                        </p:attrNameLst>
                                      </p:cBhvr>
                                      <p:to>
                                        <p:strVal val="visible"/>
                                      </p:to>
                                    </p:set>
                                    <p:anim calcmode="lin" valueType="num">
                                      <p:cBhvr additive="base">
                                        <p:cTn id="7" dur="500" fill="hold"/>
                                        <p:tgtEl>
                                          <p:spTgt spid="2">
                                            <p:graphicEl>
                                              <a:dgm id="{37914E02-B7EF-4E96-99E5-9224BC19AFC8}"/>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37914E02-B7EF-4E96-99E5-9224BC19AFC8}"/>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graphicEl>
                                              <a:dgm id="{A91B4A9D-EA44-4D48-A4A9-C80D5A9C4A33}"/>
                                            </p:graphicEl>
                                          </p:spTgt>
                                        </p:tgtEl>
                                        <p:attrNameLst>
                                          <p:attrName>style.visibility</p:attrName>
                                        </p:attrNameLst>
                                      </p:cBhvr>
                                      <p:to>
                                        <p:strVal val="visible"/>
                                      </p:to>
                                    </p:set>
                                    <p:anim calcmode="lin" valueType="num">
                                      <p:cBhvr additive="base">
                                        <p:cTn id="11" dur="500" fill="hold"/>
                                        <p:tgtEl>
                                          <p:spTgt spid="2">
                                            <p:graphicEl>
                                              <a:dgm id="{A91B4A9D-EA44-4D48-A4A9-C80D5A9C4A3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A91B4A9D-EA44-4D48-A4A9-C80D5A9C4A33}"/>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graphicEl>
                                              <a:dgm id="{45BDB720-45EF-4D7B-898D-1EE7D6E64D39}"/>
                                            </p:graphicEl>
                                          </p:spTgt>
                                        </p:tgtEl>
                                        <p:attrNameLst>
                                          <p:attrName>style.visibility</p:attrName>
                                        </p:attrNameLst>
                                      </p:cBhvr>
                                      <p:to>
                                        <p:strVal val="visible"/>
                                      </p:to>
                                    </p:set>
                                    <p:anim calcmode="lin" valueType="num">
                                      <p:cBhvr additive="base">
                                        <p:cTn id="15" dur="500" fill="hold"/>
                                        <p:tgtEl>
                                          <p:spTgt spid="2">
                                            <p:graphicEl>
                                              <a:dgm id="{45BDB720-45EF-4D7B-898D-1EE7D6E64D39}"/>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graphicEl>
                                              <a:dgm id="{45BDB720-45EF-4D7B-898D-1EE7D6E64D3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81</a:t>
            </a:fld>
            <a:endParaRPr lang="it-IT"/>
          </a:p>
        </p:txBody>
      </p:sp>
      <p:sp>
        <p:nvSpPr>
          <p:cNvPr id="5" name="Rettangolo 4"/>
          <p:cNvSpPr/>
          <p:nvPr/>
        </p:nvSpPr>
        <p:spPr>
          <a:xfrm>
            <a:off x="567559" y="1479975"/>
            <a:ext cx="8229600" cy="5016758"/>
          </a:xfrm>
          <a:prstGeom prst="rect">
            <a:avLst/>
          </a:prstGeom>
        </p:spPr>
        <p:txBody>
          <a:bodyPr wrap="square">
            <a:spAutoFit/>
          </a:bodyPr>
          <a:lstStyle/>
          <a:p>
            <a:r>
              <a:rPr lang="it-IT" sz="2000">
                <a:latin typeface="Cambria" panose="02040503050406030204" pitchFamily="18" charset="0"/>
              </a:rPr>
              <a:t>La valutazione di competenze ridisegna le prospettive valutative a scuola. </a:t>
            </a:r>
          </a:p>
          <a:p>
            <a:endParaRPr lang="it-IT" sz="2000">
              <a:latin typeface="Cambria" panose="02040503050406030204" pitchFamily="18" charset="0"/>
            </a:endParaRPr>
          </a:p>
          <a:p>
            <a:r>
              <a:rPr lang="it-IT" sz="2000">
                <a:latin typeface="Cambria" panose="02040503050406030204" pitchFamily="18" charset="0"/>
              </a:rPr>
              <a:t>La tradizionale verifica di acquisizione di contenuti e concetti da un punto di vista teorico e di studio non viene esclusa dalle nuove prospettive di valutazione ma la ingloba. </a:t>
            </a:r>
          </a:p>
          <a:p>
            <a:endParaRPr lang="it-IT" sz="2000">
              <a:latin typeface="Cambria" panose="02040503050406030204" pitchFamily="18" charset="0"/>
            </a:endParaRPr>
          </a:p>
          <a:p>
            <a:r>
              <a:rPr lang="it-IT" sz="2000">
                <a:latin typeface="Cambria" panose="02040503050406030204" pitchFamily="18" charset="0"/>
              </a:rPr>
              <a:t>La tradizionale verifica dei contenuti non basta, infatti, da sola,  a rilevare le capacità che gli studenti hanno nell’utilizzare tali contenuti e concetti nella risoluzione di problemi nei distinti ambiti disciplinari.  </a:t>
            </a:r>
          </a:p>
          <a:p>
            <a:endParaRPr lang="it-IT" sz="2000">
              <a:latin typeface="Cambria" panose="02040503050406030204" pitchFamily="18" charset="0"/>
            </a:endParaRPr>
          </a:p>
          <a:p>
            <a:r>
              <a:rPr lang="it-IT" sz="2000">
                <a:latin typeface="Cambria" panose="02040503050406030204" pitchFamily="18" charset="0"/>
              </a:rPr>
              <a:t>Da qui il recente interesse nel mondo della scuola e l’attenzione negli studi teorici sul concetto di valutazione autentica. </a:t>
            </a:r>
          </a:p>
          <a:p>
            <a:endParaRPr lang="it-IT" sz="2000">
              <a:latin typeface="Cambria" panose="02040503050406030204" pitchFamily="18" charset="0"/>
            </a:endParaRPr>
          </a:p>
          <a:p>
            <a:r>
              <a:rPr lang="it-IT" sz="2000" b="1">
                <a:latin typeface="Cambria" panose="02040503050406030204" pitchFamily="18" charset="0"/>
              </a:rPr>
              <a:t>La  “valutazione autentica” non privilegia forme standardizzate per la verifica e  cerca di verificare non solo ciò che lo studente sa, ma ciò che sa fare contestualizzando ciò che sa</a:t>
            </a:r>
          </a:p>
        </p:txBody>
      </p:sp>
      <p:sp>
        <p:nvSpPr>
          <p:cNvPr id="7"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3913388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82</a:t>
            </a:fld>
            <a:endParaRPr lang="it-IT"/>
          </a:p>
        </p:txBody>
      </p:sp>
      <p:sp>
        <p:nvSpPr>
          <p:cNvPr id="5" name="Rettangolo 4"/>
          <p:cNvSpPr/>
          <p:nvPr/>
        </p:nvSpPr>
        <p:spPr>
          <a:xfrm>
            <a:off x="899592" y="1720840"/>
            <a:ext cx="7802974" cy="2246769"/>
          </a:xfrm>
          <a:prstGeom prst="rect">
            <a:avLst/>
          </a:prstGeom>
        </p:spPr>
        <p:txBody>
          <a:bodyPr wrap="square">
            <a:spAutoFit/>
          </a:bodyPr>
          <a:lstStyle/>
          <a:p>
            <a:r>
              <a:rPr lang="it-IT" sz="2000" dirty="0">
                <a:latin typeface="Cambria" panose="02040503050406030204" pitchFamily="18" charset="0"/>
              </a:rPr>
              <a:t>Con le </a:t>
            </a:r>
            <a:r>
              <a:rPr lang="it-IT" sz="2000" b="1" dirty="0">
                <a:latin typeface="Cambria" panose="02040503050406030204" pitchFamily="18" charset="0"/>
              </a:rPr>
              <a:t>“valutazioni autentiche” </a:t>
            </a:r>
            <a:r>
              <a:rPr lang="it-IT" sz="2000" dirty="0">
                <a:latin typeface="Cambria" panose="02040503050406030204" pitchFamily="18" charset="0"/>
              </a:rPr>
              <a:t>invece di adottare un modello che tende a verificare se lo studente ha raggiunto gli obiettivi prefissati dal docente e dalla scuola, si rimanda a un modello che si fondi su prestazioni reali, competenze da acquisire in un mondo reale.  </a:t>
            </a:r>
          </a:p>
          <a:p>
            <a:r>
              <a:rPr lang="it-IT" sz="2000" dirty="0">
                <a:latin typeface="Cambria" panose="02040503050406030204" pitchFamily="18" charset="0"/>
              </a:rPr>
              <a:t>Le valutazioni di processo, tra pari, di gruppo o di natura collaborativa diventano forme privilegiate in quanto si fondano su contesti meno formalizzati e più realistici rispetto alle forme tradizionali</a:t>
            </a:r>
          </a:p>
        </p:txBody>
      </p:sp>
      <p:sp>
        <p:nvSpPr>
          <p:cNvPr id="7" name="Rettangolo 6"/>
          <p:cNvSpPr/>
          <p:nvPr/>
        </p:nvSpPr>
        <p:spPr>
          <a:xfrm>
            <a:off x="899592" y="4049561"/>
            <a:ext cx="7802973" cy="1323439"/>
          </a:xfrm>
          <a:prstGeom prst="rect">
            <a:avLst/>
          </a:prstGeom>
        </p:spPr>
        <p:txBody>
          <a:bodyPr wrap="square">
            <a:spAutoFit/>
          </a:bodyPr>
          <a:lstStyle/>
          <a:p>
            <a:r>
              <a:rPr lang="it-IT" sz="2000">
                <a:latin typeface="Cambria" panose="02040503050406030204" pitchFamily="18" charset="0"/>
              </a:rPr>
              <a:t>I principali studi sulle forme alternative e nuove forme di verifica prendono le mosse, nel contesto internazionale, proprio nei paesi anglosassoni che hanno speso maggiori energie a costruire e utilizzare il testing negli anni precedenti. </a:t>
            </a:r>
          </a:p>
        </p:txBody>
      </p:sp>
      <p:sp>
        <p:nvSpPr>
          <p:cNvPr id="8"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3894790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83</a:t>
            </a:fld>
            <a:endParaRPr lang="it-IT"/>
          </a:p>
        </p:txBody>
      </p:sp>
      <p:sp>
        <p:nvSpPr>
          <p:cNvPr id="6" name="Rettangolo 5"/>
          <p:cNvSpPr/>
          <p:nvPr/>
        </p:nvSpPr>
        <p:spPr>
          <a:xfrm>
            <a:off x="755577" y="1615080"/>
            <a:ext cx="7776864" cy="4093428"/>
          </a:xfrm>
          <a:prstGeom prst="rect">
            <a:avLst/>
          </a:prstGeom>
        </p:spPr>
        <p:txBody>
          <a:bodyPr wrap="square">
            <a:spAutoFit/>
          </a:bodyPr>
          <a:lstStyle/>
          <a:p>
            <a:r>
              <a:rPr lang="it-IT" sz="2000" dirty="0" err="1">
                <a:latin typeface="Cambria" panose="02040503050406030204" pitchFamily="18" charset="0"/>
              </a:rPr>
              <a:t>Resnick</a:t>
            </a:r>
            <a:r>
              <a:rPr lang="it-IT" sz="2000" dirty="0">
                <a:latin typeface="Cambria" panose="02040503050406030204" pitchFamily="18" charset="0"/>
              </a:rPr>
              <a:t> aveva identificato le grandi discontinuità fra apprendimento scolastico e la natura dell’attività cognitiva fuori della scuola: </a:t>
            </a:r>
          </a:p>
          <a:p>
            <a:endParaRPr lang="it-IT" sz="2000" dirty="0">
              <a:latin typeface="Cambria" panose="02040503050406030204" pitchFamily="18" charset="0"/>
            </a:endParaRPr>
          </a:p>
          <a:p>
            <a:pPr marL="342900" indent="-342900">
              <a:buAutoNum type="alphaLcParenR"/>
            </a:pPr>
            <a:r>
              <a:rPr lang="it-IT" sz="2000" dirty="0">
                <a:latin typeface="Cambria" panose="02040503050406030204" pitchFamily="18" charset="0"/>
              </a:rPr>
              <a:t>la scuola si concentra sulla prestazione individuale, mentre il lavoro mentale all’esterno è spesso condiviso socialmente; </a:t>
            </a:r>
          </a:p>
          <a:p>
            <a:pPr marL="342900" indent="-342900">
              <a:buAutoNum type="alphaLcParenR"/>
            </a:pPr>
            <a:r>
              <a:rPr lang="it-IT" sz="2000" dirty="0">
                <a:latin typeface="Cambria" panose="02040503050406030204" pitchFamily="18" charset="0"/>
              </a:rPr>
              <a:t>la scuola è finalizzata a incoraggiare il pensiero privo di supporti, mentre il lavoro mentale fuori dalla scuola include abitualmente strumenti cognitivi;</a:t>
            </a:r>
          </a:p>
          <a:p>
            <a:pPr marL="342900" indent="-342900">
              <a:buAutoNum type="alphaLcParenR"/>
            </a:pPr>
            <a:r>
              <a:rPr lang="it-IT" sz="2000" dirty="0">
                <a:latin typeface="Cambria" panose="02040503050406030204" pitchFamily="18" charset="0"/>
              </a:rPr>
              <a:t>la scuola coltiva il pensiero simbolico, laddove l’attività mentale fuori dalla scuola è direttamente coinvolta con oggetti e situazioni;</a:t>
            </a:r>
          </a:p>
          <a:p>
            <a:pPr marL="342900" indent="-342900">
              <a:buAutoNum type="alphaLcParenR"/>
            </a:pPr>
            <a:r>
              <a:rPr lang="it-IT" sz="2000" dirty="0">
                <a:latin typeface="Cambria" panose="02040503050406030204" pitchFamily="18" charset="0"/>
              </a:rPr>
              <a:t>la scuola ha il fine di insegnare capacità e conoscenze generali, mentre all’esterno dominano le competenze specifiche per la situazione”. </a:t>
            </a:r>
          </a:p>
        </p:txBody>
      </p:sp>
      <p:sp>
        <p:nvSpPr>
          <p:cNvPr id="7"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609865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84</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330427627"/>
              </p:ext>
            </p:extLst>
          </p:nvPr>
        </p:nvGraphicFramePr>
        <p:xfrm>
          <a:off x="520260" y="1124744"/>
          <a:ext cx="7961586" cy="4862541"/>
        </p:xfrm>
        <a:graphic>
          <a:graphicData uri="http://schemas.openxmlformats.org/drawingml/2006/table">
            <a:tbl>
              <a:tblPr firstRow="1" firstCol="1" bandRow="1">
                <a:tableStyleId>{5C22544A-7EE6-4342-B048-85BDC9FD1C3A}</a:tableStyleId>
              </a:tblPr>
              <a:tblGrid>
                <a:gridCol w="2511913">
                  <a:extLst>
                    <a:ext uri="{9D8B030D-6E8A-4147-A177-3AD203B41FA5}">
                      <a16:colId xmlns:a16="http://schemas.microsoft.com/office/drawing/2014/main" val="20000"/>
                    </a:ext>
                  </a:extLst>
                </a:gridCol>
                <a:gridCol w="5449673">
                  <a:extLst>
                    <a:ext uri="{9D8B030D-6E8A-4147-A177-3AD203B41FA5}">
                      <a16:colId xmlns:a16="http://schemas.microsoft.com/office/drawing/2014/main" val="20001"/>
                    </a:ext>
                  </a:extLst>
                </a:gridCol>
              </a:tblGrid>
              <a:tr h="280416">
                <a:tc>
                  <a:txBody>
                    <a:bodyPr/>
                    <a:lstStyle/>
                    <a:p>
                      <a:pPr>
                        <a:lnSpc>
                          <a:spcPct val="115000"/>
                        </a:lnSpc>
                        <a:spcAft>
                          <a:spcPts val="1000"/>
                        </a:spcAft>
                      </a:pPr>
                      <a:r>
                        <a:rPr lang="it-IT" sz="1400">
                          <a:effectLst/>
                          <a:latin typeface="Cambria" panose="02040503050406030204" pitchFamily="18" charset="0"/>
                        </a:rPr>
                        <a:t>Aspetti della competenza</a:t>
                      </a:r>
                      <a:endParaRPr lang="it-IT" sz="1400">
                        <a:effectLst/>
                        <a:latin typeface="Cambria" panose="02040503050406030204" pitchFamily="18" charset="0"/>
                        <a:ea typeface="Calibri"/>
                        <a:cs typeface="Times New Roman"/>
                      </a:endParaRPr>
                    </a:p>
                  </a:txBody>
                  <a:tcPr marL="68580" marR="68580" marT="0" marB="0"/>
                </a:tc>
                <a:tc>
                  <a:txBody>
                    <a:bodyPr/>
                    <a:lstStyle/>
                    <a:p>
                      <a:pPr>
                        <a:lnSpc>
                          <a:spcPct val="115000"/>
                        </a:lnSpc>
                        <a:spcAft>
                          <a:spcPts val="1000"/>
                        </a:spcAft>
                      </a:pPr>
                      <a:r>
                        <a:rPr lang="it-IT" sz="1400">
                          <a:effectLst/>
                          <a:latin typeface="Cambria" panose="02040503050406030204" pitchFamily="18" charset="0"/>
                        </a:rPr>
                        <a:t>Dimensioni della competenza/processi cognitivi</a:t>
                      </a:r>
                      <a:endParaRPr lang="it-IT" sz="1400">
                        <a:effectLst/>
                        <a:latin typeface="Cambria" panose="02040503050406030204" pitchFamily="18" charset="0"/>
                        <a:ea typeface="Calibri"/>
                        <a:cs typeface="Times New Roman"/>
                      </a:endParaRPr>
                    </a:p>
                  </a:txBody>
                  <a:tcPr marL="68580" marR="68580" marT="0" marB="0"/>
                </a:tc>
                <a:extLst>
                  <a:ext uri="{0D108BD9-81ED-4DB2-BD59-A6C34878D82A}">
                    <a16:rowId xmlns:a16="http://schemas.microsoft.com/office/drawing/2014/main" val="10000"/>
                  </a:ext>
                </a:extLst>
              </a:tr>
              <a:tr h="2483577">
                <a:tc>
                  <a:txBody>
                    <a:bodyPr/>
                    <a:lstStyle/>
                    <a:p>
                      <a:pPr>
                        <a:lnSpc>
                          <a:spcPct val="115000"/>
                        </a:lnSpc>
                        <a:spcAft>
                          <a:spcPts val="1000"/>
                        </a:spcAft>
                      </a:pPr>
                      <a:r>
                        <a:rPr lang="it-IT" sz="1400" dirty="0">
                          <a:effectLst/>
                          <a:latin typeface="Cambria" panose="02040503050406030204" pitchFamily="18" charset="0"/>
                        </a:rPr>
                        <a:t>Pensiero e ragionamento</a:t>
                      </a:r>
                      <a:endParaRPr lang="it-IT" sz="1400" dirty="0">
                        <a:effectLst/>
                        <a:latin typeface="Cambria" panose="02040503050406030204" pitchFamily="18" charset="0"/>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400">
                          <a:effectLst/>
                          <a:latin typeface="Cambria" panose="02040503050406030204" pitchFamily="18" charset="0"/>
                        </a:rPr>
                        <a:t>formulare domande che sono tipiche della matematica (“C’è…?”, “Se è così, quanti?”, “Come troviamo…?”); </a:t>
                      </a:r>
                    </a:p>
                    <a:p>
                      <a:pPr marL="342900" lvl="0" indent="-342900">
                        <a:lnSpc>
                          <a:spcPct val="115000"/>
                        </a:lnSpc>
                        <a:spcAft>
                          <a:spcPts val="1000"/>
                        </a:spcAft>
                        <a:buFont typeface="Symbol"/>
                        <a:buChar char=""/>
                      </a:pPr>
                      <a:r>
                        <a:rPr lang="it-IT" sz="1400">
                          <a:effectLst/>
                          <a:latin typeface="Cambria" panose="02040503050406030204" pitchFamily="18" charset="0"/>
                        </a:rPr>
                        <a:t>conoscere i tipi di risposte che la matematica dà a tali domande; </a:t>
                      </a:r>
                    </a:p>
                    <a:p>
                      <a:pPr marL="342900" lvl="0" indent="-342900">
                        <a:lnSpc>
                          <a:spcPct val="115000"/>
                        </a:lnSpc>
                        <a:spcAft>
                          <a:spcPts val="1000"/>
                        </a:spcAft>
                        <a:buFont typeface="Symbol"/>
                        <a:buChar char=""/>
                      </a:pPr>
                      <a:r>
                        <a:rPr lang="it-IT" sz="1400">
                          <a:effectLst/>
                          <a:latin typeface="Cambria" panose="02040503050406030204" pitchFamily="18" charset="0"/>
                        </a:rPr>
                        <a:t>distinguere tra diversi tipi di enunciati (definizioni, teoremi, congetture, ipotesi, esempi, affermazioni di tipo condizionale); </a:t>
                      </a:r>
                    </a:p>
                    <a:p>
                      <a:pPr marL="342900" lvl="0" indent="-342900">
                        <a:lnSpc>
                          <a:spcPct val="115000"/>
                        </a:lnSpc>
                        <a:spcAft>
                          <a:spcPts val="1000"/>
                        </a:spcAft>
                        <a:buFont typeface="Symbol"/>
                        <a:buChar char=""/>
                      </a:pPr>
                      <a:r>
                        <a:rPr lang="it-IT" sz="1400">
                          <a:effectLst/>
                          <a:latin typeface="Cambria" panose="02040503050406030204" pitchFamily="18" charset="0"/>
                        </a:rPr>
                        <a:t>comprendere e trattare la portata e i limiti di determinati concetti matematici. </a:t>
                      </a:r>
                      <a:endParaRPr lang="it-IT" sz="1400">
                        <a:effectLst/>
                        <a:latin typeface="Cambria" panose="02040503050406030204" pitchFamily="18" charset="0"/>
                        <a:ea typeface="Calibri"/>
                        <a:cs typeface="Times New Roman"/>
                      </a:endParaRPr>
                    </a:p>
                  </a:txBody>
                  <a:tcPr marL="68580" marR="68580" marT="0" marB="0"/>
                </a:tc>
                <a:extLst>
                  <a:ext uri="{0D108BD9-81ED-4DB2-BD59-A6C34878D82A}">
                    <a16:rowId xmlns:a16="http://schemas.microsoft.com/office/drawing/2014/main" val="10001"/>
                  </a:ext>
                </a:extLst>
              </a:tr>
              <a:tr h="2028392">
                <a:tc>
                  <a:txBody>
                    <a:bodyPr/>
                    <a:lstStyle/>
                    <a:p>
                      <a:pPr>
                        <a:lnSpc>
                          <a:spcPct val="115000"/>
                        </a:lnSpc>
                        <a:spcAft>
                          <a:spcPts val="1000"/>
                        </a:spcAft>
                      </a:pPr>
                      <a:r>
                        <a:rPr lang="it-IT" sz="1400">
                          <a:effectLst/>
                          <a:latin typeface="Cambria" panose="02040503050406030204" pitchFamily="18" charset="0"/>
                        </a:rPr>
                        <a:t>Argomentazione</a:t>
                      </a:r>
                      <a:endParaRPr lang="it-IT" sz="1400">
                        <a:effectLst/>
                        <a:latin typeface="Cambria" panose="02040503050406030204" pitchFamily="18" charset="0"/>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400" dirty="0">
                          <a:effectLst/>
                          <a:latin typeface="Cambria" panose="02040503050406030204" pitchFamily="18" charset="0"/>
                        </a:rPr>
                        <a:t>conoscere cosa sono le dimostrazioni matematiche e come differiscono da altri tipi di ragionamento matematico; </a:t>
                      </a:r>
                    </a:p>
                    <a:p>
                      <a:pPr marL="342900" lvl="0" indent="-342900">
                        <a:lnSpc>
                          <a:spcPct val="115000"/>
                        </a:lnSpc>
                        <a:spcAft>
                          <a:spcPts val="1000"/>
                        </a:spcAft>
                        <a:buFont typeface="Symbol"/>
                        <a:buChar char=""/>
                      </a:pPr>
                      <a:r>
                        <a:rPr lang="it-IT" sz="1400" dirty="0">
                          <a:effectLst/>
                          <a:latin typeface="Cambria" panose="02040503050406030204" pitchFamily="18" charset="0"/>
                        </a:rPr>
                        <a:t>seguire catene di ragionamenti matematici di diverso tipo e nel valutarne la validità; </a:t>
                      </a:r>
                    </a:p>
                    <a:p>
                      <a:pPr marL="342900" lvl="0" indent="-342900">
                        <a:lnSpc>
                          <a:spcPct val="115000"/>
                        </a:lnSpc>
                        <a:spcAft>
                          <a:spcPts val="1000"/>
                        </a:spcAft>
                        <a:buFont typeface="Symbol"/>
                        <a:buChar char=""/>
                      </a:pPr>
                      <a:r>
                        <a:rPr lang="it-IT" sz="1400" dirty="0">
                          <a:effectLst/>
                          <a:latin typeface="Cambria" panose="02040503050406030204" pitchFamily="18" charset="0"/>
                        </a:rPr>
                        <a:t>avere un’idea dell’euristica (“Che cosa può o non può accadere? E perché?”); </a:t>
                      </a:r>
                    </a:p>
                    <a:p>
                      <a:pPr marL="342900" lvl="0" indent="-342900">
                        <a:lnSpc>
                          <a:spcPct val="115000"/>
                        </a:lnSpc>
                        <a:spcAft>
                          <a:spcPts val="1000"/>
                        </a:spcAft>
                        <a:buFont typeface="Symbol"/>
                        <a:buChar char=""/>
                      </a:pPr>
                      <a:r>
                        <a:rPr lang="it-IT" sz="1400" dirty="0">
                          <a:effectLst/>
                          <a:latin typeface="Cambria" panose="02040503050406030204" pitchFamily="18" charset="0"/>
                        </a:rPr>
                        <a:t>creare ed esprimere ragionamenti matematici. </a:t>
                      </a:r>
                      <a:endParaRPr lang="it-IT" sz="1400" dirty="0">
                        <a:effectLst/>
                        <a:latin typeface="Cambria" panose="02040503050406030204" pitchFamily="18" charset="0"/>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7"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721737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85</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1264712937"/>
              </p:ext>
            </p:extLst>
          </p:nvPr>
        </p:nvGraphicFramePr>
        <p:xfrm>
          <a:off x="499246" y="1196752"/>
          <a:ext cx="7872251" cy="4770174"/>
        </p:xfrm>
        <a:graphic>
          <a:graphicData uri="http://schemas.openxmlformats.org/drawingml/2006/table">
            <a:tbl>
              <a:tblPr firstRow="1" firstCol="1" bandRow="1">
                <a:tableStyleId>{5C22544A-7EE6-4342-B048-85BDC9FD1C3A}</a:tableStyleId>
              </a:tblPr>
              <a:tblGrid>
                <a:gridCol w="2483728">
                  <a:extLst>
                    <a:ext uri="{9D8B030D-6E8A-4147-A177-3AD203B41FA5}">
                      <a16:colId xmlns:a16="http://schemas.microsoft.com/office/drawing/2014/main" val="20000"/>
                    </a:ext>
                  </a:extLst>
                </a:gridCol>
                <a:gridCol w="5388523">
                  <a:extLst>
                    <a:ext uri="{9D8B030D-6E8A-4147-A177-3AD203B41FA5}">
                      <a16:colId xmlns:a16="http://schemas.microsoft.com/office/drawing/2014/main" val="20001"/>
                    </a:ext>
                  </a:extLst>
                </a:gridCol>
              </a:tblGrid>
              <a:tr h="1185828">
                <a:tc>
                  <a:txBody>
                    <a:bodyPr/>
                    <a:lstStyle/>
                    <a:p>
                      <a:pPr>
                        <a:lnSpc>
                          <a:spcPct val="115000"/>
                        </a:lnSpc>
                        <a:spcAft>
                          <a:spcPts val="1000"/>
                        </a:spcAft>
                      </a:pPr>
                      <a:r>
                        <a:rPr lang="it-IT" sz="1400">
                          <a:effectLst/>
                          <a:latin typeface="Cambria" panose="02040503050406030204" pitchFamily="18" charset="0"/>
                        </a:rPr>
                        <a:t>comunicazione</a:t>
                      </a:r>
                      <a:endParaRPr lang="it-IT" sz="1400">
                        <a:effectLst/>
                        <a:latin typeface="Cambria" panose="02040503050406030204" pitchFamily="18" charset="0"/>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400">
                          <a:effectLst/>
                          <a:latin typeface="Cambria" panose="02040503050406030204" pitchFamily="18" charset="0"/>
                        </a:rPr>
                        <a:t>sapersi esprimere in vari modi su questioni di carattere matematico, in forma orale e scritta </a:t>
                      </a:r>
                    </a:p>
                    <a:p>
                      <a:pPr marL="342900" lvl="0" indent="-342900">
                        <a:lnSpc>
                          <a:spcPct val="115000"/>
                        </a:lnSpc>
                        <a:spcAft>
                          <a:spcPts val="1000"/>
                        </a:spcAft>
                        <a:buFont typeface="Symbol"/>
                        <a:buChar char=""/>
                      </a:pPr>
                      <a:r>
                        <a:rPr lang="it-IT" sz="1400">
                          <a:effectLst/>
                          <a:latin typeface="Cambria" panose="02040503050406030204" pitchFamily="18" charset="0"/>
                        </a:rPr>
                        <a:t>comprendere gli enunciati scritti od orali di altre persone circa tali questioni. </a:t>
                      </a:r>
                      <a:endParaRPr lang="it-IT" sz="1400">
                        <a:effectLst/>
                        <a:latin typeface="Cambria" panose="02040503050406030204" pitchFamily="18" charset="0"/>
                        <a:ea typeface="Calibri"/>
                        <a:cs typeface="Times New Roman"/>
                      </a:endParaRPr>
                    </a:p>
                  </a:txBody>
                  <a:tcPr marL="68580" marR="68580" marT="0" marB="0"/>
                </a:tc>
                <a:extLst>
                  <a:ext uri="{0D108BD9-81ED-4DB2-BD59-A6C34878D82A}">
                    <a16:rowId xmlns:a16="http://schemas.microsoft.com/office/drawing/2014/main" val="10000"/>
                  </a:ext>
                </a:extLst>
              </a:tr>
              <a:tr h="3584346">
                <a:tc>
                  <a:txBody>
                    <a:bodyPr/>
                    <a:lstStyle/>
                    <a:p>
                      <a:pPr>
                        <a:lnSpc>
                          <a:spcPct val="115000"/>
                        </a:lnSpc>
                        <a:spcAft>
                          <a:spcPts val="1000"/>
                        </a:spcAft>
                      </a:pPr>
                      <a:r>
                        <a:rPr lang="it-IT" sz="1400">
                          <a:effectLst/>
                          <a:latin typeface="Cambria" panose="02040503050406030204" pitchFamily="18" charset="0"/>
                        </a:rPr>
                        <a:t>modellizzazione</a:t>
                      </a:r>
                      <a:endParaRPr lang="it-IT" sz="1400">
                        <a:effectLst/>
                        <a:latin typeface="Cambria" panose="02040503050406030204" pitchFamily="18" charset="0"/>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400" dirty="0">
                          <a:effectLst/>
                          <a:latin typeface="Cambria" panose="02040503050406030204" pitchFamily="18" charset="0"/>
                        </a:rPr>
                        <a:t>strutturare il campo o la situazione che deve essere modellizzata; </a:t>
                      </a:r>
                    </a:p>
                    <a:p>
                      <a:pPr marL="342900" lvl="0" indent="-342900">
                        <a:lnSpc>
                          <a:spcPct val="115000"/>
                        </a:lnSpc>
                        <a:spcAft>
                          <a:spcPts val="1000"/>
                        </a:spcAft>
                        <a:buFont typeface="Symbol"/>
                        <a:buChar char=""/>
                      </a:pPr>
                      <a:r>
                        <a:rPr lang="it-IT" sz="1400" dirty="0">
                          <a:effectLst/>
                          <a:latin typeface="Cambria" panose="02040503050406030204" pitchFamily="18" charset="0"/>
                        </a:rPr>
                        <a:t>tradurre “la realtà” in strutture matematiche; </a:t>
                      </a:r>
                    </a:p>
                    <a:p>
                      <a:pPr marL="342900" lvl="0" indent="-342900">
                        <a:lnSpc>
                          <a:spcPct val="115000"/>
                        </a:lnSpc>
                        <a:spcAft>
                          <a:spcPts val="1000"/>
                        </a:spcAft>
                        <a:buFont typeface="Symbol"/>
                        <a:buChar char=""/>
                      </a:pPr>
                      <a:r>
                        <a:rPr lang="it-IT" sz="1400" dirty="0">
                          <a:effectLst/>
                          <a:latin typeface="Cambria" panose="02040503050406030204" pitchFamily="18" charset="0"/>
                        </a:rPr>
                        <a:t>interpretare i modelli matematici in termini di “realtà”; </a:t>
                      </a:r>
                    </a:p>
                    <a:p>
                      <a:pPr marL="342900" lvl="0" indent="-342900">
                        <a:lnSpc>
                          <a:spcPct val="115000"/>
                        </a:lnSpc>
                        <a:spcAft>
                          <a:spcPts val="1000"/>
                        </a:spcAft>
                        <a:buFont typeface="Symbol"/>
                        <a:buChar char=""/>
                      </a:pPr>
                      <a:r>
                        <a:rPr lang="it-IT" sz="1400" dirty="0">
                          <a:effectLst/>
                          <a:latin typeface="Cambria" panose="02040503050406030204" pitchFamily="18" charset="0"/>
                        </a:rPr>
                        <a:t>lavorare con un modello matematico; </a:t>
                      </a:r>
                    </a:p>
                    <a:p>
                      <a:pPr marL="342900" lvl="0" indent="-342900">
                        <a:lnSpc>
                          <a:spcPct val="115000"/>
                        </a:lnSpc>
                        <a:spcAft>
                          <a:spcPts val="1000"/>
                        </a:spcAft>
                        <a:buFont typeface="Symbol"/>
                        <a:buChar char=""/>
                      </a:pPr>
                      <a:r>
                        <a:rPr lang="it-IT" sz="1400" dirty="0">
                          <a:effectLst/>
                          <a:latin typeface="Cambria" panose="02040503050406030204" pitchFamily="18" charset="0"/>
                        </a:rPr>
                        <a:t>validare il modello, riflettere, analizzare e valutare un modello e i suoi risultati; </a:t>
                      </a:r>
                    </a:p>
                    <a:p>
                      <a:pPr marL="342900" lvl="0" indent="-342900">
                        <a:lnSpc>
                          <a:spcPct val="115000"/>
                        </a:lnSpc>
                        <a:spcAft>
                          <a:spcPts val="1000"/>
                        </a:spcAft>
                        <a:buFont typeface="Symbol"/>
                        <a:buChar char=""/>
                      </a:pPr>
                      <a:r>
                        <a:rPr lang="it-IT" sz="1400" dirty="0">
                          <a:effectLst/>
                          <a:latin typeface="Cambria" panose="02040503050406030204" pitchFamily="18" charset="0"/>
                        </a:rPr>
                        <a:t>comunicare ad altri il modello e i suoi risultati (compresi i limiti di tali risultati); </a:t>
                      </a:r>
                    </a:p>
                    <a:p>
                      <a:pPr marL="342900" lvl="0" indent="-342900">
                        <a:lnSpc>
                          <a:spcPct val="115000"/>
                        </a:lnSpc>
                        <a:spcAft>
                          <a:spcPts val="1000"/>
                        </a:spcAft>
                        <a:buFont typeface="Symbol"/>
                        <a:buChar char=""/>
                      </a:pPr>
                      <a:r>
                        <a:rPr lang="it-IT" sz="1400" dirty="0">
                          <a:effectLst/>
                          <a:latin typeface="Cambria" panose="02040503050406030204" pitchFamily="18" charset="0"/>
                        </a:rPr>
                        <a:t>monitorare e controllare il processo di modellizzazione. </a:t>
                      </a:r>
                      <a:endParaRPr lang="it-IT" sz="1400" dirty="0">
                        <a:effectLst/>
                        <a:latin typeface="Cambria" panose="02040503050406030204" pitchFamily="18" charset="0"/>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7"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2187286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86</a:t>
            </a:fld>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4212576132"/>
              </p:ext>
            </p:extLst>
          </p:nvPr>
        </p:nvGraphicFramePr>
        <p:xfrm>
          <a:off x="614854" y="1052736"/>
          <a:ext cx="8071945" cy="4889505"/>
        </p:xfrm>
        <a:graphic>
          <a:graphicData uri="http://schemas.openxmlformats.org/drawingml/2006/table">
            <a:tbl>
              <a:tblPr firstRow="1" firstCol="1" bandRow="1">
                <a:tableStyleId>{5C22544A-7EE6-4342-B048-85BDC9FD1C3A}</a:tableStyleId>
              </a:tblPr>
              <a:tblGrid>
                <a:gridCol w="2546732">
                  <a:extLst>
                    <a:ext uri="{9D8B030D-6E8A-4147-A177-3AD203B41FA5}">
                      <a16:colId xmlns:a16="http://schemas.microsoft.com/office/drawing/2014/main" val="20000"/>
                    </a:ext>
                  </a:extLst>
                </a:gridCol>
                <a:gridCol w="5525213">
                  <a:extLst>
                    <a:ext uri="{9D8B030D-6E8A-4147-A177-3AD203B41FA5}">
                      <a16:colId xmlns:a16="http://schemas.microsoft.com/office/drawing/2014/main" val="20001"/>
                    </a:ext>
                  </a:extLst>
                </a:gridCol>
              </a:tblGrid>
              <a:tr h="634486">
                <a:tc>
                  <a:txBody>
                    <a:bodyPr/>
                    <a:lstStyle/>
                    <a:p>
                      <a:pPr>
                        <a:lnSpc>
                          <a:spcPct val="115000"/>
                        </a:lnSpc>
                        <a:spcAft>
                          <a:spcPts val="1000"/>
                        </a:spcAft>
                      </a:pPr>
                      <a:r>
                        <a:rPr lang="it-IT" sz="1600">
                          <a:effectLst/>
                        </a:rPr>
                        <a:t>Formulazione e risoluzione di problemi</a:t>
                      </a:r>
                      <a:endParaRPr lang="it-IT" sz="1600">
                        <a:effectLst/>
                        <a:latin typeface="Calibri"/>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200">
                          <a:effectLst/>
                        </a:rPr>
                        <a:t>porre, formulare e definire diversi tipi di problemi matematici (quali problemi “puri”, “applicati”, “aperti” e “chiusi”) e nel risolverli in vari modi. </a:t>
                      </a:r>
                      <a:endParaRPr lang="it-IT" sz="1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425138">
                <a:tc>
                  <a:txBody>
                    <a:bodyPr/>
                    <a:lstStyle/>
                    <a:p>
                      <a:pPr>
                        <a:lnSpc>
                          <a:spcPct val="115000"/>
                        </a:lnSpc>
                        <a:spcAft>
                          <a:spcPts val="1000"/>
                        </a:spcAft>
                      </a:pPr>
                      <a:r>
                        <a:rPr lang="it-IT" sz="1600">
                          <a:effectLst/>
                        </a:rPr>
                        <a:t>Rappresentazione</a:t>
                      </a:r>
                      <a:endParaRPr lang="it-IT" sz="1600">
                        <a:effectLst/>
                        <a:latin typeface="Calibri"/>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200">
                          <a:effectLst/>
                        </a:rPr>
                        <a:t>decodificare e codificare, tradurre, interpretare e distinguere le diverse forme di rappresentazione di oggetti e situazioni matematiche e le relazioni tra le varie rappresentazioni; </a:t>
                      </a:r>
                    </a:p>
                    <a:p>
                      <a:pPr marL="342900" lvl="0" indent="-342900">
                        <a:lnSpc>
                          <a:spcPct val="115000"/>
                        </a:lnSpc>
                        <a:spcAft>
                          <a:spcPts val="1000"/>
                        </a:spcAft>
                        <a:buFont typeface="Symbol"/>
                        <a:buChar char=""/>
                      </a:pPr>
                      <a:r>
                        <a:rPr lang="it-IT" sz="1200">
                          <a:effectLst/>
                        </a:rPr>
                        <a:t>scegliere e passare da una forma di rappresentazione a un’altra, in relazione alla situazione e allo scopo. </a:t>
                      </a:r>
                      <a:endParaRPr lang="it-IT" sz="1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142049">
                <a:tc>
                  <a:txBody>
                    <a:bodyPr/>
                    <a:lstStyle/>
                    <a:p>
                      <a:pPr>
                        <a:lnSpc>
                          <a:spcPct val="115000"/>
                        </a:lnSpc>
                        <a:spcAft>
                          <a:spcPts val="1000"/>
                        </a:spcAft>
                      </a:pPr>
                      <a:r>
                        <a:rPr lang="it-IT" sz="1600">
                          <a:effectLst/>
                        </a:rPr>
                        <a:t>Uso del linguaggio simbolico, formale e tecnico e delle operazioni </a:t>
                      </a:r>
                    </a:p>
                    <a:p>
                      <a:pPr>
                        <a:lnSpc>
                          <a:spcPct val="115000"/>
                        </a:lnSpc>
                        <a:spcAft>
                          <a:spcPts val="1000"/>
                        </a:spcAft>
                      </a:pPr>
                      <a:r>
                        <a:rPr lang="it-IT" sz="1600">
                          <a:effectLst/>
                        </a:rPr>
                        <a:t> </a:t>
                      </a:r>
                      <a:endParaRPr lang="it-IT" sz="1600">
                        <a:effectLst/>
                        <a:latin typeface="Calibri"/>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200">
                          <a:effectLst/>
                        </a:rPr>
                        <a:t>decodificare e interpretare il linguaggio simbolico e formale e comprendere il suo rapporto con il linguaggio naturale; </a:t>
                      </a:r>
                    </a:p>
                    <a:p>
                      <a:pPr marL="342900" lvl="0" indent="-342900">
                        <a:lnSpc>
                          <a:spcPct val="115000"/>
                        </a:lnSpc>
                        <a:spcAft>
                          <a:spcPts val="1000"/>
                        </a:spcAft>
                        <a:buFont typeface="Symbol"/>
                        <a:buChar char=""/>
                      </a:pPr>
                      <a:r>
                        <a:rPr lang="it-IT" sz="1200">
                          <a:effectLst/>
                        </a:rPr>
                        <a:t>tradurre il linguaggio naturale nel linguaggio simbolico/formale; </a:t>
                      </a:r>
                    </a:p>
                    <a:p>
                      <a:pPr marL="342900" lvl="0" indent="-342900">
                        <a:lnSpc>
                          <a:spcPct val="115000"/>
                        </a:lnSpc>
                        <a:spcAft>
                          <a:spcPts val="1000"/>
                        </a:spcAft>
                        <a:buFont typeface="Symbol"/>
                        <a:buChar char=""/>
                      </a:pPr>
                      <a:r>
                        <a:rPr lang="it-IT" sz="1200">
                          <a:effectLst/>
                        </a:rPr>
                        <a:t>lavorare con enunciati ed espressioni che contengano simboli e formule; </a:t>
                      </a:r>
                    </a:p>
                    <a:p>
                      <a:pPr marL="342900" lvl="0" indent="-342900">
                        <a:lnSpc>
                          <a:spcPct val="115000"/>
                        </a:lnSpc>
                        <a:spcAft>
                          <a:spcPts val="1000"/>
                        </a:spcAft>
                        <a:buFont typeface="Symbol"/>
                        <a:buChar char=""/>
                      </a:pPr>
                      <a:r>
                        <a:rPr lang="it-IT" sz="1200">
                          <a:effectLst/>
                        </a:rPr>
                        <a:t>usare variabili, risolvere equazioni ed effettuare calcoli. </a:t>
                      </a:r>
                      <a:endParaRPr lang="it-IT" sz="12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87832">
                <a:tc>
                  <a:txBody>
                    <a:bodyPr/>
                    <a:lstStyle/>
                    <a:p>
                      <a:pPr>
                        <a:lnSpc>
                          <a:spcPct val="115000"/>
                        </a:lnSpc>
                        <a:spcAft>
                          <a:spcPts val="1000"/>
                        </a:spcAft>
                      </a:pPr>
                      <a:r>
                        <a:rPr lang="it-IT" sz="1600">
                          <a:effectLst/>
                        </a:rPr>
                        <a:t>Uso di sussidi e strumenti </a:t>
                      </a:r>
                    </a:p>
                    <a:p>
                      <a:pPr>
                        <a:lnSpc>
                          <a:spcPct val="115000"/>
                        </a:lnSpc>
                        <a:spcAft>
                          <a:spcPts val="1000"/>
                        </a:spcAft>
                      </a:pPr>
                      <a:r>
                        <a:rPr lang="it-IT" sz="1600">
                          <a:effectLst/>
                        </a:rPr>
                        <a:t> </a:t>
                      </a:r>
                      <a:endParaRPr lang="it-IT" sz="1600">
                        <a:effectLst/>
                        <a:latin typeface="Calibri"/>
                        <a:ea typeface="Calibri"/>
                        <a:cs typeface="Times New Roman"/>
                      </a:endParaRPr>
                    </a:p>
                  </a:txBody>
                  <a:tcPr marL="68580" marR="68580" marT="0" marB="0"/>
                </a:tc>
                <a:tc>
                  <a:txBody>
                    <a:bodyPr/>
                    <a:lstStyle/>
                    <a:p>
                      <a:pPr marL="342900" lvl="0" indent="-342900">
                        <a:lnSpc>
                          <a:spcPct val="115000"/>
                        </a:lnSpc>
                        <a:spcAft>
                          <a:spcPts val="1000"/>
                        </a:spcAft>
                        <a:buFont typeface="Symbol"/>
                        <a:buChar char=""/>
                      </a:pPr>
                      <a:r>
                        <a:rPr lang="it-IT" sz="1200">
                          <a:effectLst/>
                        </a:rPr>
                        <a:t>conoscere ed essere capaci di usare vari sussidi e strumenti (comprese le tecnologie dell’informazione) che possono facilitare l’attività matematica e conoscerne i limiti. </a:t>
                      </a:r>
                      <a:endParaRPr lang="it-IT" sz="12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7" name="Shape 44"/>
          <p:cNvSpPr txBox="1">
            <a:spLocks/>
          </p:cNvSpPr>
          <p:nvPr/>
        </p:nvSpPr>
        <p:spPr bwMode="auto">
          <a:xfrm>
            <a:off x="3175" y="0"/>
            <a:ext cx="9137650" cy="569913"/>
          </a:xfrm>
          <a:prstGeom prst="rect">
            <a:avLst/>
          </a:prstGeom>
          <a:solidFill>
            <a:srgbClr val="0070C0"/>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560419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 dicembre 2015</a:t>
            </a:r>
          </a:p>
        </p:txBody>
      </p:sp>
      <p:sp>
        <p:nvSpPr>
          <p:cNvPr id="3" name="Segnaposto piè di pagina 2"/>
          <p:cNvSpPr>
            <a:spLocks noGrp="1"/>
          </p:cNvSpPr>
          <p:nvPr>
            <p:ph type="ftr" sz="quarter" idx="11"/>
          </p:nvPr>
        </p:nvSpPr>
        <p:spPr/>
        <p:txBody>
          <a:bodyPr/>
          <a:lstStyle/>
          <a:p>
            <a:r>
              <a:rPr lang="it-IT"/>
              <a:t>Le prove INVALSI e la didattica per competenze</a:t>
            </a:r>
          </a:p>
        </p:txBody>
      </p:sp>
      <p:sp>
        <p:nvSpPr>
          <p:cNvPr id="4" name="Segnaposto numero diapositiva 3"/>
          <p:cNvSpPr>
            <a:spLocks noGrp="1"/>
          </p:cNvSpPr>
          <p:nvPr>
            <p:ph type="sldNum" sz="quarter" idx="12"/>
          </p:nvPr>
        </p:nvSpPr>
        <p:spPr/>
        <p:txBody>
          <a:bodyPr/>
          <a:lstStyle/>
          <a:p>
            <a:fld id="{59EA51C0-7EC3-4D27-BA35-C0C8D10F6B2A}" type="slidenum">
              <a:rPr lang="it-IT" smtClean="0"/>
              <a:t>87</a:t>
            </a:fld>
            <a:endParaRPr lang="it-IT"/>
          </a:p>
        </p:txBody>
      </p:sp>
      <p:sp>
        <p:nvSpPr>
          <p:cNvPr id="5" name="Titolo 1"/>
          <p:cNvSpPr txBox="1">
            <a:spLocks/>
          </p:cNvSpPr>
          <p:nvPr/>
        </p:nvSpPr>
        <p:spPr>
          <a:xfrm>
            <a:off x="262756" y="230998"/>
            <a:ext cx="7696339"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a:t>La valutazione delle competenze in matematica</a:t>
            </a:r>
            <a:endParaRPr lang="it-IT"/>
          </a:p>
        </p:txBody>
      </p:sp>
      <p:graphicFrame>
        <p:nvGraphicFramePr>
          <p:cNvPr id="6" name="Tabella 5"/>
          <p:cNvGraphicFramePr>
            <a:graphicFrameLocks noGrp="1"/>
          </p:cNvGraphicFramePr>
          <p:nvPr>
            <p:extLst>
              <p:ext uri="{D42A27DB-BD31-4B8C-83A1-F6EECF244321}">
                <p14:modId xmlns:p14="http://schemas.microsoft.com/office/powerpoint/2010/main" val="3763445860"/>
              </p:ext>
            </p:extLst>
          </p:nvPr>
        </p:nvGraphicFramePr>
        <p:xfrm>
          <a:off x="-1" y="0"/>
          <a:ext cx="9144002" cy="6936036"/>
        </p:xfrm>
        <a:graphic>
          <a:graphicData uri="http://schemas.openxmlformats.org/drawingml/2006/table">
            <a:tbl>
              <a:tblPr firstRow="1" firstCol="1" bandRow="1">
                <a:tableStyleId>{5C22544A-7EE6-4342-B048-85BDC9FD1C3A}</a:tableStyleId>
              </a:tblPr>
              <a:tblGrid>
                <a:gridCol w="3047689">
                  <a:extLst>
                    <a:ext uri="{9D8B030D-6E8A-4147-A177-3AD203B41FA5}">
                      <a16:colId xmlns:a16="http://schemas.microsoft.com/office/drawing/2014/main" val="20000"/>
                    </a:ext>
                  </a:extLst>
                </a:gridCol>
                <a:gridCol w="3047689">
                  <a:extLst>
                    <a:ext uri="{9D8B030D-6E8A-4147-A177-3AD203B41FA5}">
                      <a16:colId xmlns:a16="http://schemas.microsoft.com/office/drawing/2014/main" val="20001"/>
                    </a:ext>
                  </a:extLst>
                </a:gridCol>
                <a:gridCol w="3048624">
                  <a:extLst>
                    <a:ext uri="{9D8B030D-6E8A-4147-A177-3AD203B41FA5}">
                      <a16:colId xmlns:a16="http://schemas.microsoft.com/office/drawing/2014/main" val="20002"/>
                    </a:ext>
                  </a:extLst>
                </a:gridCol>
              </a:tblGrid>
              <a:tr h="210312">
                <a:tc>
                  <a:txBody>
                    <a:bodyPr/>
                    <a:lstStyle/>
                    <a:p>
                      <a:pPr>
                        <a:lnSpc>
                          <a:spcPct val="115000"/>
                        </a:lnSpc>
                        <a:spcAft>
                          <a:spcPts val="1000"/>
                        </a:spcAft>
                      </a:pPr>
                      <a:r>
                        <a:rPr lang="it-IT" sz="1200">
                          <a:effectLst/>
                        </a:rPr>
                        <a:t>Test tipici</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200">
                          <a:effectLst/>
                        </a:rPr>
                        <a:t>Compiti autentici</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200">
                          <a:effectLst/>
                        </a:rPr>
                        <a:t>Indicatori di autenticità</a:t>
                      </a:r>
                      <a:endParaRPr lang="it-IT" sz="1200">
                        <a:effectLst/>
                        <a:latin typeface="Calibri"/>
                        <a:ea typeface="Calibri"/>
                        <a:cs typeface="Times New Roman"/>
                      </a:endParaRPr>
                    </a:p>
                  </a:txBody>
                  <a:tcPr marL="26221" marR="26221" marT="0" marB="0"/>
                </a:tc>
                <a:extLst>
                  <a:ext uri="{0D108BD9-81ED-4DB2-BD59-A6C34878D82A}">
                    <a16:rowId xmlns:a16="http://schemas.microsoft.com/office/drawing/2014/main" val="10000"/>
                  </a:ext>
                </a:extLst>
              </a:tr>
              <a:tr h="732511">
                <a:tc>
                  <a:txBody>
                    <a:bodyPr/>
                    <a:lstStyle/>
                    <a:p>
                      <a:pPr>
                        <a:lnSpc>
                          <a:spcPct val="115000"/>
                        </a:lnSpc>
                        <a:spcAft>
                          <a:spcPts val="1000"/>
                        </a:spcAft>
                      </a:pPr>
                      <a:r>
                        <a:rPr lang="it-IT" sz="1200">
                          <a:effectLst/>
                        </a:rPr>
                        <a:t>Richiedono una sola risposta corretta</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Richiedono un prodotto di qualità e/o una prestazione e una giustificazione.</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Accertano se lo studente può spiegare, applicare, autoadattarsi o giustificare le risposte, non solo la correttezza delle risposte utilizzando fatti o algoritmi.</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1"/>
                  </a:ext>
                </a:extLst>
              </a:tr>
              <a:tr h="915639">
                <a:tc>
                  <a:txBody>
                    <a:bodyPr/>
                    <a:lstStyle/>
                    <a:p>
                      <a:pPr>
                        <a:lnSpc>
                          <a:spcPct val="115000"/>
                        </a:lnSpc>
                        <a:spcAft>
                          <a:spcPts val="1000"/>
                        </a:spcAft>
                      </a:pPr>
                      <a:r>
                        <a:rPr lang="it-IT" sz="1200">
                          <a:effectLst/>
                        </a:rPr>
                        <a:t>Non devono essere conosciuti in anticipo perché la validità sia assicurata.</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Devono essere conosciuti il più possibile in anticipo; richiedono esigenze di eccellenza e compiti essenziali; non sono esperienze di «fortuna»</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 compiti, i criteri e gli standard attraverso i quali il lavoro sarà giudicato sono prevedibili o conosciuti – come un pezzo di recitazione, l’esecuzione di una rappresentazione, il motore che è aggiustato, la proposta a un cliente, ecc</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2"/>
                  </a:ext>
                </a:extLst>
              </a:tr>
              <a:tr h="915639">
                <a:tc>
                  <a:txBody>
                    <a:bodyPr/>
                    <a:lstStyle/>
                    <a:p>
                      <a:pPr>
                        <a:lnSpc>
                          <a:spcPct val="115000"/>
                        </a:lnSpc>
                        <a:spcAft>
                          <a:spcPts val="1000"/>
                        </a:spcAft>
                      </a:pPr>
                      <a:r>
                        <a:rPr lang="it-IT" sz="1200">
                          <a:effectLst/>
                        </a:rPr>
                        <a:t>Sono disconnessi da un contesto e da costrizioni realistici. </a:t>
                      </a:r>
                    </a:p>
                    <a:p>
                      <a:pPr>
                        <a:lnSpc>
                          <a:spcPct val="115000"/>
                        </a:lnSpc>
                        <a:spcAft>
                          <a:spcPts val="1000"/>
                        </a:spcAft>
                      </a:pPr>
                      <a:r>
                        <a:rPr lang="it-IT" sz="1200">
                          <a:effectLst/>
                        </a:rPr>
                        <a:t> </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Richiedono l’utilizzo della conoscenza del mondo reale: lo studente deve «fare» storia, scienze, ecc. in </a:t>
                      </a:r>
                    </a:p>
                    <a:p>
                      <a:pPr>
                        <a:lnSpc>
                          <a:spcPct val="115000"/>
                        </a:lnSpc>
                        <a:spcAft>
                          <a:spcPts val="1000"/>
                        </a:spcAft>
                      </a:pPr>
                      <a:r>
                        <a:rPr lang="it-IT" sz="1000">
                          <a:effectLst/>
                        </a:rPr>
                        <a:t>simulazioni realistiche o di uso reale. </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Il compito è una sfida e un insieme di costrizioni che sono autentiche – probabilità che sono incontrate da un professionista, da un cittadino o da un consumatore (è richiesto un «sapere come», non solo una improvvisazione). </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3"/>
                  </a:ext>
                </a:extLst>
              </a:tr>
              <a:tr h="1048340">
                <a:tc>
                  <a:txBody>
                    <a:bodyPr/>
                    <a:lstStyle/>
                    <a:p>
                      <a:pPr>
                        <a:lnSpc>
                          <a:spcPct val="115000"/>
                        </a:lnSpc>
                        <a:spcAft>
                          <a:spcPts val="1000"/>
                        </a:spcAft>
                      </a:pPr>
                      <a:r>
                        <a:rPr lang="it-IT" sz="1200">
                          <a:effectLst/>
                        </a:rPr>
                        <a:t>Contengono item isolati che richiedono un uso o un riconoscimento di risposte o di abilità conosciute. </a:t>
                      </a:r>
                    </a:p>
                    <a:p>
                      <a:pPr>
                        <a:lnSpc>
                          <a:spcPct val="115000"/>
                        </a:lnSpc>
                        <a:spcAft>
                          <a:spcPts val="1000"/>
                        </a:spcAft>
                      </a:pPr>
                      <a:r>
                        <a:rPr lang="it-IT" sz="1200">
                          <a:effectLst/>
                        </a:rPr>
                        <a:t> </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Sono sfide integrate nelle quali la conoscenza e il giudizio devono essere usati in modo innovativo per confezionare un prodotto di qualità o una prestazione. </a:t>
                      </a:r>
                    </a:p>
                    <a:p>
                      <a:pPr>
                        <a:lnSpc>
                          <a:spcPct val="115000"/>
                        </a:lnSpc>
                        <a:spcAft>
                          <a:spcPts val="1000"/>
                        </a:spcAft>
                      </a:pPr>
                      <a:r>
                        <a:rPr lang="it-IT" sz="1000">
                          <a:effectLst/>
                        </a:rPr>
                        <a:t> </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Il compito ha molti aspetti non routinari, anche se c’è una risposta «corretta». Ciò richiede la chiarificazione di un problema, tentativi ed errori, adattamenti e adattarsi al caso o ai fatti che si hanno tra le mani, ecc. </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4"/>
                  </a:ext>
                </a:extLst>
              </a:tr>
              <a:tr h="757936">
                <a:tc>
                  <a:txBody>
                    <a:bodyPr/>
                    <a:lstStyle/>
                    <a:p>
                      <a:pPr>
                        <a:lnSpc>
                          <a:spcPct val="115000"/>
                        </a:lnSpc>
                        <a:spcAft>
                          <a:spcPts val="1000"/>
                        </a:spcAft>
                      </a:pPr>
                      <a:r>
                        <a:rPr lang="it-IT" sz="1200">
                          <a:effectLst/>
                        </a:rPr>
                        <a:t>Sono semplificati in modo da poter esse-re esaminati in modo facile e sicuro. </a:t>
                      </a:r>
                    </a:p>
                    <a:p>
                      <a:pPr>
                        <a:lnSpc>
                          <a:spcPct val="115000"/>
                        </a:lnSpc>
                        <a:spcAft>
                          <a:spcPts val="1000"/>
                        </a:spcAft>
                      </a:pPr>
                      <a:r>
                        <a:rPr lang="it-IT" sz="1200">
                          <a:effectLst/>
                        </a:rPr>
                        <a:t> </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Implicano compiti complessi e non arbitrari, criteri e standard. </a:t>
                      </a:r>
                    </a:p>
                    <a:p>
                      <a:pPr>
                        <a:lnSpc>
                          <a:spcPct val="115000"/>
                        </a:lnSpc>
                        <a:spcAft>
                          <a:spcPts val="1000"/>
                        </a:spcAft>
                      </a:pPr>
                      <a:r>
                        <a:rPr lang="it-IT" sz="1000">
                          <a:effectLst/>
                        </a:rPr>
                        <a:t> </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Il compito richiede aspetti importanti di prestazioni e/o sfide sostanziali del campo di studio, non facilmente analizzato; non sacrifica la validità per l’affidabilità. </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5"/>
                  </a:ext>
                </a:extLst>
              </a:tr>
              <a:tr h="757936">
                <a:tc>
                  <a:txBody>
                    <a:bodyPr/>
                    <a:lstStyle/>
                    <a:p>
                      <a:pPr>
                        <a:lnSpc>
                          <a:spcPct val="115000"/>
                        </a:lnSpc>
                        <a:spcAft>
                          <a:spcPts val="1000"/>
                        </a:spcAft>
                      </a:pPr>
                      <a:r>
                        <a:rPr lang="it-IT" sz="1200">
                          <a:effectLst/>
                        </a:rPr>
                        <a:t>Sono eseguiti in un arco temporale prestabilito. </a:t>
                      </a:r>
                    </a:p>
                    <a:p>
                      <a:pPr>
                        <a:lnSpc>
                          <a:spcPct val="115000"/>
                        </a:lnSpc>
                        <a:spcAft>
                          <a:spcPts val="1000"/>
                        </a:spcAft>
                      </a:pPr>
                      <a:r>
                        <a:rPr lang="it-IT" sz="1200">
                          <a:effectLst/>
                        </a:rPr>
                        <a:t> </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Sono iterativi: contengono compiti essenziali ricorrenti, generi e standard. </a:t>
                      </a:r>
                    </a:p>
                    <a:p>
                      <a:pPr>
                        <a:lnSpc>
                          <a:spcPct val="115000"/>
                        </a:lnSpc>
                        <a:spcAft>
                          <a:spcPts val="1000"/>
                        </a:spcAft>
                      </a:pPr>
                      <a:r>
                        <a:rPr lang="it-IT" sz="1000">
                          <a:effectLst/>
                        </a:rPr>
                        <a:t> </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Il lavoro è programmato per rivelare se lo studente ha conseguito una padronanza reale vs pseudopadronanza o comprensione vs solo familiarità nel tempo. </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6"/>
                  </a:ext>
                </a:extLst>
              </a:tr>
              <a:tr h="865212">
                <a:tc>
                  <a:txBody>
                    <a:bodyPr/>
                    <a:lstStyle/>
                    <a:p>
                      <a:pPr>
                        <a:lnSpc>
                          <a:spcPct val="115000"/>
                        </a:lnSpc>
                        <a:spcAft>
                          <a:spcPts val="1000"/>
                        </a:spcAft>
                      </a:pPr>
                      <a:r>
                        <a:rPr lang="it-IT" sz="1200">
                          <a:effectLst/>
                        </a:rPr>
                        <a:t>Dipendono da correlazioni tecniche elevate. </a:t>
                      </a:r>
                    </a:p>
                    <a:p>
                      <a:pPr>
                        <a:lnSpc>
                          <a:spcPct val="115000"/>
                        </a:lnSpc>
                        <a:spcAft>
                          <a:spcPts val="1000"/>
                        </a:spcAft>
                      </a:pPr>
                      <a:r>
                        <a:rPr lang="it-IT" sz="1200">
                          <a:effectLst/>
                        </a:rPr>
                        <a:t> </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Offrono un’evidenza diretta, coinvolgendo compiti che sono stati validati rispetto a ruoli essenziali adulti e sfide fondate sulla disciplina. </a:t>
                      </a:r>
                    </a:p>
                    <a:p>
                      <a:pPr>
                        <a:lnSpc>
                          <a:spcPct val="115000"/>
                        </a:lnSpc>
                        <a:spcAft>
                          <a:spcPts val="1000"/>
                        </a:spcAft>
                      </a:pPr>
                      <a:r>
                        <a:rPr lang="it-IT" sz="1000">
                          <a:effectLst/>
                        </a:rPr>
                        <a:t> </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Il compito è valido e giusto nel suo presentarsi. Per questo richiama l’interesse e la persistenza dello studente e sembra adatto a sfidare gli studenti e l’insegnante. </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7"/>
                  </a:ext>
                </a:extLst>
              </a:tr>
              <a:tr h="732511">
                <a:tc>
                  <a:txBody>
                    <a:bodyPr/>
                    <a:lstStyle/>
                    <a:p>
                      <a:pPr>
                        <a:lnSpc>
                          <a:spcPct val="115000"/>
                        </a:lnSpc>
                        <a:spcAft>
                          <a:spcPts val="1000"/>
                        </a:spcAft>
                      </a:pPr>
                      <a:r>
                        <a:rPr lang="it-IT" sz="1200">
                          <a:effectLst/>
                        </a:rPr>
                        <a:t>Offrono un opportunità di punteggio. </a:t>
                      </a:r>
                    </a:p>
                    <a:p>
                      <a:pPr>
                        <a:lnSpc>
                          <a:spcPct val="115000"/>
                        </a:lnSpc>
                        <a:spcAft>
                          <a:spcPts val="1000"/>
                        </a:spcAft>
                      </a:pPr>
                      <a:r>
                        <a:rPr lang="it-IT" sz="1200">
                          <a:effectLst/>
                        </a:rPr>
                        <a:t> </a:t>
                      </a:r>
                      <a:endParaRPr lang="it-IT" sz="12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Offrono un feedback utilizzabile, diagnostico (a volte alternativo): lo studente è capace di confermare i risultati e autoadattarsi nella misura in cui è necessario. </a:t>
                      </a:r>
                      <a:endParaRPr lang="it-IT" sz="1000">
                        <a:effectLst/>
                        <a:latin typeface="Calibri"/>
                        <a:ea typeface="Calibri"/>
                        <a:cs typeface="Times New Roman"/>
                      </a:endParaRPr>
                    </a:p>
                  </a:txBody>
                  <a:tcPr marL="26221" marR="26221" marT="0" marB="0"/>
                </a:tc>
                <a:tc>
                  <a:txBody>
                    <a:bodyPr/>
                    <a:lstStyle/>
                    <a:p>
                      <a:pPr>
                        <a:lnSpc>
                          <a:spcPct val="115000"/>
                        </a:lnSpc>
                        <a:spcAft>
                          <a:spcPts val="1000"/>
                        </a:spcAft>
                      </a:pPr>
                      <a:r>
                        <a:rPr lang="it-IT" sz="1000">
                          <a:effectLst/>
                        </a:rPr>
                        <a:t>La prova è programmata non solo per verificare la prestazione, ma anche per migliorare la prestazione futura. Lo studente è considerato come il «cliente» primario dell’informazione. </a:t>
                      </a:r>
                      <a:endParaRPr lang="it-IT" sz="1000">
                        <a:effectLst/>
                        <a:latin typeface="Calibri"/>
                        <a:ea typeface="Calibri"/>
                        <a:cs typeface="Times New Roman"/>
                      </a:endParaRPr>
                    </a:p>
                  </a:txBody>
                  <a:tcPr marL="26221" marR="26221"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2169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9EA51C0-7EC3-4D27-BA35-C0C8D10F6B2A}" type="slidenum">
              <a:rPr lang="it-IT" smtClean="0"/>
              <a:t>88</a:t>
            </a:fld>
            <a:endParaRPr lang="it-IT"/>
          </a:p>
        </p:txBody>
      </p:sp>
      <p:sp>
        <p:nvSpPr>
          <p:cNvPr id="6" name="Rettangolo 5"/>
          <p:cNvSpPr/>
          <p:nvPr/>
        </p:nvSpPr>
        <p:spPr>
          <a:xfrm>
            <a:off x="262756" y="1201707"/>
            <a:ext cx="8450318" cy="1323439"/>
          </a:xfrm>
          <a:prstGeom prst="rect">
            <a:avLst/>
          </a:prstGeom>
        </p:spPr>
        <p:txBody>
          <a:bodyPr wrap="square">
            <a:spAutoFit/>
          </a:bodyPr>
          <a:lstStyle/>
          <a:p>
            <a:r>
              <a:rPr lang="it-IT" sz="2000" dirty="0">
                <a:latin typeface="Cambria" panose="02040503050406030204" pitchFamily="18" charset="0"/>
              </a:rPr>
              <a:t>Se una prova autentica prevede step risolutivi non sempre rigorosamente susseguentisi, la verifica deve prevedere altrettanti step e pertanto la declinazione di una rubrica di valutazione diventa essenziale a non tralasciare nessun aspetto del processo di insegnamento-apprendimento</a:t>
            </a:r>
          </a:p>
        </p:txBody>
      </p:sp>
      <p:graphicFrame>
        <p:nvGraphicFramePr>
          <p:cNvPr id="7" name="Diagramma 6"/>
          <p:cNvGraphicFramePr/>
          <p:nvPr>
            <p:extLst>
              <p:ext uri="{D42A27DB-BD31-4B8C-83A1-F6EECF244321}">
                <p14:modId xmlns:p14="http://schemas.microsoft.com/office/powerpoint/2010/main" val="429157541"/>
              </p:ext>
            </p:extLst>
          </p:nvPr>
        </p:nvGraphicFramePr>
        <p:xfrm>
          <a:off x="126125" y="2853559"/>
          <a:ext cx="9014700" cy="3252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hape 44"/>
          <p:cNvSpPr txBox="1">
            <a:spLocks/>
          </p:cNvSpPr>
          <p:nvPr/>
        </p:nvSpPr>
        <p:spPr bwMode="auto">
          <a:xfrm>
            <a:off x="3175" y="0"/>
            <a:ext cx="9137650" cy="569913"/>
          </a:xfrm>
          <a:prstGeom prst="rect">
            <a:avLst/>
          </a:prstGeom>
          <a:solidFill>
            <a:schemeClr val="accent5"/>
          </a:solidFill>
          <a:ln>
            <a:noFill/>
          </a:ln>
          <a:extLst/>
        </p:spPr>
        <p:txBody>
          <a:bodyPr lIns="82283" tIns="41130" rIns="82283" bIns="41130"/>
          <a:lstStyle>
            <a:lvl1pPr eaLnBrk="0" hangingPunct="0">
              <a:spcBef>
                <a:spcPct val="20000"/>
              </a:spcBef>
              <a:buClr>
                <a:schemeClr val="accent1"/>
              </a:buClr>
              <a:buSzPct val="95000"/>
              <a:buFont typeface="Rage Italic" pitchFamily="66" charset="0"/>
              <a:buChar char="0"/>
              <a:defRPr sz="2400">
                <a:solidFill>
                  <a:srgbClr val="404040"/>
                </a:solidFill>
                <a:latin typeface="Cambria" pitchFamily="18" charset="0"/>
              </a:defRPr>
            </a:lvl1pPr>
            <a:lvl2pPr marL="742950" indent="-285750" eaLnBrk="0" hangingPunct="0">
              <a:spcBef>
                <a:spcPct val="20000"/>
              </a:spcBef>
              <a:buClr>
                <a:schemeClr val="accent1"/>
              </a:buClr>
              <a:buSzPct val="95000"/>
              <a:buFont typeface="Rage Italic" pitchFamily="66" charset="0"/>
              <a:buChar char="0"/>
              <a:defRPr sz="2200">
                <a:solidFill>
                  <a:srgbClr val="404040"/>
                </a:solidFill>
                <a:latin typeface="Cambria" pitchFamily="18" charset="0"/>
              </a:defRPr>
            </a:lvl2pPr>
            <a:lvl3pPr marL="1143000" indent="-228600" eaLnBrk="0" hangingPunct="0">
              <a:spcBef>
                <a:spcPct val="20000"/>
              </a:spcBef>
              <a:buClr>
                <a:schemeClr val="accent1"/>
              </a:buClr>
              <a:buSzPct val="95000"/>
              <a:buFont typeface="Rage Italic" pitchFamily="66" charset="0"/>
              <a:buChar char="0"/>
              <a:defRPr sz="2000">
                <a:solidFill>
                  <a:srgbClr val="404040"/>
                </a:solidFill>
                <a:latin typeface="Cambria" pitchFamily="18" charset="0"/>
              </a:defRPr>
            </a:lvl3pPr>
            <a:lvl4pPr marL="1600200" indent="-228600" eaLnBrk="0" hangingPunct="0">
              <a:spcBef>
                <a:spcPct val="20000"/>
              </a:spcBef>
              <a:buClr>
                <a:schemeClr val="accent1"/>
              </a:buClr>
              <a:buSzPct val="95000"/>
              <a:buFont typeface="Rage Italic" pitchFamily="66" charset="0"/>
              <a:buChar char="0"/>
              <a:defRPr sz="1600">
                <a:solidFill>
                  <a:srgbClr val="404040"/>
                </a:solidFill>
                <a:latin typeface="Cambria" pitchFamily="18" charset="0"/>
              </a:defRPr>
            </a:lvl4pPr>
            <a:lvl5pPr marL="2057400" indent="-228600" eaLnBrk="0" hangingPunct="0">
              <a:spcBef>
                <a:spcPct val="20000"/>
              </a:spcBef>
              <a:buClr>
                <a:schemeClr val="accent1"/>
              </a:buClr>
              <a:buSzPct val="95000"/>
              <a:buFont typeface="Rage Italic" pitchFamily="66" charset="0"/>
              <a:buChar char="0"/>
              <a:defRPr sz="1400">
                <a:solidFill>
                  <a:srgbClr val="404040"/>
                </a:solidFill>
                <a:latin typeface="Cambria" pitchFamily="18" charset="0"/>
              </a:defRPr>
            </a:lvl5pPr>
            <a:lvl6pPr marL="25146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6pPr>
            <a:lvl7pPr marL="29718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7pPr>
            <a:lvl8pPr marL="34290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8pPr>
            <a:lvl9pPr marL="3886200" indent="-228600" eaLnBrk="0" fontAlgn="base" hangingPunct="0">
              <a:spcBef>
                <a:spcPct val="20000"/>
              </a:spcBef>
              <a:spcAft>
                <a:spcPct val="0"/>
              </a:spcAft>
              <a:buClr>
                <a:schemeClr val="accent1"/>
              </a:buClr>
              <a:buSzPct val="95000"/>
              <a:buFont typeface="Rage Italic" pitchFamily="66" charset="0"/>
              <a:buChar char="0"/>
              <a:defRPr sz="1400">
                <a:solidFill>
                  <a:srgbClr val="404040"/>
                </a:solidFill>
                <a:latin typeface="Cambria" pitchFamily="18" charset="0"/>
              </a:defRPr>
            </a:lvl9pPr>
          </a:lstStyle>
          <a:p>
            <a:pPr algn="ctr" eaLnBrk="1" hangingPunct="1">
              <a:lnSpc>
                <a:spcPct val="95000"/>
              </a:lnSpc>
              <a:spcBef>
                <a:spcPct val="0"/>
              </a:spcBef>
              <a:buClrTx/>
              <a:buSzTx/>
              <a:buFontTx/>
              <a:buNone/>
            </a:pPr>
            <a:r>
              <a:rPr lang="it-IT" altLang="it-IT" sz="4000">
                <a:solidFill>
                  <a:schemeClr val="bg1"/>
                </a:solidFill>
                <a:sym typeface="Arial" pitchFamily="34" charset="0"/>
              </a:rPr>
              <a:t>La valutazione delle comptenze in Mat</a:t>
            </a:r>
            <a:endParaRPr lang="en-US" altLang="it-IT" sz="4000" b="1">
              <a:solidFill>
                <a:schemeClr val="bg1"/>
              </a:solidFill>
              <a:cs typeface="Arial" pitchFamily="34" charset="0"/>
              <a:sym typeface="Arial" pitchFamily="34" charset="0"/>
            </a:endParaRPr>
          </a:p>
        </p:txBody>
      </p:sp>
    </p:spTree>
    <p:extLst>
      <p:ext uri="{BB962C8B-B14F-4D97-AF65-F5344CB8AC3E}">
        <p14:creationId xmlns:p14="http://schemas.microsoft.com/office/powerpoint/2010/main" val="7366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
                                            <p:graphicEl>
                                              <a:dgm id="{3807E16E-E67A-4E3A-94F6-6B9B948C18E3}"/>
                                            </p:graphicEl>
                                          </p:spTgt>
                                        </p:tgtEl>
                                        <p:attrNameLst>
                                          <p:attrName>style.visibility</p:attrName>
                                        </p:attrNameLst>
                                      </p:cBhvr>
                                      <p:to>
                                        <p:strVal val="visible"/>
                                      </p:to>
                                    </p:set>
                                    <p:anim calcmode="lin" valueType="num">
                                      <p:cBhvr additive="base">
                                        <p:cTn id="13" dur="500" fill="hold"/>
                                        <p:tgtEl>
                                          <p:spTgt spid="7">
                                            <p:graphicEl>
                                              <a:dgm id="{3807E16E-E67A-4E3A-94F6-6B9B948C18E3}"/>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graphicEl>
                                              <a:dgm id="{3807E16E-E67A-4E3A-94F6-6B9B948C18E3}"/>
                                            </p:graphicEl>
                                          </p:spTgt>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7">
                                            <p:graphicEl>
                                              <a:dgm id="{A8FC74A3-0295-42ED-BE90-4D09E6F6B654}"/>
                                            </p:graphicEl>
                                          </p:spTgt>
                                        </p:tgtEl>
                                        <p:attrNameLst>
                                          <p:attrName>style.visibility</p:attrName>
                                        </p:attrNameLst>
                                      </p:cBhvr>
                                      <p:to>
                                        <p:strVal val="visible"/>
                                      </p:to>
                                    </p:set>
                                    <p:anim calcmode="lin" valueType="num">
                                      <p:cBhvr additive="base">
                                        <p:cTn id="17" dur="500" fill="hold"/>
                                        <p:tgtEl>
                                          <p:spTgt spid="7">
                                            <p:graphicEl>
                                              <a:dgm id="{A8FC74A3-0295-42ED-BE90-4D09E6F6B654}"/>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graphicEl>
                                              <a:dgm id="{A8FC74A3-0295-42ED-BE90-4D09E6F6B654}"/>
                                            </p:graphicEl>
                                          </p:spTgt>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7">
                                            <p:graphicEl>
                                              <a:dgm id="{7D998C79-A7CE-445F-9309-64D2433D1FA1}"/>
                                            </p:graphicEl>
                                          </p:spTgt>
                                        </p:tgtEl>
                                        <p:attrNameLst>
                                          <p:attrName>style.visibility</p:attrName>
                                        </p:attrNameLst>
                                      </p:cBhvr>
                                      <p:to>
                                        <p:strVal val="visible"/>
                                      </p:to>
                                    </p:set>
                                    <p:anim calcmode="lin" valueType="num">
                                      <p:cBhvr additive="base">
                                        <p:cTn id="21" dur="500" fill="hold"/>
                                        <p:tgtEl>
                                          <p:spTgt spid="7">
                                            <p:graphicEl>
                                              <a:dgm id="{7D998C79-A7CE-445F-9309-64D2433D1FA1}"/>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graphicEl>
                                              <a:dgm id="{7D998C79-A7CE-445F-9309-64D2433D1FA1}"/>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7">
                                            <p:graphicEl>
                                              <a:dgm id="{1562AD57-080C-49AD-990E-2E80393DF1DF}"/>
                                            </p:graphicEl>
                                          </p:spTgt>
                                        </p:tgtEl>
                                        <p:attrNameLst>
                                          <p:attrName>style.visibility</p:attrName>
                                        </p:attrNameLst>
                                      </p:cBhvr>
                                      <p:to>
                                        <p:strVal val="visible"/>
                                      </p:to>
                                    </p:set>
                                    <p:anim calcmode="lin" valueType="num">
                                      <p:cBhvr additive="base">
                                        <p:cTn id="27" dur="500" fill="hold"/>
                                        <p:tgtEl>
                                          <p:spTgt spid="7">
                                            <p:graphicEl>
                                              <a:dgm id="{1562AD57-080C-49AD-990E-2E80393DF1DF}"/>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graphicEl>
                                              <a:dgm id="{1562AD57-080C-49AD-990E-2E80393DF1DF}"/>
                                            </p:graphicEl>
                                          </p:spTgt>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7">
                                            <p:graphicEl>
                                              <a:dgm id="{56AA9888-A4DB-4AB1-BBBE-B05DE4AE4EC7}"/>
                                            </p:graphicEl>
                                          </p:spTgt>
                                        </p:tgtEl>
                                        <p:attrNameLst>
                                          <p:attrName>style.visibility</p:attrName>
                                        </p:attrNameLst>
                                      </p:cBhvr>
                                      <p:to>
                                        <p:strVal val="visible"/>
                                      </p:to>
                                    </p:set>
                                    <p:anim calcmode="lin" valueType="num">
                                      <p:cBhvr additive="base">
                                        <p:cTn id="31" dur="500" fill="hold"/>
                                        <p:tgtEl>
                                          <p:spTgt spid="7">
                                            <p:graphicEl>
                                              <a:dgm id="{56AA9888-A4DB-4AB1-BBBE-B05DE4AE4EC7}"/>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graphicEl>
                                              <a:dgm id="{56AA9888-A4DB-4AB1-BBBE-B05DE4AE4EC7}"/>
                                            </p:graphicEl>
                                          </p:spTgt>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7">
                                            <p:graphicEl>
                                              <a:dgm id="{BBEF8D0D-081A-40A4-B60B-940C01D80588}"/>
                                            </p:graphicEl>
                                          </p:spTgt>
                                        </p:tgtEl>
                                        <p:attrNameLst>
                                          <p:attrName>style.visibility</p:attrName>
                                        </p:attrNameLst>
                                      </p:cBhvr>
                                      <p:to>
                                        <p:strVal val="visible"/>
                                      </p:to>
                                    </p:set>
                                    <p:anim calcmode="lin" valueType="num">
                                      <p:cBhvr additive="base">
                                        <p:cTn id="35" dur="500" fill="hold"/>
                                        <p:tgtEl>
                                          <p:spTgt spid="7">
                                            <p:graphicEl>
                                              <a:dgm id="{BBEF8D0D-081A-40A4-B60B-940C01D80588}"/>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graphicEl>
                                              <a:dgm id="{BBEF8D0D-081A-40A4-B60B-940C01D80588}"/>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grpId="0" nodeType="clickEffect">
                                  <p:stCondLst>
                                    <p:cond delay="0"/>
                                  </p:stCondLst>
                                  <p:childTnLst>
                                    <p:set>
                                      <p:cBhvr>
                                        <p:cTn id="40" dur="1" fill="hold">
                                          <p:stCondLst>
                                            <p:cond delay="0"/>
                                          </p:stCondLst>
                                        </p:cTn>
                                        <p:tgtEl>
                                          <p:spTgt spid="7">
                                            <p:graphicEl>
                                              <a:dgm id="{E656816C-F4FB-4364-A016-3C6B54AB881D}"/>
                                            </p:graphicEl>
                                          </p:spTgt>
                                        </p:tgtEl>
                                        <p:attrNameLst>
                                          <p:attrName>style.visibility</p:attrName>
                                        </p:attrNameLst>
                                      </p:cBhvr>
                                      <p:to>
                                        <p:strVal val="visible"/>
                                      </p:to>
                                    </p:set>
                                    <p:anim calcmode="lin" valueType="num">
                                      <p:cBhvr additive="base">
                                        <p:cTn id="41" dur="500" fill="hold"/>
                                        <p:tgtEl>
                                          <p:spTgt spid="7">
                                            <p:graphicEl>
                                              <a:dgm id="{E656816C-F4FB-4364-A016-3C6B54AB881D}"/>
                                            </p:graphic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graphicEl>
                                              <a:dgm id="{E656816C-F4FB-4364-A016-3C6B54AB881D}"/>
                                            </p:graphicEl>
                                          </p:spTgt>
                                        </p:tgtEl>
                                        <p:attrNameLst>
                                          <p:attrName>ppt_y</p:attrName>
                                        </p:attrNameLst>
                                      </p:cBhvr>
                                      <p:tavLst>
                                        <p:tav tm="0">
                                          <p:val>
                                            <p:strVal val="1+#ppt_h/2"/>
                                          </p:val>
                                        </p:tav>
                                        <p:tav tm="100000">
                                          <p:val>
                                            <p:strVal val="#ppt_y"/>
                                          </p:val>
                                        </p:tav>
                                      </p:tavLst>
                                    </p:anim>
                                  </p:childTnLst>
                                </p:cTn>
                              </p:par>
                              <p:par>
                                <p:cTn id="43" presetID="2" presetClass="entr" presetSubtype="12" fill="hold" grpId="0" nodeType="withEffect">
                                  <p:stCondLst>
                                    <p:cond delay="0"/>
                                  </p:stCondLst>
                                  <p:childTnLst>
                                    <p:set>
                                      <p:cBhvr>
                                        <p:cTn id="44" dur="1" fill="hold">
                                          <p:stCondLst>
                                            <p:cond delay="0"/>
                                          </p:stCondLst>
                                        </p:cTn>
                                        <p:tgtEl>
                                          <p:spTgt spid="7">
                                            <p:graphicEl>
                                              <a:dgm id="{AD9D999C-6EAD-4B05-BA96-EE99B61C66DF}"/>
                                            </p:graphicEl>
                                          </p:spTgt>
                                        </p:tgtEl>
                                        <p:attrNameLst>
                                          <p:attrName>style.visibility</p:attrName>
                                        </p:attrNameLst>
                                      </p:cBhvr>
                                      <p:to>
                                        <p:strVal val="visible"/>
                                      </p:to>
                                    </p:set>
                                    <p:anim calcmode="lin" valueType="num">
                                      <p:cBhvr additive="base">
                                        <p:cTn id="45" dur="500" fill="hold"/>
                                        <p:tgtEl>
                                          <p:spTgt spid="7">
                                            <p:graphicEl>
                                              <a:dgm id="{AD9D999C-6EAD-4B05-BA96-EE99B61C66D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7">
                                            <p:graphicEl>
                                              <a:dgm id="{AD9D999C-6EAD-4B05-BA96-EE99B61C66DF}"/>
                                            </p:graphicEl>
                                          </p:spTgt>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7">
                                            <p:graphicEl>
                                              <a:dgm id="{3F7628B2-EB75-4B61-A36A-A04A0A518DBC}"/>
                                            </p:graphicEl>
                                          </p:spTgt>
                                        </p:tgtEl>
                                        <p:attrNameLst>
                                          <p:attrName>style.visibility</p:attrName>
                                        </p:attrNameLst>
                                      </p:cBhvr>
                                      <p:to>
                                        <p:strVal val="visible"/>
                                      </p:to>
                                    </p:set>
                                    <p:anim calcmode="lin" valueType="num">
                                      <p:cBhvr additive="base">
                                        <p:cTn id="49" dur="500" fill="hold"/>
                                        <p:tgtEl>
                                          <p:spTgt spid="7">
                                            <p:graphicEl>
                                              <a:dgm id="{3F7628B2-EB75-4B61-A36A-A04A0A518DBC}"/>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graphicEl>
                                              <a:dgm id="{3F7628B2-EB75-4B61-A36A-A04A0A518DBC}"/>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7">
                                            <p:graphicEl>
                                              <a:dgm id="{3CE39413-CE40-4AAC-97BD-C65B731BF03F}"/>
                                            </p:graphicEl>
                                          </p:spTgt>
                                        </p:tgtEl>
                                        <p:attrNameLst>
                                          <p:attrName>style.visibility</p:attrName>
                                        </p:attrNameLst>
                                      </p:cBhvr>
                                      <p:to>
                                        <p:strVal val="visible"/>
                                      </p:to>
                                    </p:set>
                                    <p:anim calcmode="lin" valueType="num">
                                      <p:cBhvr additive="base">
                                        <p:cTn id="55" dur="500" fill="hold"/>
                                        <p:tgtEl>
                                          <p:spTgt spid="7">
                                            <p:graphicEl>
                                              <a:dgm id="{3CE39413-CE40-4AAC-97BD-C65B731BF03F}"/>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graphicEl>
                                              <a:dgm id="{3CE39413-CE40-4AAC-97BD-C65B731BF03F}"/>
                                            </p:graphicEl>
                                          </p:spTgt>
                                        </p:tgtEl>
                                        <p:attrNameLst>
                                          <p:attrName>ppt_y</p:attrName>
                                        </p:attrNameLst>
                                      </p:cBhvr>
                                      <p:tavLst>
                                        <p:tav tm="0">
                                          <p:val>
                                            <p:strVal val="1+#ppt_h/2"/>
                                          </p:val>
                                        </p:tav>
                                        <p:tav tm="100000">
                                          <p:val>
                                            <p:strVal val="#ppt_y"/>
                                          </p:val>
                                        </p:tav>
                                      </p:tavLst>
                                    </p:anim>
                                  </p:childTnLst>
                                </p:cTn>
                              </p:par>
                              <p:par>
                                <p:cTn id="57" presetID="2" presetClass="entr" presetSubtype="12" fill="hold" grpId="0" nodeType="withEffect">
                                  <p:stCondLst>
                                    <p:cond delay="0"/>
                                  </p:stCondLst>
                                  <p:childTnLst>
                                    <p:set>
                                      <p:cBhvr>
                                        <p:cTn id="58" dur="1" fill="hold">
                                          <p:stCondLst>
                                            <p:cond delay="0"/>
                                          </p:stCondLst>
                                        </p:cTn>
                                        <p:tgtEl>
                                          <p:spTgt spid="7">
                                            <p:graphicEl>
                                              <a:dgm id="{47426D8E-3F54-4E6C-BFF4-F4F9DA28B812}"/>
                                            </p:graphicEl>
                                          </p:spTgt>
                                        </p:tgtEl>
                                        <p:attrNameLst>
                                          <p:attrName>style.visibility</p:attrName>
                                        </p:attrNameLst>
                                      </p:cBhvr>
                                      <p:to>
                                        <p:strVal val="visible"/>
                                      </p:to>
                                    </p:set>
                                    <p:anim calcmode="lin" valueType="num">
                                      <p:cBhvr additive="base">
                                        <p:cTn id="59" dur="500" fill="hold"/>
                                        <p:tgtEl>
                                          <p:spTgt spid="7">
                                            <p:graphicEl>
                                              <a:dgm id="{47426D8E-3F54-4E6C-BFF4-F4F9DA28B812}"/>
                                            </p:graphic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7">
                                            <p:graphicEl>
                                              <a:dgm id="{47426D8E-3F54-4E6C-BFF4-F4F9DA28B812}"/>
                                            </p:graphicEl>
                                          </p:spTgt>
                                        </p:tgtEl>
                                        <p:attrNameLst>
                                          <p:attrName>ppt_y</p:attrName>
                                        </p:attrNameLst>
                                      </p:cBhvr>
                                      <p:tavLst>
                                        <p:tav tm="0">
                                          <p:val>
                                            <p:strVal val="1+#ppt_h/2"/>
                                          </p:val>
                                        </p:tav>
                                        <p:tav tm="100000">
                                          <p:val>
                                            <p:strVal val="#ppt_y"/>
                                          </p:val>
                                        </p:tav>
                                      </p:tavLst>
                                    </p:anim>
                                  </p:childTnLst>
                                </p:cTn>
                              </p:par>
                              <p:par>
                                <p:cTn id="61" presetID="2" presetClass="entr" presetSubtype="12" fill="hold" grpId="0" nodeType="withEffect">
                                  <p:stCondLst>
                                    <p:cond delay="0"/>
                                  </p:stCondLst>
                                  <p:childTnLst>
                                    <p:set>
                                      <p:cBhvr>
                                        <p:cTn id="62" dur="1" fill="hold">
                                          <p:stCondLst>
                                            <p:cond delay="0"/>
                                          </p:stCondLst>
                                        </p:cTn>
                                        <p:tgtEl>
                                          <p:spTgt spid="7">
                                            <p:graphicEl>
                                              <a:dgm id="{74FEBC09-5D40-4840-8638-14F8C06EB1BE}"/>
                                            </p:graphicEl>
                                          </p:spTgt>
                                        </p:tgtEl>
                                        <p:attrNameLst>
                                          <p:attrName>style.visibility</p:attrName>
                                        </p:attrNameLst>
                                      </p:cBhvr>
                                      <p:to>
                                        <p:strVal val="visible"/>
                                      </p:to>
                                    </p:set>
                                    <p:anim calcmode="lin" valueType="num">
                                      <p:cBhvr additive="base">
                                        <p:cTn id="63" dur="500" fill="hold"/>
                                        <p:tgtEl>
                                          <p:spTgt spid="7">
                                            <p:graphicEl>
                                              <a:dgm id="{74FEBC09-5D40-4840-8638-14F8C06EB1BE}"/>
                                            </p:graphic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7">
                                            <p:graphicEl>
                                              <a:dgm id="{74FEBC09-5D40-4840-8638-14F8C06EB1BE}"/>
                                            </p:graphic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7">
                                            <p:graphicEl>
                                              <a:dgm id="{4619D654-AA6C-43F8-8A58-8693BE1A931D}"/>
                                            </p:graphicEl>
                                          </p:spTgt>
                                        </p:tgtEl>
                                        <p:attrNameLst>
                                          <p:attrName>style.visibility</p:attrName>
                                        </p:attrNameLst>
                                      </p:cBhvr>
                                      <p:to>
                                        <p:strVal val="visible"/>
                                      </p:to>
                                    </p:set>
                                    <p:anim calcmode="lin" valueType="num">
                                      <p:cBhvr additive="base">
                                        <p:cTn id="69" dur="500" fill="hold"/>
                                        <p:tgtEl>
                                          <p:spTgt spid="7">
                                            <p:graphicEl>
                                              <a:dgm id="{4619D654-AA6C-43F8-8A58-8693BE1A931D}"/>
                                            </p:graphic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7">
                                            <p:graphicEl>
                                              <a:dgm id="{4619D654-AA6C-43F8-8A58-8693BE1A931D}"/>
                                            </p:graphicEl>
                                          </p:spTgt>
                                        </p:tgtEl>
                                        <p:attrNameLst>
                                          <p:attrName>ppt_y</p:attrName>
                                        </p:attrNameLst>
                                      </p:cBhvr>
                                      <p:tavLst>
                                        <p:tav tm="0">
                                          <p:val>
                                            <p:strVal val="1+#ppt_h/2"/>
                                          </p:val>
                                        </p:tav>
                                        <p:tav tm="100000">
                                          <p:val>
                                            <p:strVal val="#ppt_y"/>
                                          </p:val>
                                        </p:tav>
                                      </p:tavLst>
                                    </p:anim>
                                  </p:childTnLst>
                                </p:cTn>
                              </p:par>
                              <p:par>
                                <p:cTn id="71" presetID="2" presetClass="entr" presetSubtype="12" fill="hold" grpId="0" nodeType="withEffect">
                                  <p:stCondLst>
                                    <p:cond delay="0"/>
                                  </p:stCondLst>
                                  <p:childTnLst>
                                    <p:set>
                                      <p:cBhvr>
                                        <p:cTn id="72" dur="1" fill="hold">
                                          <p:stCondLst>
                                            <p:cond delay="0"/>
                                          </p:stCondLst>
                                        </p:cTn>
                                        <p:tgtEl>
                                          <p:spTgt spid="7">
                                            <p:graphicEl>
                                              <a:dgm id="{B8225E83-BD57-4173-A232-E8287D88FA5D}"/>
                                            </p:graphicEl>
                                          </p:spTgt>
                                        </p:tgtEl>
                                        <p:attrNameLst>
                                          <p:attrName>style.visibility</p:attrName>
                                        </p:attrNameLst>
                                      </p:cBhvr>
                                      <p:to>
                                        <p:strVal val="visible"/>
                                      </p:to>
                                    </p:set>
                                    <p:anim calcmode="lin" valueType="num">
                                      <p:cBhvr additive="base">
                                        <p:cTn id="73" dur="500" fill="hold"/>
                                        <p:tgtEl>
                                          <p:spTgt spid="7">
                                            <p:graphicEl>
                                              <a:dgm id="{B8225E83-BD57-4173-A232-E8287D88FA5D}"/>
                                            </p:graphic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
                                            <p:graphicEl>
                                              <a:dgm id="{B8225E83-BD57-4173-A232-E8287D88FA5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Sub>
          <a:bldDgm bld="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Text Box 2"/>
          <p:cNvSpPr txBox="1">
            <a:spLocks noChangeArrowheads="1"/>
          </p:cNvSpPr>
          <p:nvPr/>
        </p:nvSpPr>
        <p:spPr bwMode="auto">
          <a:xfrm>
            <a:off x="-31464" y="5416673"/>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2000" b="0" i="1" dirty="0">
                <a:latin typeface="Cambria" panose="02040503050406030204" pitchFamily="18" charset="0"/>
              </a:rPr>
              <a:t>“</a:t>
            </a:r>
            <a:r>
              <a:rPr lang="it-IT" altLang="it-IT" sz="2000" i="1" dirty="0">
                <a:latin typeface="Cambria" panose="02040503050406030204" pitchFamily="18" charset="0"/>
              </a:rPr>
              <a:t>problemi complessi e aperti posti agli studenti come mezzo per dimostrare la padronanza di qualcosa.”</a:t>
            </a:r>
            <a:r>
              <a:rPr lang="it-IT" altLang="it-IT" sz="2000" b="0" i="1" dirty="0">
                <a:latin typeface="Cambria" panose="02040503050406030204" pitchFamily="18" charset="0"/>
              </a:rPr>
              <a:t> </a:t>
            </a:r>
          </a:p>
          <a:p>
            <a:pPr algn="r">
              <a:spcBef>
                <a:spcPct val="0"/>
              </a:spcBef>
            </a:pPr>
            <a:r>
              <a:rPr lang="it-IT" altLang="it-IT" sz="2000" b="0" dirty="0">
                <a:latin typeface="Cambria" panose="02040503050406030204" pitchFamily="18" charset="0"/>
              </a:rPr>
              <a:t>(</a:t>
            </a:r>
            <a:r>
              <a:rPr lang="it-IT" altLang="it-IT" sz="2000" b="0" dirty="0" err="1">
                <a:latin typeface="Cambria" panose="02040503050406030204" pitchFamily="18" charset="0"/>
              </a:rPr>
              <a:t>Glatthorn</a:t>
            </a:r>
            <a:r>
              <a:rPr lang="it-IT" altLang="it-IT" sz="2000" b="0" dirty="0">
                <a:latin typeface="Cambria" panose="02040503050406030204" pitchFamily="18" charset="0"/>
              </a:rPr>
              <a:t>, 1999)</a:t>
            </a:r>
            <a:r>
              <a:rPr lang="it-IT" altLang="it-IT" sz="2000" b="0" i="1" dirty="0">
                <a:latin typeface="Cambria" panose="02040503050406030204" pitchFamily="18" charset="0"/>
              </a:rPr>
              <a:t>  </a:t>
            </a:r>
          </a:p>
        </p:txBody>
      </p:sp>
      <p:sp>
        <p:nvSpPr>
          <p:cNvPr id="709635" name="Text Box 3"/>
          <p:cNvSpPr txBox="1">
            <a:spLocks noChangeArrowheads="1"/>
          </p:cNvSpPr>
          <p:nvPr/>
        </p:nvSpPr>
        <p:spPr bwMode="auto">
          <a:xfrm>
            <a:off x="539552" y="595536"/>
            <a:ext cx="8243887" cy="457200"/>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 typeface="Monotype Sorts" pitchFamily="2" charset="2"/>
              <a:buNone/>
            </a:pPr>
            <a:endParaRPr lang="it-IT" altLang="it-IT" sz="2400">
              <a:solidFill>
                <a:schemeClr val="accent2"/>
              </a:solidFill>
            </a:endParaRPr>
          </a:p>
        </p:txBody>
      </p:sp>
      <p:sp>
        <p:nvSpPr>
          <p:cNvPr id="709637" name="Text Box 5"/>
          <p:cNvSpPr txBox="1">
            <a:spLocks noChangeArrowheads="1"/>
          </p:cNvSpPr>
          <p:nvPr/>
        </p:nvSpPr>
        <p:spPr bwMode="auto">
          <a:xfrm>
            <a:off x="251520" y="1229851"/>
            <a:ext cx="4495800" cy="461665"/>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 typeface="Monotype Sorts" pitchFamily="2" charset="2"/>
              <a:buNone/>
            </a:pPr>
            <a:endParaRPr lang="it-IT" altLang="it-IT" sz="2400">
              <a:solidFill>
                <a:srgbClr val="FF0000"/>
              </a:solidFill>
            </a:endParaRPr>
          </a:p>
        </p:txBody>
      </p:sp>
      <p:sp>
        <p:nvSpPr>
          <p:cNvPr id="709640" name="Text Box 8"/>
          <p:cNvSpPr txBox="1">
            <a:spLocks noChangeArrowheads="1"/>
          </p:cNvSpPr>
          <p:nvPr/>
        </p:nvSpPr>
        <p:spPr bwMode="auto">
          <a:xfrm>
            <a:off x="5222875" y="1301859"/>
            <a:ext cx="3886200" cy="461665"/>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 typeface="Monotype Sorts" pitchFamily="2" charset="2"/>
              <a:buNone/>
            </a:pPr>
            <a:endParaRPr lang="it-IT" altLang="it-IT" sz="2400">
              <a:solidFill>
                <a:srgbClr val="008000"/>
              </a:solidFill>
            </a:endParaRPr>
          </a:p>
        </p:txBody>
      </p:sp>
      <p:sp>
        <p:nvSpPr>
          <p:cNvPr id="20" name="Shape 44"/>
          <p:cNvSpPr txBox="1">
            <a:spLocks/>
          </p:cNvSpPr>
          <p:nvPr/>
        </p:nvSpPr>
        <p:spPr bwMode="auto">
          <a:xfrm>
            <a:off x="3175" y="0"/>
            <a:ext cx="9137650" cy="569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83" tIns="41130" rIns="82283" bIns="41130"/>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lnSpc>
                <a:spcPct val="95000"/>
              </a:lnSpc>
              <a:spcBef>
                <a:spcPct val="0"/>
              </a:spcBef>
              <a:buFontTx/>
              <a:buNone/>
            </a:pPr>
            <a:r>
              <a:rPr lang="en-US" altLang="it-IT" sz="4000">
                <a:solidFill>
                  <a:srgbClr val="FFFFFF"/>
                </a:solidFill>
                <a:latin typeface="Arial" charset="0"/>
                <a:cs typeface="Arial" charset="0"/>
                <a:sym typeface="Arial" charset="0"/>
              </a:rPr>
              <a:t>La valutazione in matematica</a:t>
            </a:r>
          </a:p>
        </p:txBody>
      </p:sp>
      <p:graphicFrame>
        <p:nvGraphicFramePr>
          <p:cNvPr id="2" name="Diagramma 1"/>
          <p:cNvGraphicFramePr/>
          <p:nvPr>
            <p:extLst>
              <p:ext uri="{D42A27DB-BD31-4B8C-83A1-F6EECF244321}">
                <p14:modId xmlns:p14="http://schemas.microsoft.com/office/powerpoint/2010/main" val="3382034683"/>
              </p:ext>
            </p:extLst>
          </p:nvPr>
        </p:nvGraphicFramePr>
        <p:xfrm>
          <a:off x="395536" y="83671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ma 2"/>
          <p:cNvGraphicFramePr/>
          <p:nvPr>
            <p:extLst>
              <p:ext uri="{D42A27DB-BD31-4B8C-83A1-F6EECF244321}">
                <p14:modId xmlns:p14="http://schemas.microsoft.com/office/powerpoint/2010/main" val="3390669573"/>
              </p:ext>
            </p:extLst>
          </p:nvPr>
        </p:nvGraphicFramePr>
        <p:xfrm>
          <a:off x="6011863" y="3672184"/>
          <a:ext cx="2872680" cy="9867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2132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09635"/>
                                        </p:tgtEl>
                                        <p:attrNameLst>
                                          <p:attrName>style.visibility</p:attrName>
                                        </p:attrNameLst>
                                      </p:cBhvr>
                                      <p:to>
                                        <p:strVal val="visible"/>
                                      </p:to>
                                    </p:set>
                                    <p:animEffect transition="in" filter="strips(downLeft)">
                                      <p:cBhvr>
                                        <p:cTn id="7" dur="500"/>
                                        <p:tgtEl>
                                          <p:spTgt spid="709635"/>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709634"/>
                                        </p:tgtEl>
                                        <p:attrNameLst>
                                          <p:attrName>style.visibility</p:attrName>
                                        </p:attrNameLst>
                                      </p:cBhvr>
                                      <p:to>
                                        <p:strVal val="visible"/>
                                      </p:to>
                                    </p:set>
                                    <p:animEffect transition="in" filter="strips(downLeft)">
                                      <p:cBhvr>
                                        <p:cTn id="11" dur="500"/>
                                        <p:tgtEl>
                                          <p:spTgt spid="709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709637"/>
                                        </p:tgtEl>
                                        <p:attrNameLst>
                                          <p:attrName>style.visibility</p:attrName>
                                        </p:attrNameLst>
                                      </p:cBhvr>
                                      <p:to>
                                        <p:strVal val="visible"/>
                                      </p:to>
                                    </p:set>
                                    <p:animEffect transition="in" filter="strips(downLeft)">
                                      <p:cBhvr>
                                        <p:cTn id="16" dur="500"/>
                                        <p:tgtEl>
                                          <p:spTgt spid="7096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709640"/>
                                        </p:tgtEl>
                                        <p:attrNameLst>
                                          <p:attrName>style.visibility</p:attrName>
                                        </p:attrNameLst>
                                      </p:cBhvr>
                                      <p:to>
                                        <p:strVal val="visible"/>
                                      </p:to>
                                    </p:set>
                                    <p:animEffect transition="in" filter="strips(downLeft)">
                                      <p:cBhvr>
                                        <p:cTn id="21" dur="500"/>
                                        <p:tgtEl>
                                          <p:spTgt spid="70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4" grpId="0" autoUpdateAnimBg="0"/>
      <p:bldP spid="709635" grpId="0" animBg="1" autoUpdateAnimBg="0"/>
      <p:bldP spid="709637" grpId="0" animBg="1" autoUpdateAnimBg="0"/>
      <p:bldP spid="709640"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74292"/>
            <a:ext cx="9125100" cy="361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23528" y="843677"/>
            <a:ext cx="8496944" cy="2585323"/>
          </a:xfrm>
          <a:prstGeom prst="rect">
            <a:avLst/>
          </a:prstGeom>
        </p:spPr>
        <p:txBody>
          <a:bodyPr wrap="square">
            <a:spAutoFit/>
          </a:bodyPr>
          <a:lstStyle/>
          <a:p>
            <a:r>
              <a:rPr lang="it-IT" i="1" dirty="0"/>
              <a:t>La competenza [può essere concepita] come un insieme articolato di elementi: le capacità, le conoscenze, le esperienze finalizzate. La capacità in termini generali può essere definita come la dotazione personale che</a:t>
            </a:r>
            <a:r>
              <a:rPr lang="it-IT" dirty="0"/>
              <a:t> </a:t>
            </a:r>
            <a:r>
              <a:rPr lang="it-IT" i="1" dirty="0"/>
              <a:t>permette di eseguire con successo una determinata prestazione, quindi la possibilità di riuscita nell’esecuzione di un compito o, in termini più vasti, di una prestazione lavorativa. L’esperienza finalizzata consiste nell’aver sperimentato particolari attività lavorative, o anche </a:t>
            </a:r>
            <a:r>
              <a:rPr lang="it-IT" i="1" dirty="0" err="1"/>
              <a:t>extralavorative</a:t>
            </a:r>
            <a:r>
              <a:rPr lang="it-IT" i="1" dirty="0"/>
              <a:t>, che hanno consentito di esercitare, provare, esprimere le capacità e le conoscenze possedute dalla persona.(</a:t>
            </a:r>
            <a:r>
              <a:rPr lang="it-IT" b="1" dirty="0"/>
              <a:t>W. Levati, M. </a:t>
            </a:r>
            <a:r>
              <a:rPr lang="it-IT" b="1" dirty="0" err="1"/>
              <a:t>Saraò</a:t>
            </a:r>
            <a:r>
              <a:rPr lang="it-IT" dirty="0"/>
              <a:t>, </a:t>
            </a:r>
            <a:r>
              <a:rPr lang="it-IT" i="1" dirty="0"/>
              <a:t>Il modello delle competenze</a:t>
            </a:r>
            <a:r>
              <a:rPr lang="it-IT" dirty="0"/>
              <a:t>, Franco Angeli, Milano 1998)</a:t>
            </a:r>
          </a:p>
        </p:txBody>
      </p:sp>
      <p:pic>
        <p:nvPicPr>
          <p:cNvPr id="2" name="Immagine 1"/>
          <p:cNvPicPr>
            <a:picLocks noChangeAspect="1"/>
          </p:cNvPicPr>
          <p:nvPr/>
        </p:nvPicPr>
        <p:blipFill>
          <a:blip r:embed="rId3"/>
          <a:stretch>
            <a:fillRect/>
          </a:stretch>
        </p:blipFill>
        <p:spPr>
          <a:xfrm>
            <a:off x="956454" y="0"/>
            <a:ext cx="7212193" cy="1066892"/>
          </a:xfrm>
          <a:prstGeom prst="rect">
            <a:avLst/>
          </a:prstGeom>
        </p:spPr>
      </p:pic>
    </p:spTree>
    <p:extLst>
      <p:ext uri="{BB962C8B-B14F-4D97-AF65-F5344CB8AC3E}">
        <p14:creationId xmlns:p14="http://schemas.microsoft.com/office/powerpoint/2010/main" val="6223410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aleway SemiBold"/>
        <a:ea typeface="Raleway SemiBold"/>
        <a:cs typeface="Raleway Semi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5391</TotalTime>
  <Words>7046</Words>
  <Application>Microsoft Office PowerPoint</Application>
  <PresentationFormat>Presentazione su schermo (4:3)</PresentationFormat>
  <Paragraphs>547</Paragraphs>
  <Slides>89</Slides>
  <Notes>1</Notes>
  <HiddenSlides>0</HiddenSlides>
  <MMClips>0</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89</vt:i4>
      </vt:variant>
    </vt:vector>
  </HeadingPairs>
  <TitlesOfParts>
    <vt:vector size="105" baseType="lpstr">
      <vt:lpstr>Arial</vt:lpstr>
      <vt:lpstr>Calibri</vt:lpstr>
      <vt:lpstr>Cambria</vt:lpstr>
      <vt:lpstr>Helvetica</vt:lpstr>
      <vt:lpstr>Helvetica Light</vt:lpstr>
      <vt:lpstr>Monotype Sorts</vt:lpstr>
      <vt:lpstr>PT Sans</vt:lpstr>
      <vt:lpstr>Rage Italic</vt:lpstr>
      <vt:lpstr>Raleway</vt:lpstr>
      <vt:lpstr>Raleway SemiBold</vt:lpstr>
      <vt:lpstr>Symbol</vt:lpstr>
      <vt:lpstr>Times New Roman</vt:lpstr>
      <vt:lpstr>Uni Sans Heavy CAPS</vt:lpstr>
      <vt:lpstr>Wingdings</vt:lpstr>
      <vt:lpstr>Tema di Office</vt:lpstr>
      <vt:lpstr>White</vt:lpstr>
      <vt:lpstr>La Didattica per competenze e l’insegnamento – apprendimento della Matematica</vt:lpstr>
      <vt:lpstr>La Scuola per imparare a vivere</vt:lpstr>
      <vt:lpstr>Vi insegno a nuotare</vt:lpstr>
      <vt:lpstr>Vi insegno a nuotare</vt:lpstr>
      <vt:lpstr>Presentazione standard di PowerPoint</vt:lpstr>
      <vt:lpstr>Il naufragar m’è dolce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tre sfide</vt:lpstr>
      <vt:lpstr>La sfida culturale </vt:lpstr>
      <vt:lpstr>La sfida civica</vt:lpstr>
      <vt:lpstr>La sfida sociologica </vt:lpstr>
      <vt:lpstr>Le tre sfide</vt:lpstr>
      <vt:lpstr>Le tre sfide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Parafrasando Kant</vt:lpstr>
      <vt:lpstr>Presentazione standard di PowerPoint</vt:lpstr>
      <vt:lpstr>Presentazione standard di PowerPoint</vt:lpstr>
      <vt:lpstr>Presentazione standard di PowerPoint</vt:lpstr>
      <vt:lpstr>Presentazione standard di PowerPoint</vt:lpstr>
      <vt:lpstr>Presentazione standard di PowerPoint</vt:lpstr>
      <vt:lpstr>Situated Learning</vt:lpstr>
      <vt:lpstr>Situated Learning</vt:lpstr>
      <vt:lpstr>Lo sapevate che impariamo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Verso una nuova didattica</vt:lpstr>
      <vt:lpstr>Verso una nuova didattica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Sulle competenze Matematiche</vt:lpstr>
      <vt:lpstr>Sulle competenze Matematiche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Prove esperte</vt:lpstr>
      <vt:lpstr>Dai saperi dichiarativi alle competenze</vt:lpstr>
      <vt:lpstr>Presentazione standard di PowerPoint</vt:lpstr>
      <vt:lpstr>Il valore dell’apprendimento</vt:lpstr>
      <vt:lpstr>Prove autentiche</vt:lpstr>
      <vt:lpstr>Non tutto ciò che è reale è autentico</vt:lpstr>
      <vt:lpstr>I compiti autentici</vt:lpstr>
      <vt:lpstr>Prove e Compiti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Capone</dc:creator>
  <cp:lastModifiedBy>Roberto Capone</cp:lastModifiedBy>
  <cp:revision>157</cp:revision>
  <dcterms:created xsi:type="dcterms:W3CDTF">2015-04-19T16:17:31Z</dcterms:created>
  <dcterms:modified xsi:type="dcterms:W3CDTF">2017-10-04T14:38:25Z</dcterms:modified>
</cp:coreProperties>
</file>